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2B66-8E16-4A9B-AE07-3D92C0660F0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7934-53E1-41AD-9BFB-47B6997D8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9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2B66-8E16-4A9B-AE07-3D92C0660F0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7934-53E1-41AD-9BFB-47B6997D8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7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2B66-8E16-4A9B-AE07-3D92C0660F0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7934-53E1-41AD-9BFB-47B6997D8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2B66-8E16-4A9B-AE07-3D92C0660F0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7934-53E1-41AD-9BFB-47B6997D8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2B66-8E16-4A9B-AE07-3D92C0660F0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7934-53E1-41AD-9BFB-47B6997D8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8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2B66-8E16-4A9B-AE07-3D92C0660F0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7934-53E1-41AD-9BFB-47B6997D8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2B66-8E16-4A9B-AE07-3D92C0660F0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7934-53E1-41AD-9BFB-47B6997D8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8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2B66-8E16-4A9B-AE07-3D92C0660F0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7934-53E1-41AD-9BFB-47B6997D8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7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2B66-8E16-4A9B-AE07-3D92C0660F0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7934-53E1-41AD-9BFB-47B6997D8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0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2B66-8E16-4A9B-AE07-3D92C0660F0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7934-53E1-41AD-9BFB-47B6997D8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3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2B66-8E16-4A9B-AE07-3D92C0660F0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7934-53E1-41AD-9BFB-47B6997D8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2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12B66-8E16-4A9B-AE07-3D92C0660F0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47934-53E1-41AD-9BFB-47B6997D8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2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0" y="1371600"/>
            <a:ext cx="5791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</a:rPr>
              <a:t>Distributive Property</a:t>
            </a:r>
            <a:endParaRPr lang="en-US" sz="8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555093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TeacherTwins</a:t>
            </a:r>
            <a:r>
              <a:rPr lang="en-US" dirty="0" smtClean="0">
                <a:latin typeface="Calibri"/>
              </a:rPr>
              <a:t>©2014</a:t>
            </a:r>
            <a:endParaRPr lang="en-US" dirty="0"/>
          </a:p>
        </p:txBody>
      </p:sp>
      <p:pic>
        <p:nvPicPr>
          <p:cNvPr id="1026" name="Picture 2" descr="C:\Users\Kimberly\AppData\Local\Microsoft\Windows\Temporary Internet Files\Content.IE5\V16SBYYB\MC90029528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166" y="4167840"/>
            <a:ext cx="2613434" cy="156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03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07473" y="1028443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Warm Up</a:t>
            </a:r>
            <a:endParaRPr lang="en-US" sz="4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22216" y="1797884"/>
                <a:ext cx="5507183" cy="3571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Add like terms.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1).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6</m:t>
                    </m:r>
                    <m:r>
                      <a:rPr lang="en-US" sz="2400" b="0" i="1" smtClean="0">
                        <a:latin typeface="Cambria Math"/>
                      </a:rPr>
                      <m:t>𝑗</m:t>
                    </m:r>
                    <m:r>
                      <a:rPr lang="en-US" sz="2400" b="0" i="1" smtClean="0">
                        <a:latin typeface="Cambria Math"/>
                      </a:rPr>
                      <m:t>+8−15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𝑗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−10</m:t>
                    </m:r>
                    <m:r>
                      <a:rPr lang="en-US" sz="2400" b="0" i="1" smtClean="0">
                        <a:latin typeface="Cambria Math"/>
                      </a:rPr>
                      <m:t>𝑗</m:t>
                    </m:r>
                    <m:r>
                      <a:rPr lang="en-US" sz="2400" b="0" i="1" smtClean="0">
                        <a:latin typeface="Cambria Math"/>
                      </a:rPr>
                      <m:t>+9</m:t>
                    </m:r>
                  </m:oMath>
                </a14:m>
                <a:endParaRPr lang="en-US" sz="2400" b="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2).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−9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+8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+9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400" b="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3).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+60 −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𝑓</m:t>
                    </m:r>
                  </m:oMath>
                </a14:m>
                <a:endParaRPr lang="en-US" sz="2400" b="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4).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−9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56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216" y="1797884"/>
                <a:ext cx="5507183" cy="3571619"/>
              </a:xfrm>
              <a:prstGeom prst="rect">
                <a:avLst/>
              </a:prstGeom>
              <a:blipFill rotWithShape="1">
                <a:blip r:embed="rId3"/>
                <a:stretch>
                  <a:fillRect l="-1661" t="-1365" b="-2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00600" y="2479224"/>
                <a:ext cx="19812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-15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𝒋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𝒋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𝟏𝟕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479224"/>
                <a:ext cx="1981200" cy="375552"/>
              </a:xfrm>
              <a:prstGeom prst="rect">
                <a:avLst/>
              </a:prstGeom>
              <a:blipFill rotWithShape="1">
                <a:blip r:embed="rId4"/>
                <a:stretch>
                  <a:fillRect l="-2769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267200" y="32443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8x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37264" y="3962400"/>
                <a:ext cx="2019300" cy="612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𝒇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𝟔𝟎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264" y="3962400"/>
                <a:ext cx="2019300" cy="6127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029200" y="4993951"/>
                <a:ext cx="17526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47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𝟔</m:t>
                    </m:r>
                    <m:sSup>
                      <m:sSup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993951"/>
                <a:ext cx="1752600" cy="375552"/>
              </a:xfrm>
              <a:prstGeom prst="rect">
                <a:avLst/>
              </a:prstGeom>
              <a:blipFill rotWithShape="1">
                <a:blip r:embed="rId6"/>
                <a:stretch>
                  <a:fillRect l="-2778" t="-6452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432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76" y="990600"/>
            <a:ext cx="738224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32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81087"/>
            <a:ext cx="3810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09712"/>
            <a:ext cx="13716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084" y="1911061"/>
            <a:ext cx="10477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3465802"/>
            <a:ext cx="10477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495" y="3023755"/>
            <a:ext cx="15621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84" y="2576946"/>
            <a:ext cx="22383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727" y="4114800"/>
            <a:ext cx="22383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611" y="4566805"/>
            <a:ext cx="16573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5027469"/>
            <a:ext cx="12287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C:\Users\Kimberly\AppData\Local\Microsoft\Windows\Temporary Internet Files\Content.IE5\FHF3K6UY\MC900233051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074536"/>
            <a:ext cx="2458771" cy="173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32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66800" y="1371600"/>
                <a:ext cx="6858000" cy="3908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u="sng" dirty="0" smtClean="0"/>
                  <a:t>Practice</a:t>
                </a:r>
              </a:p>
              <a:p>
                <a:endParaRPr lang="en-US" dirty="0" smtClean="0"/>
              </a:p>
              <a:p>
                <a:r>
                  <a:rPr lang="en-US" sz="2400" dirty="0" smtClean="0"/>
                  <a:t>Use the Distributive Property to write each expression as an equivalent algebraic expression.</a:t>
                </a:r>
              </a:p>
              <a:p>
                <a:endParaRPr lang="en-US" dirty="0"/>
              </a:p>
              <a:p>
                <a:r>
                  <a:rPr lang="en-US" sz="2800" b="1" dirty="0"/>
                  <a:t>1</a:t>
                </a:r>
                <a:r>
                  <a:rPr lang="en-US" sz="2800" b="1" dirty="0" smtClean="0"/>
                  <a:t>).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𝟑</m:t>
                    </m:r>
                    <m:d>
                      <m:d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2800" b="1" i="1" smtClean="0">
                            <a:latin typeface="Cambria Math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𝟒</m:t>
                        </m:r>
                      </m:e>
                    </m:d>
                  </m:oMath>
                </a14:m>
                <a:endParaRPr lang="en-US" sz="2800" b="1" dirty="0" smtClean="0"/>
              </a:p>
              <a:p>
                <a:endParaRPr lang="en-US" sz="2800" b="1" dirty="0" smtClean="0"/>
              </a:p>
              <a:p>
                <a:r>
                  <a:rPr lang="en-US" sz="2800" b="1" dirty="0"/>
                  <a:t>2</a:t>
                </a:r>
                <a:r>
                  <a:rPr lang="en-US" sz="2800" b="1" dirty="0" smtClean="0"/>
                  <a:t>).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−</m:t>
                    </m:r>
                    <m:r>
                      <a:rPr lang="en-US" sz="2800" b="1" i="1" smtClean="0">
                        <a:latin typeface="Cambria Math"/>
                      </a:rPr>
                      <m:t>𝟔</m:t>
                    </m:r>
                    <m:d>
                      <m:d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/>
                          </a:rPr>
                          <m:t>𝒚</m:t>
                        </m:r>
                        <m:r>
                          <a:rPr lang="en-US" sz="28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𝟓</m:t>
                        </m:r>
                      </m:e>
                    </m:d>
                  </m:oMath>
                </a14:m>
                <a:endParaRPr lang="en-US" sz="2800" b="1" dirty="0" smtClean="0"/>
              </a:p>
              <a:p>
                <a:endParaRPr lang="en-US" sz="2800" b="1" dirty="0" smtClean="0"/>
              </a:p>
              <a:p>
                <a:r>
                  <a:rPr lang="en-US" sz="2800" b="1" dirty="0"/>
                  <a:t>3</a:t>
                </a:r>
                <a:r>
                  <a:rPr lang="en-US" sz="2800" b="1" dirty="0" smtClean="0"/>
                  <a:t>).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/>
                          </a:rPr>
                          <m:t>𝟗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𝒎</m:t>
                        </m:r>
                        <m:r>
                          <a:rPr lang="en-US" sz="2800" b="1" i="1" smtClean="0">
                            <a:latin typeface="Cambria Math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𝟔</m:t>
                        </m:r>
                      </m:e>
                    </m:d>
                    <m:r>
                      <a:rPr lang="en-US" sz="2800" b="1" i="1" smtClean="0">
                        <a:latin typeface="Cambria Math"/>
                      </a:rPr>
                      <m:t>𝟑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371600"/>
                <a:ext cx="6858000" cy="3908762"/>
              </a:xfrm>
              <a:prstGeom prst="rect">
                <a:avLst/>
              </a:prstGeom>
              <a:blipFill rotWithShape="1">
                <a:blip r:embed="rId3"/>
                <a:stretch>
                  <a:fillRect l="-1778" t="-1248" b="-3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706091" y="30480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6</a:t>
            </a:r>
            <a:r>
              <a:rPr lang="en-US" b="1" dirty="0" smtClean="0">
                <a:solidFill>
                  <a:srgbClr val="0070C0"/>
                </a:solidFill>
              </a:rPr>
              <a:t>x+12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3691" y="39301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-6y + 30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3691" y="469558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27m + 18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2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1066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Closure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1336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What is the distributive property? Give an example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31432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171</Words>
  <Application>Microsoft Office PowerPoint</Application>
  <PresentationFormat>Letter Paper (8.5x11 in)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Toshiba-User</cp:lastModifiedBy>
  <cp:revision>9</cp:revision>
  <dcterms:created xsi:type="dcterms:W3CDTF">2014-07-10T00:09:07Z</dcterms:created>
  <dcterms:modified xsi:type="dcterms:W3CDTF">2014-10-22T01:20:50Z</dcterms:modified>
</cp:coreProperties>
</file>