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788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7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0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8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7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D7FB-E7FA-4D4C-B1AE-7C26DE2D0753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B8C-859A-486B-8BFA-860847DE3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906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HandMeDown" panose="02000603000000000000" pitchFamily="2" charset="0"/>
              </a:rPr>
              <a:t>TeacherTwins©2016</a:t>
            </a:r>
            <a:endParaRPr lang="en-US" sz="1400" b="1" dirty="0">
              <a:latin typeface="Comic Sans MS" panose="030F0702030302020204" pitchFamily="66" charset="0"/>
              <a:ea typeface="HelloHandMeDown" panose="02000603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838200"/>
                <a:ext cx="6560127" cy="9657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Solving Two-Step Inequalities Guided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Notes</a:t>
                </a:r>
              </a:p>
              <a:p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Name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___________________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Date 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________________</a:t>
                </a:r>
              </a:p>
              <a:p>
                <a:endParaRPr lang="en-US" sz="14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1: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</a:rPr>
                      <m:t>−15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</m:t>
                    </m:r>
                  </m:oMath>
                </a14:m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Example 2:  </a:t>
                </a:r>
                <a14:m>
                  <m:oMath xmlns:m="http://schemas.openxmlformats.org/officeDocument/2006/math">
                    <m:r>
                      <a:rPr lang="en-US" sz="1800" b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33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≤−9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u="sng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Practice</a:t>
                </a:r>
                <a:r>
                  <a:rPr lang="en-US" sz="1800" dirty="0" smtClean="0">
                    <a:latin typeface="Comic Sans MS" panose="030F0702030302020204" pitchFamily="66" charset="0"/>
                    <a:ea typeface="HelloBasic" panose="02000603000000000000" pitchFamily="2" charset="0"/>
                  </a:rPr>
                  <a:t>  Solve </a:t>
                </a:r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and graph.</a:t>
                </a: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1).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+3&lt;18</m:t>
                    </m:r>
                  </m:oMath>
                </a14:m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2).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−19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+23</m:t>
                    </m:r>
                  </m:oMath>
                </a14:m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3).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−1&lt;20</m:t>
                    </m:r>
                  </m:oMath>
                </a14:m>
                <a:endParaRPr lang="en-US" sz="1800" b="0" dirty="0" smtClean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4).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+3≥−4</m:t>
                    </m:r>
                  </m:oMath>
                </a14:m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8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5).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18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800" b="0" i="1">
                        <a:latin typeface="Cambria Math" panose="02040503050406030204" pitchFamily="18" charset="0"/>
                      </a:rPr>
                      <m:t>+9</m:t>
                    </m:r>
                    <m:r>
                      <a:rPr lang="en-US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&gt;12−15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800" dirty="0" smtClean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838200"/>
                <a:ext cx="6560127" cy="9657067"/>
              </a:xfrm>
              <a:prstGeom prst="rect">
                <a:avLst/>
              </a:prstGeom>
              <a:blipFill rotWithShape="0">
                <a:blip r:embed="rId2"/>
                <a:stretch>
                  <a:fillRect l="-836" t="-316" r="-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58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HelloBasic</vt:lpstr>
      <vt:lpstr>HelloHandMeDown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6</cp:revision>
  <dcterms:created xsi:type="dcterms:W3CDTF">2016-06-14T17:24:41Z</dcterms:created>
  <dcterms:modified xsi:type="dcterms:W3CDTF">2016-07-12T19:00:58Z</dcterms:modified>
</cp:coreProperties>
</file>