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3" r:id="rId6"/>
    <p:sldId id="260" r:id="rId7"/>
    <p:sldId id="274" r:id="rId8"/>
    <p:sldId id="276" r:id="rId9"/>
    <p:sldId id="275" r:id="rId10"/>
    <p:sldId id="281" r:id="rId11"/>
    <p:sldId id="277" r:id="rId12"/>
    <p:sldId id="278" r:id="rId13"/>
    <p:sldId id="284" r:id="rId14"/>
    <p:sldId id="261" r:id="rId15"/>
    <p:sldId id="264" r:id="rId16"/>
    <p:sldId id="266" r:id="rId17"/>
    <p:sldId id="265" r:id="rId18"/>
    <p:sldId id="267" r:id="rId19"/>
    <p:sldId id="268" r:id="rId20"/>
    <p:sldId id="269" r:id="rId21"/>
    <p:sldId id="285" r:id="rId22"/>
    <p:sldId id="262" r:id="rId23"/>
    <p:sldId id="270" r:id="rId24"/>
    <p:sldId id="271" r:id="rId25"/>
    <p:sldId id="272" r:id="rId26"/>
    <p:sldId id="273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0CF"/>
    <a:srgbClr val="D4DD9B"/>
    <a:srgbClr val="9E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4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1AEB-1EB1-49DB-B939-8341E853EBE2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91BC-517C-432D-966D-B10A5C9F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9/Map_of_federal_state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268217"/>
            <a:ext cx="9988061" cy="632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202" y="1305140"/>
            <a:ext cx="939231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Distribution </a:t>
            </a:r>
          </a:p>
          <a:p>
            <a:pPr algn="ctr"/>
            <a:r>
              <a:rPr lang="en-US" sz="11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of Power</a:t>
            </a:r>
            <a:endParaRPr lang="en-US" sz="110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85D0C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055" y="4783015"/>
            <a:ext cx="884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Unitary, Confederation, &amp; Federal</a:t>
            </a:r>
            <a:endParaRPr lang="en-US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178019"/>
            <a:ext cx="10515600" cy="898613"/>
          </a:xfrm>
        </p:spPr>
        <p:txBody>
          <a:bodyPr>
            <a:normAutofit/>
          </a:bodyPr>
          <a:lstStyle/>
          <a:p>
            <a:pPr marL="484632" algn="ctr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KG Second Chances Solid" panose="02000000000000000000" pitchFamily="2" charset="0"/>
              </a:rPr>
              <a:t>Federal Governments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81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2" descr="File:Map of federal state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52" y="744953"/>
            <a:ext cx="12791904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34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How does a federal system of government divide </a:t>
            </a: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2.   What </a:t>
            </a: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defines the rights, responsibilities, &amp; duties of the central &amp; state governments</a:t>
            </a: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?</a:t>
            </a:r>
            <a:endParaRPr lang="en-US" sz="40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0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34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How does a federal system of government divide </a:t>
            </a: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Between </a:t>
            </a: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central government and smaller units such as </a:t>
            </a: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states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endParaRPr lang="en-US" sz="40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2.   What </a:t>
            </a: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defines the rights, responsibilities, &amp; duties of the central &amp; state governments?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constitution</a:t>
            </a:r>
          </a:p>
        </p:txBody>
      </p:sp>
    </p:spTree>
    <p:extLst>
      <p:ext uri="{BB962C8B-B14F-4D97-AF65-F5344CB8AC3E}">
        <p14:creationId xmlns:p14="http://schemas.microsoft.com/office/powerpoint/2010/main" val="39528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268217"/>
            <a:ext cx="9988061" cy="632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8830" y="1690061"/>
            <a:ext cx="577433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Unitary</a:t>
            </a:r>
          </a:p>
          <a:p>
            <a:pPr algn="ctr"/>
            <a:r>
              <a:rPr lang="en-US" sz="11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System</a:t>
            </a:r>
            <a:endParaRPr lang="en-US" sz="11000" b="1" cap="none" spc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85D0C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5842" y="335737"/>
            <a:ext cx="74975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Unitary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1510" indent="-285750"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a unitary system, the </a:t>
            </a: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 is held by </a:t>
            </a:r>
            <a:r>
              <a:rPr lang="en-US" sz="4800" b="1" u="sng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one central </a:t>
            </a: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authority.</a:t>
            </a:r>
          </a:p>
          <a:p>
            <a:pPr marL="651510" indent="-285750">
              <a:buFont typeface="Arial" panose="020B0604020202020204" pitchFamily="34" charset="0"/>
              <a:buChar char="•"/>
              <a:defRPr/>
            </a:pPr>
            <a:endParaRPr lang="en-US" sz="48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651510" indent="-285750">
              <a:buFont typeface="Arial" panose="020B0604020202020204" pitchFamily="34" charset="0"/>
              <a:buChar char="•"/>
              <a:defRPr/>
            </a:pP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All </a:t>
            </a: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 is given to one branch of government</a:t>
            </a: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651510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5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5854" y="335737"/>
            <a:ext cx="74975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Unitary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a unitary government, the </a:t>
            </a: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central </a:t>
            </a: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 has most of the authority and decision-making </a:t>
            </a: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power.</a:t>
            </a:r>
            <a:endParaRPr lang="en-US" sz="32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Local government offices are part of the </a:t>
            </a: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central government.</a:t>
            </a:r>
            <a:endParaRPr lang="en-US" sz="32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central government </a:t>
            </a: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maintains all power over the </a:t>
            </a: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local governments.</a:t>
            </a:r>
            <a:endParaRPr lang="en-US" sz="32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Unitary governments may not be less </a:t>
            </a:r>
            <a:r>
              <a:rPr lang="en-US" sz="32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democratic </a:t>
            </a: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(when ordinary citizens get to vote) than other </a:t>
            </a:r>
            <a:r>
              <a:rPr lang="en-US" sz="32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forms--it all depends </a:t>
            </a: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on who is in charge!</a:t>
            </a:r>
          </a:p>
          <a:p>
            <a:pPr marL="448056" indent="-384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KG Second Chances Solid" panose="02000000000000000000" pitchFamily="2" charset="0"/>
              </a:rPr>
              <a:t>Unitary Government</a:t>
            </a:r>
          </a:p>
        </p:txBody>
      </p:sp>
      <p:sp>
        <p:nvSpPr>
          <p:cNvPr id="5" name="Oval 4"/>
          <p:cNvSpPr/>
          <p:nvPr/>
        </p:nvSpPr>
        <p:spPr>
          <a:xfrm>
            <a:off x="4216809" y="1289218"/>
            <a:ext cx="32766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Central</a:t>
            </a:r>
          </a:p>
          <a:p>
            <a:pPr algn="ctr">
              <a:defRPr/>
            </a:pPr>
            <a:r>
              <a:rPr lang="en-US" sz="24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</a:t>
            </a:r>
          </a:p>
          <a:p>
            <a:pPr algn="ctr">
              <a:defRPr/>
            </a:pPr>
            <a:r>
              <a:rPr lang="en-US" sz="24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has all the power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4724400"/>
            <a:ext cx="2819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Local Government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5029200"/>
            <a:ext cx="2667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Local Government</a:t>
            </a:r>
          </a:p>
        </p:txBody>
      </p:sp>
      <p:sp>
        <p:nvSpPr>
          <p:cNvPr id="8" name="Oval 7"/>
          <p:cNvSpPr/>
          <p:nvPr/>
        </p:nvSpPr>
        <p:spPr>
          <a:xfrm>
            <a:off x="7521295" y="4681538"/>
            <a:ext cx="2667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Local </a:t>
            </a:r>
          </a:p>
          <a:p>
            <a:pPr algn="ctr">
              <a:defRPr/>
            </a:pPr>
            <a:r>
              <a:rPr lang="en-US" sz="2000" dirty="0"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2334022" y="5644828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/>
              <a:t>Same as Central</a:t>
            </a:r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5201443" y="5949782"/>
            <a:ext cx="1712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/>
              <a:t>Same as Central</a:t>
            </a: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7982743" y="5856622"/>
            <a:ext cx="1712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 dirty="0"/>
              <a:t>Same as Central</a:t>
            </a:r>
          </a:p>
        </p:txBody>
      </p:sp>
      <p:sp>
        <p:nvSpPr>
          <p:cNvPr id="5130" name="TextBox 23"/>
          <p:cNvSpPr txBox="1">
            <a:spLocks noChangeArrowheads="1"/>
          </p:cNvSpPr>
          <p:nvPr/>
        </p:nvSpPr>
        <p:spPr bwMode="auto">
          <a:xfrm>
            <a:off x="8143186" y="1926104"/>
            <a:ext cx="33773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Local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are not </a:t>
            </a:r>
            <a:r>
              <a:rPr lang="en-US" b="1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separate</a:t>
            </a:r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but are smaller parts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of the Central government</a:t>
            </a:r>
          </a:p>
        </p:txBody>
      </p:sp>
      <p:sp>
        <p:nvSpPr>
          <p:cNvPr id="14" name="Down Arrow 13"/>
          <p:cNvSpPr/>
          <p:nvPr/>
        </p:nvSpPr>
        <p:spPr>
          <a:xfrm rot="2214400">
            <a:off x="3948114" y="3646488"/>
            <a:ext cx="484187" cy="1128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200" y="4191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728736">
            <a:off x="7381082" y="3637757"/>
            <a:ext cx="485775" cy="121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417" y="335737"/>
            <a:ext cx="858844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Unitary Countries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Many countries in the world are run this </a:t>
            </a: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way.</a:t>
            </a:r>
            <a:endParaRPr lang="en-US" sz="48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1143000" lvl="1" indent="-6858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Western hemisphere: Cuba &amp; Bolivia</a:t>
            </a:r>
          </a:p>
          <a:p>
            <a:pPr marL="1143000" lvl="1" indent="-6858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Europe: United </a:t>
            </a: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Kingdom, Sweden, Spain, </a:t>
            </a:r>
            <a:r>
              <a:rPr lang="en-US" sz="4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&amp; France</a:t>
            </a:r>
          </a:p>
          <a:p>
            <a:pPr marL="448056" indent="-384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pic>
        <p:nvPicPr>
          <p:cNvPr id="6147" name="Content Placeholder 3" descr="800px-Map_of_unitary_states_svg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82687" y="653513"/>
            <a:ext cx="12970163" cy="6583680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763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85D0CF"/>
                </a:solidFill>
                <a:latin typeface="KG Second Chances Solid" panose="02000000000000000000" pitchFamily="2" charset="0"/>
              </a:rPr>
              <a:t>Unitary Governments</a:t>
            </a:r>
          </a:p>
        </p:txBody>
      </p:sp>
    </p:spTree>
    <p:extLst>
      <p:ext uri="{BB962C8B-B14F-4D97-AF65-F5344CB8AC3E}">
        <p14:creationId xmlns:p14="http://schemas.microsoft.com/office/powerpoint/2010/main" val="753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49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How is power distributed in a unitary government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True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or False: In a unitary government, the national government could remove the governor of a state and pick a new one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France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, UK, Bolivia, and Cuba--what do these countries have in common?</a:t>
            </a:r>
          </a:p>
          <a:p>
            <a:pPr marL="448056" indent="-384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194" y="335737"/>
            <a:ext cx="66948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Governments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505288"/>
            <a:ext cx="10649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So why do we need governments anyways? </a:t>
            </a:r>
          </a:p>
          <a:p>
            <a:endParaRPr lang="en-US" sz="48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Turn and discuss this question with your elbow partner.</a:t>
            </a:r>
            <a:endParaRPr lang="en-US" sz="48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0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49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central government assigns power and duties to smaller units of government within the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country.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True or False: In a unitary government, the national government could remove the governor of a state and pick a new one.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True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All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have unitary government systems</a:t>
            </a:r>
          </a:p>
          <a:p>
            <a:pPr marL="448056" indent="-384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8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433"/>
            <a:ext cx="12191999" cy="2929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33" y="2536447"/>
            <a:ext cx="1118133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Confederation</a:t>
            </a:r>
          </a:p>
        </p:txBody>
      </p:sp>
    </p:spTree>
    <p:extLst>
      <p:ext uri="{BB962C8B-B14F-4D97-AF65-F5344CB8AC3E}">
        <p14:creationId xmlns:p14="http://schemas.microsoft.com/office/powerpoint/2010/main" val="100860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3355" y="335737"/>
            <a:ext cx="718254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Confederation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confederation is a system in which power is shared by an alliance of independent states (countries).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They voluntarily work together for some common purpose and agree to certain limits on their freedom of action.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Examples: European Union, OPEC</a:t>
            </a:r>
          </a:p>
        </p:txBody>
      </p:sp>
    </p:spTree>
    <p:extLst>
      <p:ext uri="{BB962C8B-B14F-4D97-AF65-F5344CB8AC3E}">
        <p14:creationId xmlns:p14="http://schemas.microsoft.com/office/powerpoint/2010/main" val="2748507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3355" y="335737"/>
            <a:ext cx="718254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Confederation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Some countries agree that they would be better able to solve problems or provide help if they worked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together.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They might sign a treaty or a constitution under which the countries agree to defend each other, trade with each other, use a common currency, etc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Membership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is usually voluntary &amp; a country can decide to leave at any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time.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5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3355" y="335737"/>
            <a:ext cx="718254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Confederation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Not commonly found among governments in the 21st century because there are several problems with them:</a:t>
            </a:r>
          </a:p>
          <a:p>
            <a:pPr marL="1028700" lvl="1" indent="-5715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Often have little power because a high percentage of members must agree to decisions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made,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1028700" lvl="1" indent="-5715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Individual countries can veto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decisions, &amp;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1028700" lvl="1" indent="-5715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Changes in the constitution requires all members to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agree.</a:t>
            </a:r>
          </a:p>
          <a:p>
            <a:pPr marL="1028700" lvl="1" indent="-5715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Confederations generally have a weak central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government.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3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38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008" y="1505288"/>
            <a:ext cx="10649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What is one problem with a confederation government</a:t>
            </a:r>
            <a:r>
              <a:rPr lang="en-US" sz="4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en-US" sz="4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</a:t>
            </a: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confederation, government power lies with </a:t>
            </a:r>
            <a:r>
              <a:rPr lang="en-US" sz="4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______________________. </a:t>
            </a:r>
            <a:endParaRPr lang="en-US" sz="4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5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9638" y="335737"/>
            <a:ext cx="60299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What is one problem with a confederation government?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central government can create laws but might not be able to enforce </a:t>
            </a:r>
            <a:r>
              <a:rPr lang="en-US" sz="4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them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4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a confederation, government power lies with </a:t>
            </a:r>
            <a:r>
              <a:rPr lang="en-US" sz="4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______________________. </a:t>
            </a:r>
            <a:endParaRPr lang="en-US" sz="4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Governments of the member countries/states</a:t>
            </a:r>
          </a:p>
        </p:txBody>
      </p:sp>
    </p:spTree>
    <p:extLst>
      <p:ext uri="{BB962C8B-B14F-4D97-AF65-F5344CB8AC3E}">
        <p14:creationId xmlns:p14="http://schemas.microsoft.com/office/powerpoint/2010/main" val="252743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147" y="335737"/>
            <a:ext cx="108109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Show What You Know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Let’s get in groups of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three. Number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yourselves one, two, and three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742950" lvl="1" indent="-742950">
              <a:buFont typeface="+mj-lt"/>
              <a:buAutoNum type="arabicPeriod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806958" indent="-742950">
              <a:buFont typeface="+mj-lt"/>
              <a:buAutoNum type="arabicPeriod"/>
              <a:defRPr/>
            </a:pP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Ones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explain to the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twos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and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threes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how a unitary government system distributes power.</a:t>
            </a:r>
          </a:p>
          <a:p>
            <a:pPr marL="806958" indent="-742950">
              <a:buFont typeface="+mj-lt"/>
              <a:buAutoNum type="arabicPeriod"/>
              <a:defRPr/>
            </a:pP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Twos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explain to the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ones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and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threes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how a confederation government system distributes power.</a:t>
            </a:r>
          </a:p>
          <a:p>
            <a:pPr marL="806958" indent="-742950">
              <a:buFont typeface="+mj-lt"/>
              <a:buAutoNum type="arabicPeriod"/>
              <a:defRPr/>
            </a:pP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Threes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explain to the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ones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and </a:t>
            </a:r>
            <a:r>
              <a:rPr lang="en-US" sz="3600" i="1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twos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how a federal government system distributes power.</a:t>
            </a:r>
          </a:p>
          <a:p>
            <a:pPr marL="448056" indent="-384048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2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195" y="335737"/>
            <a:ext cx="66948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Governments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All countries require governments to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Governments provide laws, structure, public services, and national defense.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There are different types of governments: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democracies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republics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monarchies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dictatorships</a:t>
            </a:r>
          </a:p>
        </p:txBody>
      </p:sp>
    </p:spTree>
    <p:extLst>
      <p:ext uri="{BB962C8B-B14F-4D97-AF65-F5344CB8AC3E}">
        <p14:creationId xmlns:p14="http://schemas.microsoft.com/office/powerpoint/2010/main" val="351146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4441" y="160835"/>
            <a:ext cx="1068036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How is Power Shared?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20" y="1505288"/>
            <a:ext cx="7261805" cy="5029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4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268217"/>
            <a:ext cx="9988061" cy="632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0665" y="1690061"/>
            <a:ext cx="595066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Federal</a:t>
            </a:r>
          </a:p>
          <a:p>
            <a:pPr algn="ctr"/>
            <a:r>
              <a:rPr lang="en-US" sz="11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System</a:t>
            </a:r>
            <a:endParaRPr lang="en-US" sz="11000" b="1" cap="none" spc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85D0C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9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9959" y="335737"/>
            <a:ext cx="76093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758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a federal system, power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is </a:t>
            </a:r>
            <a:r>
              <a:rPr lang="en-US" sz="3600" b="1" u="sng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shared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by a powerful central government and the state or local governments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349758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349758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States or provinces are given considerable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self-rule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, usually through their own legislatures.</a:t>
            </a:r>
          </a:p>
          <a:p>
            <a:pPr marL="1108710" lvl="1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5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9959" y="335737"/>
            <a:ext cx="76093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Federal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In a federal form of government, power is divided between a central government &amp; small divisions, such as </a:t>
            </a:r>
            <a:r>
              <a:rPr lang="en-US" sz="3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states.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document (such as a constitution) may describe the rights, responsibilities, and duties of the central government &amp; the </a:t>
            </a:r>
            <a:r>
              <a:rPr lang="en-US" sz="3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states.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Central government can be powerful, but does not have the ability to dissolve states or choose state </a:t>
            </a:r>
            <a:r>
              <a:rPr lang="en-US" sz="34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leaders.</a:t>
            </a:r>
            <a:endParaRPr lang="en-US" sz="34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8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3719" y="2113984"/>
            <a:ext cx="3760763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KG Second Chances Solid" panose="02000000000000000000" pitchFamily="2" charset="0"/>
              </a:rPr>
              <a:t>Central </a:t>
            </a:r>
          </a:p>
          <a:p>
            <a:pPr algn="ctr">
              <a:defRPr/>
            </a:pPr>
            <a:r>
              <a:rPr lang="en-US" sz="2800" dirty="0">
                <a:latin typeface="KG Second Chances Solid" panose="02000000000000000000" pitchFamily="2" charset="0"/>
              </a:rPr>
              <a:t>Government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45587" y="307530"/>
            <a:ext cx="108321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Federal Government- power of the Central government is </a:t>
            </a:r>
            <a:r>
              <a:rPr lang="en-US" sz="3200" u="sng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separate</a:t>
            </a:r>
            <a:r>
              <a:rPr lang="en-US" sz="32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 from State Government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876800" y="2438400"/>
            <a:ext cx="2057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4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The Federal</a:t>
            </a:r>
          </a:p>
          <a:p>
            <a:pPr algn="ctr"/>
            <a:r>
              <a:rPr lang="en-US" sz="2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Constitution</a:t>
            </a:r>
          </a:p>
          <a:p>
            <a:pPr algn="ctr"/>
            <a:r>
              <a:rPr lang="en-US" sz="28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Laws Rule Both Central and State</a:t>
            </a:r>
          </a:p>
        </p:txBody>
      </p:sp>
      <p:sp>
        <p:nvSpPr>
          <p:cNvPr id="10" name="Left-Right Arrow Callout 9"/>
          <p:cNvSpPr/>
          <p:nvPr/>
        </p:nvSpPr>
        <p:spPr>
          <a:xfrm>
            <a:off x="4495800" y="3200400"/>
            <a:ext cx="685800" cy="3810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-Right Arrow Callout 10"/>
          <p:cNvSpPr/>
          <p:nvPr/>
        </p:nvSpPr>
        <p:spPr>
          <a:xfrm>
            <a:off x="6705600" y="3200400"/>
            <a:ext cx="685800" cy="3810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82718" y="2113984"/>
            <a:ext cx="3760763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KG Second Chances Solid" panose="02000000000000000000" pitchFamily="2" charset="0"/>
              </a:rPr>
              <a:t>State/Local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latin typeface="KG Second Chances Solid" panose="02000000000000000000" pitchFamily="2" charset="0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607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2" y="253218"/>
            <a:ext cx="11487685" cy="631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4522" y="335737"/>
            <a:ext cx="870020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85D0C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Federal Countries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4" y="1383944"/>
            <a:ext cx="106492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Many countries use this form of distributing government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power.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Western hemisphere: Brazil, Canada, Mexico, US, Venezuela, etc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Europe: Russia, Germany, etc.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A federal system does not mean that there is more or less personal freedom for the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people. It explains </a:t>
            </a:r>
            <a:r>
              <a:rPr lang="en-US" sz="3600" dirty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how power is </a:t>
            </a:r>
            <a:r>
              <a:rPr lang="en-US" sz="3600" dirty="0" smtClean="0">
                <a:solidFill>
                  <a:srgbClr val="85D0CF"/>
                </a:solidFill>
                <a:latin typeface="Georgia Belle Skinny" panose="02000603000000000000" pitchFamily="2" charset="0"/>
                <a:ea typeface="Georgia Belle Skinny" panose="02000603000000000000" pitchFamily="2" charset="0"/>
              </a:rPr>
              <a:t>distributed.</a:t>
            </a:r>
            <a:endParaRPr lang="en-US" sz="3600" dirty="0">
              <a:solidFill>
                <a:srgbClr val="85D0CF"/>
              </a:solidFill>
              <a:latin typeface="Georgia Belle Skinny" panose="02000603000000000000" pitchFamily="2" charset="0"/>
              <a:ea typeface="Georgia Belle Skinn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0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895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Courier New</vt:lpstr>
      <vt:lpstr>Georgia Belle Skinny</vt:lpstr>
      <vt:lpstr>KG Second Chances Sketch</vt:lpstr>
      <vt:lpstr>KG Second Chances Solid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Federal Governments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Unitary Government</vt:lpstr>
      <vt:lpstr>PowerPoint Presentation</vt:lpstr>
      <vt:lpstr>Unitary Governments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Shawn Brown</cp:lastModifiedBy>
  <cp:revision>16</cp:revision>
  <dcterms:created xsi:type="dcterms:W3CDTF">2013-08-22T00:25:48Z</dcterms:created>
  <dcterms:modified xsi:type="dcterms:W3CDTF">2015-10-23T15:14:10Z</dcterms:modified>
</cp:coreProperties>
</file>