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48" y="6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6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6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1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3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7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6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0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D26E-BC18-491E-A723-F45F66F2995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F0A87-35FB-451B-8C54-59D2A97A5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1883041"/>
            <a:ext cx="8382000" cy="177894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0700" b="1" dirty="0">
                <a:latin typeface="Comic Sans MS" panose="030F0702030302020204" pitchFamily="66" charset="0"/>
              </a:rPr>
              <a:t>Ratios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3580" y="6338214"/>
            <a:ext cx="3939540" cy="52322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dirty="0">
                <a:latin typeface="Comic Sans MS" panose="030F0702030302020204" pitchFamily="66" charset="0"/>
              </a:rPr>
              <a:t>TeacherTwins©2014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498393"/>
            <a:ext cx="3606800" cy="254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1122680"/>
            <a:ext cx="8465820" cy="94179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5300" b="1" dirty="0"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064477"/>
            <a:ext cx="8465820" cy="52322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dirty="0">
                <a:latin typeface="Comic Sans MS" panose="030F0702030302020204" pitchFamily="66" charset="0"/>
              </a:rPr>
              <a:t>How are these two groups alike? Different?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1173480" y="3713480"/>
            <a:ext cx="586740" cy="518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7459980" y="4749800"/>
            <a:ext cx="586740" cy="51816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8214360" y="5706986"/>
            <a:ext cx="586740" cy="5181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1802130" y="6138941"/>
            <a:ext cx="586740" cy="5181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1002030" y="5993231"/>
            <a:ext cx="586740" cy="5181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83280" y="5188826"/>
            <a:ext cx="670560" cy="51816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41720" y="3886200"/>
            <a:ext cx="670560" cy="51816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45970" y="3524433"/>
            <a:ext cx="670560" cy="518160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2600" y="4419437"/>
            <a:ext cx="670560" cy="51816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83280" y="6158725"/>
            <a:ext cx="670560" cy="5181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69720" y="5204528"/>
            <a:ext cx="670560" cy="51816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25790" y="4663440"/>
            <a:ext cx="670560" cy="51816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98420" y="5966066"/>
            <a:ext cx="670560" cy="51816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83580" y="4698457"/>
            <a:ext cx="670560" cy="62084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606540" y="4643500"/>
            <a:ext cx="670560" cy="620847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11440" y="6166577"/>
            <a:ext cx="670560" cy="620847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63930" y="4612097"/>
            <a:ext cx="670560" cy="62084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30780" y="5208141"/>
            <a:ext cx="670560" cy="62084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246620" y="5562213"/>
            <a:ext cx="670560" cy="62084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7" name="Trapezoid 26"/>
          <p:cNvSpPr/>
          <p:nvPr/>
        </p:nvSpPr>
        <p:spPr>
          <a:xfrm>
            <a:off x="5341620" y="5613400"/>
            <a:ext cx="1005840" cy="863600"/>
          </a:xfrm>
          <a:prstGeom prst="trapezoid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8" name="Trapezoid 27"/>
          <p:cNvSpPr/>
          <p:nvPr/>
        </p:nvSpPr>
        <p:spPr>
          <a:xfrm>
            <a:off x="6355080" y="5687671"/>
            <a:ext cx="1005840" cy="863600"/>
          </a:xfrm>
          <a:prstGeom prst="trapezoid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9" name="Trapezoid 28"/>
          <p:cNvSpPr/>
          <p:nvPr/>
        </p:nvSpPr>
        <p:spPr>
          <a:xfrm>
            <a:off x="2788920" y="4042593"/>
            <a:ext cx="1005840" cy="863600"/>
          </a:xfrm>
          <a:prstGeom prst="trapezoi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0" name="Trapezoid 29"/>
          <p:cNvSpPr/>
          <p:nvPr/>
        </p:nvSpPr>
        <p:spPr>
          <a:xfrm>
            <a:off x="7414260" y="3779900"/>
            <a:ext cx="1005840" cy="863600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568631" y="2841911"/>
            <a:ext cx="193548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u="sng" dirty="0" smtClean="0">
                <a:latin typeface="Comic Sans MS" panose="030F0702030302020204" pitchFamily="66" charset="0"/>
              </a:rPr>
              <a:t>Group 1</a:t>
            </a:r>
            <a:endParaRPr lang="en-US" sz="2800" b="1" u="sng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600" y="2878011"/>
            <a:ext cx="184404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u="sng" dirty="0" smtClean="0">
                <a:latin typeface="Comic Sans MS" panose="030F0702030302020204" pitchFamily="66" charset="0"/>
              </a:rPr>
              <a:t>Group 2</a:t>
            </a:r>
            <a:endParaRPr lang="en-US" sz="28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2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10" y="2472055"/>
            <a:ext cx="6946583" cy="282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468121"/>
            <a:ext cx="8465820" cy="66274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Ratio Flippable</a:t>
            </a:r>
          </a:p>
        </p:txBody>
      </p:sp>
    </p:spTree>
    <p:extLst>
      <p:ext uri="{BB962C8B-B14F-4D97-AF65-F5344CB8AC3E}">
        <p14:creationId xmlns:p14="http://schemas.microsoft.com/office/powerpoint/2010/main" val="61962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73480" y="3886200"/>
            <a:ext cx="6873240" cy="219752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u="sng" dirty="0">
                <a:latin typeface="Comic Sans MS" panose="030F0702030302020204" pitchFamily="66" charset="0"/>
              </a:rPr>
              <a:t>Examples:</a:t>
            </a:r>
            <a:r>
              <a:rPr lang="en-US" b="1" dirty="0" smtClean="0">
                <a:latin typeface="Comic Sans MS" panose="030F0702030302020204" pitchFamily="66" charset="0"/>
              </a:rPr>
              <a:t>      </a:t>
            </a:r>
            <a:r>
              <a:rPr lang="en-US" sz="2700" b="1" dirty="0">
                <a:latin typeface="Comic Sans MS" panose="030F0702030302020204" pitchFamily="66" charset="0"/>
              </a:rPr>
              <a:t>2 boys for every 3 girls</a:t>
            </a:r>
          </a:p>
          <a:p>
            <a:endParaRPr lang="en-US" sz="2700" b="1" dirty="0">
              <a:latin typeface="Comic Sans MS" panose="030F0702030302020204" pitchFamily="66" charset="0"/>
            </a:endParaRPr>
          </a:p>
          <a:p>
            <a:endParaRPr lang="en-US" sz="2700" b="1" dirty="0">
              <a:latin typeface="Comic Sans MS" panose="030F0702030302020204" pitchFamily="66" charset="0"/>
            </a:endParaRPr>
          </a:p>
          <a:p>
            <a:endParaRPr lang="en-US" sz="2700" b="1" dirty="0">
              <a:latin typeface="Comic Sans MS" panose="030F0702030302020204" pitchFamily="66" charset="0"/>
            </a:endParaRPr>
          </a:p>
          <a:p>
            <a:r>
              <a:rPr lang="en-US" sz="2700" b="1" dirty="0">
                <a:latin typeface="Comic Sans MS" panose="030F0702030302020204" pitchFamily="66" charset="0"/>
              </a:rPr>
              <a:t>	</a:t>
            </a:r>
          </a:p>
        </p:txBody>
      </p:sp>
      <p:pic>
        <p:nvPicPr>
          <p:cNvPr id="2052" name="Picture 4" descr="C:\Users\Kimberly\AppData\Local\Microsoft\Windows\Temporary Internet Files\Content.IE5\H28VNSO4\MM900283638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340" y="4443248"/>
            <a:ext cx="701993" cy="10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imberly\AppData\Local\Microsoft\Windows\Temporary Internet Files\Content.IE5\H28VNSO4\MM900283638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047" y="4472200"/>
            <a:ext cx="701993" cy="10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imberly\AppData\Local\Microsoft\Windows\Temporary Internet Files\Content.IE5\H28VNSO4\MP90044656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56540" y="4443247"/>
            <a:ext cx="776732" cy="103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Kimberly\AppData\Local\Microsoft\Windows\Temporary Internet Files\Content.IE5\H28VNSO4\MP90044656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69988" y="4443247"/>
            <a:ext cx="776732" cy="103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Kimberly\AppData\Local\Microsoft\Windows\Temporary Internet Files\Content.IE5\H28VNSO4\MP90044656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88863" y="4461404"/>
            <a:ext cx="776732" cy="103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Kimberly\AppData\Local\Microsoft\Windows\Temporary Internet Files\Content.IE5\V16SBYYB\MP90038279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02080" y="6083724"/>
            <a:ext cx="1056132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Kimberly\AppData\Local\Microsoft\Windows\Temporary Internet Files\Content.IE5\V16SBYYB\MP90038279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73274" y="6083724"/>
            <a:ext cx="1056132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Kimberly\AppData\Local\Microsoft\Windows\Temporary Internet Files\Content.IE5\V16SBYYB\MP90038279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86222" y="6083724"/>
            <a:ext cx="1056132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Kimberly\AppData\Local\Microsoft\Windows\Temporary Internet Files\Content.IE5\S7G2RJS8\MC900432579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192" y="5927750"/>
            <a:ext cx="1005715" cy="103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 descr="C:\Users\Kimberly\AppData\Local\Microsoft\Windows\Temporary Internet Files\Content.IE5\S7G2RJS8\MC900432579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54249"/>
            <a:ext cx="1005715" cy="103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C:\Users\Kimberly\AppData\Local\Microsoft\Windows\Temporary Internet Files\Content.IE5\S7G2RJS8\MC900432579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368" y="5892799"/>
            <a:ext cx="1005715" cy="103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" descr="C:\Users\Kimberly\AppData\Local\Microsoft\Windows\Temporary Internet Files\Content.IE5\S7G2RJS8\MC900432579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005" y="5892799"/>
            <a:ext cx="1005715" cy="103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 descr="C:\Users\Kimberly\AppData\Local\Microsoft\Windows\Temporary Internet Files\Content.IE5\S7G2RJS8\MC900432579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847" y="5861396"/>
            <a:ext cx="1005715" cy="103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44484" y="5479567"/>
            <a:ext cx="626576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Comic Sans MS" panose="030F0702030302020204" pitchFamily="66" charset="0"/>
              </a:rPr>
              <a:t>3 dollars for 5 pencils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948076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Ratio</a:t>
            </a:r>
            <a:r>
              <a:rPr lang="en-US" sz="4000" b="1" dirty="0" smtClean="0">
                <a:latin typeface="Comic Sans MS" panose="030F0702030302020204" pitchFamily="66" charset="0"/>
              </a:rPr>
              <a:t>- A comparison of two or more things.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You should write ratios in simplest form.</a:t>
            </a:r>
            <a:endParaRPr lang="en-US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2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008093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Below are three ways to write a ratio.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omic Sans MS" panose="030F0702030302020204" pitchFamily="66" charset="0"/>
              </a:rPr>
              <a:t> 3 to 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b="1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omic Sans MS" panose="030F0702030302020204" pitchFamily="66" charset="0"/>
              </a:rPr>
              <a:t>3:4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b="1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omic Sans MS" panose="030F0702030302020204" pitchFamily="66" charset="0"/>
              </a:rPr>
              <a:t>¾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Write each ratio in two different ways.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Example 1: 9 dogs to 12 cats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Example 2: 27 pencils to 15 pens 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20424" y="4765667"/>
                <a:ext cx="4088132" cy="634626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9:12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simplified  3:4  3/4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424" y="4765667"/>
                <a:ext cx="4088132" cy="634626"/>
              </a:xfrm>
              <a:prstGeom prst="rect">
                <a:avLst/>
              </a:prstGeom>
              <a:blipFill rotWithShape="0">
                <a:blip r:embed="rId3"/>
                <a:stretch>
                  <a:fillRect l="-2086" r="-894" b="-8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679756" y="5768196"/>
            <a:ext cx="3657600" cy="102620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 not write ratios as mixed numbers they should be improper fractions.</a:t>
            </a:r>
            <a:endParaRPr lang="en-US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95264" y="5768196"/>
                <a:ext cx="4267336" cy="1005753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27 to 15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𝟐𝟕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endParaRPr lang="en-US" sz="2400" b="1" dirty="0" smtClean="0">
                  <a:solidFill>
                    <a:srgbClr val="FF0000"/>
                  </a:solidFill>
                </a:endParaRPr>
              </a:p>
              <a:p>
                <a:r>
                  <a:rPr lang="en-US" sz="2400" b="1" dirty="0" err="1" smtClean="0">
                    <a:solidFill>
                      <a:srgbClr val="FF0000"/>
                    </a:solidFill>
                  </a:rPr>
                  <a:t>Simp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.  9 to 5   9/5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264" y="5768196"/>
                <a:ext cx="4267336" cy="1005753"/>
              </a:xfrm>
              <a:prstGeom prst="rect">
                <a:avLst/>
              </a:prstGeom>
              <a:blipFill rotWithShape="0">
                <a:blip r:embed="rId4"/>
                <a:stretch>
                  <a:fillRect l="-1854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62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1" y="981469"/>
                <a:ext cx="8412480" cy="4632194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 algn="ctr"/>
                <a:r>
                  <a:rPr lang="en-US" sz="2700" b="1" u="sng" dirty="0" smtClean="0">
                    <a:latin typeface="Comic Sans MS" panose="030F0702030302020204" pitchFamily="66" charset="0"/>
                  </a:rPr>
                  <a:t>Converting Units</a:t>
                </a:r>
              </a:p>
              <a:p>
                <a:r>
                  <a:rPr lang="en-US" sz="2700" b="1" dirty="0" smtClean="0">
                    <a:latin typeface="Comic Sans MS" panose="030F0702030302020204" pitchFamily="66" charset="0"/>
                  </a:rPr>
                  <a:t>When writing ratios that are comparing the same type of measurement (length, weight, time, etc.) you should use the same unit.</a:t>
                </a:r>
              </a:p>
              <a:p>
                <a:endParaRPr lang="en-US" sz="2700" b="1" dirty="0">
                  <a:latin typeface="Comic Sans MS" panose="030F0702030302020204" pitchFamily="66" charset="0"/>
                </a:endParaRPr>
              </a:p>
              <a:p>
                <a:r>
                  <a:rPr lang="en-US" sz="2700" b="1" dirty="0" smtClean="0">
                    <a:latin typeface="Comic Sans MS" panose="030F0702030302020204" pitchFamily="66" charset="0"/>
                  </a:rPr>
                  <a:t>Example 3: Write the ratio 3 feet to 5 inches as a fraction in simplest form.</a:t>
                </a:r>
              </a:p>
              <a:p>
                <a:endParaRPr lang="en-US" sz="2700" b="1" dirty="0" smtClean="0">
                  <a:latin typeface="Comic Sans MS" panose="030F0702030302020204" pitchFamily="66" charset="0"/>
                </a:endParaRPr>
              </a:p>
              <a:p>
                <a:endParaRPr lang="en-US" sz="2700" b="1" dirty="0"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𝒇𝒆𝒆𝒕</m:t>
                          </m:r>
                        </m:num>
                        <m:den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𝒊𝒏𝒄𝒉𝒆𝒔</m:t>
                          </m:r>
                        </m:den>
                      </m:f>
                      <m:r>
                        <a:rPr lang="en-US" sz="27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𝒊𝒏𝒄𝒉𝒆𝒔</m:t>
                          </m:r>
                        </m:num>
                        <m:den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  <m:r>
                            <a:rPr lang="en-US" sz="2700" b="1" i="1" smtClean="0">
                              <a:latin typeface="Cambria Math" panose="02040503050406030204" pitchFamily="18" charset="0"/>
                            </a:rPr>
                            <m:t>𝒊𝒏𝒄𝒉𝒆𝒔</m:t>
                          </m:r>
                        </m:den>
                      </m:f>
                    </m:oMath>
                  </m:oMathPara>
                </a14:m>
                <a:endParaRPr lang="en-US" sz="27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981469"/>
                <a:ext cx="8412480" cy="4632194"/>
              </a:xfrm>
              <a:prstGeom prst="rect">
                <a:avLst/>
              </a:prstGeom>
              <a:blipFill rotWithShape="0">
                <a:blip r:embed="rId3"/>
                <a:stretch>
                  <a:fillRect l="-1304" t="-1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07030" y="5123100"/>
            <a:ext cx="579120" cy="52322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4648200"/>
            <a:ext cx="754380" cy="52322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61962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3853" y="1070044"/>
            <a:ext cx="883456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latin typeface="Comic Sans MS" panose="030F0702030302020204" pitchFamily="66" charset="0"/>
              </a:rPr>
              <a:t>Practice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Write a ratio for each situation in 3 ways.</a:t>
            </a:r>
          </a:p>
          <a:p>
            <a:endParaRPr lang="en-US" sz="2200" b="1" dirty="0">
              <a:latin typeface="Comic Sans MS" panose="030F0702030302020204" pitchFamily="66" charset="0"/>
            </a:endParaRP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1). About 1 out of 8 people run at least 4 times a week.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2). About 24 out of 25 students prefer chocolate ice cream to vanilla ice cream.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3). A basketball team won 8 out of 15 games. Find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Comic Sans MS" panose="030F0702030302020204" pitchFamily="66" charset="0"/>
              </a:rPr>
              <a:t>Wins to total games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latin typeface="Comic Sans MS" panose="030F0702030302020204" pitchFamily="66" charset="0"/>
              </a:rPr>
              <a:t>Wins to losses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>
              <a:latin typeface="Comic Sans MS" panose="030F0702030302020204" pitchFamily="66" charset="0"/>
            </a:endParaRP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4). Write the following ratios in the same unit.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	a). 4 minutes to a half of an hour</a:t>
            </a:r>
          </a:p>
          <a:p>
            <a:r>
              <a:rPr lang="en-US" sz="2200" b="1" dirty="0">
                <a:latin typeface="Comic Sans MS" panose="030F0702030302020204" pitchFamily="66" charset="0"/>
              </a:rPr>
              <a:t> </a:t>
            </a:r>
            <a:r>
              <a:rPr lang="en-US" sz="2200" b="1" dirty="0" smtClean="0">
                <a:latin typeface="Comic Sans MS" panose="030F0702030302020204" pitchFamily="66" charset="0"/>
              </a:rPr>
              <a:t>    	b). 2 yards to 4 feet</a:t>
            </a:r>
            <a:endParaRPr lang="en-US" sz="2200" b="1" dirty="0">
              <a:latin typeface="Comic Sans MS" panose="030F0702030302020204" pitchFamily="66" charset="0"/>
            </a:endParaRPr>
          </a:p>
          <a:p>
            <a:endParaRPr 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717" y="1716218"/>
            <a:ext cx="2550477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1/8, 1 to 8, 1:8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5054" y="2739182"/>
            <a:ext cx="4023360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24/25, 24 to 25, 24: 25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5872" y="3777807"/>
            <a:ext cx="3436620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8/15, 8 to 15, 8:15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4101" y="4160290"/>
            <a:ext cx="2598420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8/7, 8 to 7, 8:7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56161" y="5777996"/>
                <a:ext cx="2682240" cy="869754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𝒔𝒊𝒎𝒑𝒍𝒊𝒇𝒊𝒆𝒔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𝒇𝒕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161" y="5777996"/>
                <a:ext cx="2682240" cy="869754"/>
              </a:xfrm>
              <a:prstGeom prst="rect">
                <a:avLst/>
              </a:prstGeom>
              <a:blipFill rotWithShape="0">
                <a:blip r:embed="rId3"/>
                <a:stretch>
                  <a:fillRect r="-12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00709" y="5378866"/>
                <a:ext cx="3017520" cy="798260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𝟑𝟎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𝒔𝒊𝒎𝒑𝒍𝒊𝒇𝒊𝒆𝒔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𝒎𝒊𝒏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𝒎𝒊𝒏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709" y="5378866"/>
                <a:ext cx="3017520" cy="798260"/>
              </a:xfrm>
              <a:prstGeom prst="rect">
                <a:avLst/>
              </a:prstGeom>
              <a:blipFill rotWithShape="0">
                <a:blip r:embed="rId4"/>
                <a:stretch>
                  <a:fillRect r="-21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62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1036321"/>
            <a:ext cx="8382000" cy="87203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4900" b="1" dirty="0">
                <a:latin typeface="Comic Sans MS" panose="030F0702030302020204" pitchFamily="66" charset="0"/>
              </a:rPr>
              <a:t>Closure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264217"/>
            <a:ext cx="7459980" cy="324396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6700" b="1" dirty="0">
                <a:latin typeface="Comic Sans MS" panose="030F0702030302020204" pitchFamily="66" charset="0"/>
              </a:rPr>
              <a:t>When would you use a ratio in everyday life?</a:t>
            </a:r>
          </a:p>
        </p:txBody>
      </p:sp>
    </p:spTree>
    <p:extLst>
      <p:ext uri="{BB962C8B-B14F-4D97-AF65-F5344CB8AC3E}">
        <p14:creationId xmlns:p14="http://schemas.microsoft.com/office/powerpoint/2010/main" val="23516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276</Words>
  <Application>Microsoft Office PowerPoint</Application>
  <PresentationFormat>Custom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14</cp:revision>
  <dcterms:created xsi:type="dcterms:W3CDTF">2014-07-16T12:11:15Z</dcterms:created>
  <dcterms:modified xsi:type="dcterms:W3CDTF">2016-07-15T16:50:20Z</dcterms:modified>
</cp:coreProperties>
</file>