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244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C328-4456-4940-9273-3DF0D01D230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AA3-EDE0-4742-8947-0C7EF867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3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C328-4456-4940-9273-3DF0D01D230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AA3-EDE0-4742-8947-0C7EF867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1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C328-4456-4940-9273-3DF0D01D230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AA3-EDE0-4742-8947-0C7EF867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1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C328-4456-4940-9273-3DF0D01D230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AA3-EDE0-4742-8947-0C7EF867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9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C328-4456-4940-9273-3DF0D01D230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AA3-EDE0-4742-8947-0C7EF867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3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C328-4456-4940-9273-3DF0D01D230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AA3-EDE0-4742-8947-0C7EF867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7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C328-4456-4940-9273-3DF0D01D230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AA3-EDE0-4742-8947-0C7EF867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1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C328-4456-4940-9273-3DF0D01D230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AA3-EDE0-4742-8947-0C7EF867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7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C328-4456-4940-9273-3DF0D01D230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AA3-EDE0-4742-8947-0C7EF867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7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C328-4456-4940-9273-3DF0D01D230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AA3-EDE0-4742-8947-0C7EF867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2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C328-4456-4940-9273-3DF0D01D230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AA3-EDE0-4742-8947-0C7EF867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6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7C328-4456-4940-9273-3DF0D01D230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36AA3-EDE0-4742-8947-0C7EF8679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4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762000"/>
            <a:ext cx="646684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  <a:ea typeface="HelloFirstie" panose="02000603000000000000" pitchFamily="2" charset="0"/>
              </a:rPr>
              <a:t>Unit Rates Guided Notes</a:t>
            </a:r>
          </a:p>
          <a:p>
            <a:pPr algn="ctr"/>
            <a:r>
              <a:rPr lang="en-US" dirty="0">
                <a:latin typeface="+mj-lt"/>
                <a:ea typeface="HelloFirstie" panose="02000603000000000000" pitchFamily="2" charset="0"/>
              </a:rPr>
              <a:t>Name __________________ Date _____________</a:t>
            </a:r>
          </a:p>
          <a:p>
            <a:pPr algn="ctr"/>
            <a:endParaRPr lang="en-US" dirty="0">
              <a:latin typeface="+mj-lt"/>
              <a:ea typeface="HelloFirstie" panose="02000603000000000000" pitchFamily="2" charset="0"/>
            </a:endParaRPr>
          </a:p>
          <a:p>
            <a:r>
              <a:rPr lang="en-US" dirty="0">
                <a:latin typeface="+mj-lt"/>
                <a:ea typeface="HelloFirstie" panose="02000603000000000000" pitchFamily="2" charset="0"/>
              </a:rPr>
              <a:t>What is a rate?</a:t>
            </a:r>
          </a:p>
          <a:p>
            <a:endParaRPr lang="en-US" dirty="0">
              <a:latin typeface="+mj-lt"/>
              <a:ea typeface="HelloFirstie" panose="02000603000000000000" pitchFamily="2" charset="0"/>
            </a:endParaRPr>
          </a:p>
          <a:p>
            <a:endParaRPr lang="en-US" dirty="0">
              <a:latin typeface="+mj-lt"/>
              <a:ea typeface="HelloFirstie" panose="02000603000000000000" pitchFamily="2" charset="0"/>
            </a:endParaRPr>
          </a:p>
          <a:p>
            <a:r>
              <a:rPr lang="en-US" dirty="0">
                <a:latin typeface="+mj-lt"/>
                <a:ea typeface="HelloFirstie" panose="02000603000000000000" pitchFamily="2" charset="0"/>
              </a:rPr>
              <a:t>What is a unit rate?</a:t>
            </a:r>
          </a:p>
          <a:p>
            <a:endParaRPr lang="en-US" dirty="0">
              <a:latin typeface="+mj-lt"/>
              <a:ea typeface="HelloFirstie" panose="02000603000000000000" pitchFamily="2" charset="0"/>
            </a:endParaRPr>
          </a:p>
          <a:p>
            <a:endParaRPr lang="en-US" dirty="0">
              <a:latin typeface="+mj-lt"/>
              <a:ea typeface="HelloFirstie" panose="02000603000000000000" pitchFamily="2" charset="0"/>
            </a:endParaRPr>
          </a:p>
          <a:p>
            <a:endParaRPr lang="en-US" dirty="0">
              <a:latin typeface="+mj-lt"/>
              <a:ea typeface="HelloFirstie" panose="02000603000000000000" pitchFamily="2" charset="0"/>
            </a:endParaRPr>
          </a:p>
          <a:p>
            <a:r>
              <a:rPr lang="en-US" u="sng" dirty="0">
                <a:latin typeface="+mj-lt"/>
                <a:ea typeface="HelloFirstie" panose="02000603000000000000" pitchFamily="2" charset="0"/>
              </a:rPr>
              <a:t>Example 1:</a:t>
            </a:r>
            <a:r>
              <a:rPr lang="en-US" dirty="0">
                <a:latin typeface="+mj-lt"/>
                <a:ea typeface="HelloFirstie" panose="02000603000000000000" pitchFamily="2" charset="0"/>
              </a:rPr>
              <a:t> There are 15  hot dogs for 5 campers. How many hot dogs will each camper get?</a:t>
            </a:r>
          </a:p>
          <a:p>
            <a:endParaRPr lang="en-US" dirty="0">
              <a:latin typeface="+mj-lt"/>
              <a:ea typeface="HelloFirstie" panose="02000603000000000000" pitchFamily="2" charset="0"/>
            </a:endParaRPr>
          </a:p>
          <a:p>
            <a:endParaRPr lang="en-US" dirty="0">
              <a:latin typeface="+mj-lt"/>
              <a:ea typeface="HelloFirstie" panose="02000603000000000000" pitchFamily="2" charset="0"/>
            </a:endParaRPr>
          </a:p>
          <a:p>
            <a:endParaRPr lang="en-US" dirty="0">
              <a:latin typeface="+mj-lt"/>
              <a:ea typeface="HelloFirstie" panose="02000603000000000000" pitchFamily="2" charset="0"/>
            </a:endParaRPr>
          </a:p>
          <a:p>
            <a:endParaRPr lang="en-US" dirty="0">
              <a:latin typeface="+mj-lt"/>
              <a:ea typeface="HelloFirstie" panose="02000603000000000000" pitchFamily="2" charset="0"/>
            </a:endParaRPr>
          </a:p>
          <a:p>
            <a:endParaRPr lang="en-US" dirty="0">
              <a:latin typeface="+mj-lt"/>
              <a:ea typeface="HelloFirstie" panose="02000603000000000000" pitchFamily="2" charset="0"/>
            </a:endParaRPr>
          </a:p>
          <a:p>
            <a:endParaRPr lang="en-US" dirty="0">
              <a:latin typeface="+mj-lt"/>
              <a:ea typeface="HelloFirstie" panose="02000603000000000000" pitchFamily="2" charset="0"/>
            </a:endParaRPr>
          </a:p>
          <a:p>
            <a:r>
              <a:rPr lang="en-US" u="sng" dirty="0">
                <a:latin typeface="+mj-lt"/>
                <a:ea typeface="HelloFirstie" panose="02000603000000000000" pitchFamily="2" charset="0"/>
              </a:rPr>
              <a:t>Example 2: </a:t>
            </a:r>
            <a:r>
              <a:rPr lang="en-US" dirty="0">
                <a:latin typeface="+mj-lt"/>
                <a:ea typeface="HelloFirstie" panose="02000603000000000000" pitchFamily="2" charset="0"/>
              </a:rPr>
              <a:t>John has 2 candy bars for 3 people. How much will each person receive?</a:t>
            </a:r>
            <a:endParaRPr lang="en-US" u="sng" dirty="0">
              <a:latin typeface="+mj-lt"/>
              <a:ea typeface="HelloFirstie" panose="02000603000000000000" pitchFamily="2" charset="0"/>
            </a:endParaRPr>
          </a:p>
          <a:p>
            <a:endParaRPr lang="en-US" u="sng" dirty="0">
              <a:latin typeface="+mj-lt"/>
              <a:ea typeface="HelloFirstie" panose="02000603000000000000" pitchFamily="2" charset="0"/>
            </a:endParaRPr>
          </a:p>
          <a:p>
            <a:endParaRPr lang="en-US" dirty="0">
              <a:latin typeface="+mj-lt"/>
              <a:ea typeface="HelloFirsti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41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732770"/>
            <a:ext cx="6466840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  <a:ea typeface="HelloFirstie" panose="02000603000000000000" pitchFamily="2" charset="0"/>
              </a:rPr>
              <a:t>Unit Rates Guided Notes</a:t>
            </a:r>
          </a:p>
          <a:p>
            <a:pPr algn="ctr"/>
            <a:r>
              <a:rPr lang="en-US" dirty="0">
                <a:latin typeface="+mj-lt"/>
                <a:ea typeface="HelloFirstie" panose="02000603000000000000" pitchFamily="2" charset="0"/>
              </a:rPr>
              <a:t>Name __________________ Date _____________</a:t>
            </a:r>
          </a:p>
          <a:p>
            <a:pPr algn="ctr"/>
            <a:endParaRPr lang="en-US" dirty="0">
              <a:latin typeface="+mj-lt"/>
              <a:ea typeface="HelloFirstie" panose="02000603000000000000" pitchFamily="2" charset="0"/>
            </a:endParaRPr>
          </a:p>
          <a:p>
            <a:r>
              <a:rPr lang="en-US" u="sng" dirty="0">
                <a:latin typeface="+mj-lt"/>
                <a:ea typeface="HelloFirstie" panose="02000603000000000000" pitchFamily="2" charset="0"/>
              </a:rPr>
              <a:t>Example 3: </a:t>
            </a:r>
            <a:r>
              <a:rPr lang="en-US" dirty="0">
                <a:latin typeface="+mj-lt"/>
                <a:ea typeface="HelloFirstie" panose="02000603000000000000" pitchFamily="2" charset="0"/>
              </a:rPr>
              <a:t>La can run 10 miles is 2 hours.</a:t>
            </a:r>
          </a:p>
          <a:p>
            <a:r>
              <a:rPr lang="en-US" dirty="0">
                <a:latin typeface="+mj-lt"/>
                <a:ea typeface="HelloFirstie" panose="02000603000000000000" pitchFamily="2" charset="0"/>
              </a:rPr>
              <a:t>Write 2 unit rates. Find the miles per hour and the hours per mile.</a:t>
            </a:r>
          </a:p>
          <a:p>
            <a:endParaRPr lang="en-US" u="sng" dirty="0">
              <a:latin typeface="+mj-lt"/>
              <a:ea typeface="HelloFirstie" panose="02000603000000000000" pitchFamily="2" charset="0"/>
            </a:endParaRPr>
          </a:p>
          <a:p>
            <a:endParaRPr lang="en-US" u="sng" dirty="0">
              <a:latin typeface="+mj-lt"/>
              <a:ea typeface="HelloFirstie" panose="02000603000000000000" pitchFamily="2" charset="0"/>
            </a:endParaRPr>
          </a:p>
          <a:p>
            <a:endParaRPr lang="en-US" u="sng" dirty="0">
              <a:latin typeface="+mj-lt"/>
              <a:ea typeface="HelloFirstie" panose="02000603000000000000" pitchFamily="2" charset="0"/>
            </a:endParaRPr>
          </a:p>
          <a:p>
            <a:endParaRPr lang="en-US" u="sng" dirty="0">
              <a:latin typeface="+mj-lt"/>
              <a:ea typeface="HelloFirstie" panose="02000603000000000000" pitchFamily="2" charset="0"/>
            </a:endParaRPr>
          </a:p>
          <a:p>
            <a:endParaRPr lang="en-US" u="sng" dirty="0">
              <a:latin typeface="+mj-lt"/>
              <a:ea typeface="HelloFirstie" panose="02000603000000000000" pitchFamily="2" charset="0"/>
            </a:endParaRPr>
          </a:p>
          <a:p>
            <a:endParaRPr lang="en-US" u="sng" dirty="0">
              <a:latin typeface="+mj-lt"/>
              <a:ea typeface="HelloFirstie" panose="02000603000000000000" pitchFamily="2" charset="0"/>
            </a:endParaRPr>
          </a:p>
          <a:p>
            <a:endParaRPr lang="en-US" u="sng" dirty="0">
              <a:latin typeface="+mj-lt"/>
              <a:ea typeface="HelloFirstie" panose="02000603000000000000" pitchFamily="2" charset="0"/>
            </a:endParaRPr>
          </a:p>
          <a:p>
            <a:r>
              <a:rPr lang="en-US" u="sng" dirty="0">
                <a:latin typeface="+mj-lt"/>
                <a:ea typeface="HelloFirstie" panose="02000603000000000000" pitchFamily="2" charset="0"/>
              </a:rPr>
              <a:t>Practice</a:t>
            </a:r>
            <a:endParaRPr lang="en-US" dirty="0">
              <a:latin typeface="+mj-lt"/>
              <a:ea typeface="HelloFirstie" panose="02000603000000000000" pitchFamily="2" charset="0"/>
            </a:endParaRPr>
          </a:p>
          <a:p>
            <a:r>
              <a:rPr lang="en-US" dirty="0">
                <a:latin typeface="+mj-lt"/>
                <a:ea typeface="HelloFirstie" panose="02000603000000000000" pitchFamily="2" charset="0"/>
              </a:rPr>
              <a:t>1). Stephen earned $75 for 10 hours of work. How much money did he make in one hour?</a:t>
            </a:r>
          </a:p>
          <a:p>
            <a:endParaRPr lang="en-US" dirty="0">
              <a:latin typeface="+mj-lt"/>
              <a:ea typeface="HelloFirstie" panose="02000603000000000000" pitchFamily="2" charset="0"/>
            </a:endParaRPr>
          </a:p>
          <a:p>
            <a:r>
              <a:rPr lang="en-US" dirty="0">
                <a:latin typeface="+mj-lt"/>
                <a:ea typeface="HelloFirstie" panose="02000603000000000000" pitchFamily="2" charset="0"/>
              </a:rPr>
              <a:t>2). Kim walked 6 miles in one and a half hour. How many minutes did it take her to walk one mile?</a:t>
            </a:r>
          </a:p>
          <a:p>
            <a:endParaRPr lang="en-US" dirty="0">
              <a:latin typeface="+mj-lt"/>
              <a:ea typeface="HelloFirstie" panose="02000603000000000000" pitchFamily="2" charset="0"/>
            </a:endParaRPr>
          </a:p>
          <a:p>
            <a:r>
              <a:rPr lang="en-US" dirty="0">
                <a:latin typeface="+mj-lt"/>
                <a:ea typeface="HelloFirstie" panose="02000603000000000000" pitchFamily="2" charset="0"/>
              </a:rPr>
              <a:t>3). Ike bought 6 pencils for $1.20. What is the price per pencil?</a:t>
            </a:r>
          </a:p>
          <a:p>
            <a:endParaRPr lang="en-US" dirty="0">
              <a:latin typeface="+mj-lt"/>
              <a:ea typeface="HelloFirstie" panose="02000603000000000000" pitchFamily="2" charset="0"/>
            </a:endParaRPr>
          </a:p>
          <a:p>
            <a:r>
              <a:rPr lang="en-US" dirty="0">
                <a:latin typeface="+mj-lt"/>
                <a:ea typeface="HelloFirstie" panose="02000603000000000000" pitchFamily="2" charset="0"/>
              </a:rPr>
              <a:t>4). To make 8 cakes you use 12 cups of flour.</a:t>
            </a:r>
          </a:p>
          <a:p>
            <a:r>
              <a:rPr lang="en-US" dirty="0">
                <a:latin typeface="+mj-lt"/>
                <a:ea typeface="HelloFirstie" panose="02000603000000000000" pitchFamily="2" charset="0"/>
              </a:rPr>
              <a:t> How much flour is needed for one cake?</a:t>
            </a:r>
          </a:p>
          <a:p>
            <a:endParaRPr lang="en-US" u="sng" dirty="0">
              <a:latin typeface="+mj-lt"/>
              <a:ea typeface="HelloFirstie" panose="02000603000000000000" pitchFamily="2" charset="0"/>
            </a:endParaRPr>
          </a:p>
          <a:p>
            <a:endParaRPr lang="en-US" u="sng" dirty="0">
              <a:latin typeface="+mj-lt"/>
              <a:ea typeface="HelloFirstie" panose="02000603000000000000" pitchFamily="2" charset="0"/>
            </a:endParaRPr>
          </a:p>
          <a:p>
            <a:endParaRPr lang="en-US" u="sng" dirty="0">
              <a:latin typeface="+mj-lt"/>
              <a:ea typeface="HelloFirstie" panose="02000603000000000000" pitchFamily="2" charset="0"/>
            </a:endParaRPr>
          </a:p>
          <a:p>
            <a:endParaRPr lang="en-US" dirty="0">
              <a:latin typeface="+mj-lt"/>
              <a:ea typeface="HelloFirsti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515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183</Words>
  <Application>Microsoft Office PowerPoint</Application>
  <PresentationFormat>Custom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HelloFirstie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Kimberly Ervin</cp:lastModifiedBy>
  <cp:revision>3</cp:revision>
  <dcterms:created xsi:type="dcterms:W3CDTF">2015-06-19T01:47:32Z</dcterms:created>
  <dcterms:modified xsi:type="dcterms:W3CDTF">2016-07-21T22:07:44Z</dcterms:modified>
</cp:coreProperties>
</file>