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1" r:id="rId6"/>
    <p:sldId id="262" r:id="rId7"/>
    <p:sldId id="263" r:id="rId8"/>
    <p:sldId id="264" r:id="rId9"/>
    <p:sldId id="265" r:id="rId10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48" y="6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6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8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3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3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5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5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7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5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4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5708A-8EEA-4C78-885C-5A5679CC4E0D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CD3E4-B121-447C-B338-0BB5BD1A1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9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54380" y="1813560"/>
            <a:ext cx="8633460" cy="261610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8000" b="1" dirty="0">
                <a:latin typeface="Comic Sans MS" panose="030F0702030302020204" pitchFamily="66" charset="0"/>
              </a:rPr>
              <a:t>Unit Rates with Fractions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35040" y="6444649"/>
            <a:ext cx="3352800" cy="45345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200" b="1" dirty="0">
                <a:latin typeface="Comic Sans MS" panose="030F0702030302020204" pitchFamily="66" charset="0"/>
              </a:rPr>
              <a:t>TeacherTwins©2014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266599"/>
            <a:ext cx="3085926" cy="217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3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97969" y="767727"/>
            <a:ext cx="8298180" cy="307292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4900" b="1" dirty="0">
                <a:latin typeface="Comic Sans MS" panose="030F0702030302020204" pitchFamily="66" charset="0"/>
              </a:rPr>
              <a:t>Warm </a:t>
            </a:r>
            <a:r>
              <a:rPr lang="en-US" sz="4900" b="1" dirty="0" smtClean="0">
                <a:latin typeface="Comic Sans MS" panose="030F0702030302020204" pitchFamily="66" charset="0"/>
              </a:rPr>
              <a:t>Up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1). What is the ratio of any pink 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shape to any purple shape?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2). What is the ratio of green 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squares to pink squares?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3). What is the ratio of 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pink squares to all circles?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223" y="1989969"/>
            <a:ext cx="2536686" cy="154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98418" y="1578174"/>
            <a:ext cx="2802732" cy="47220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 to 2 or 5/2 or 5:2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2871" y="3171274"/>
            <a:ext cx="2795826" cy="47220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 to 4 or ¼ or  1:4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613" y="3658554"/>
            <a:ext cx="4743450" cy="84154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 to 8 or 4/8 or 4:8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1 to 2 or ½  or 1:2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3412" y="4325859"/>
            <a:ext cx="82927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4). A faucet leaks 668 ml of water in 8 minutes. How many ml of water does the faucet leak per minute?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5). A recipe for 6 muffins calls for 360 grams of oatmeal. How many grams of oat meal are needed  for each muffin?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2747" y="6104529"/>
            <a:ext cx="2053590" cy="84154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60 grams per muffin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8337" y="4985306"/>
            <a:ext cx="2616645" cy="47220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83.5 ml per min.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5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2245360"/>
            <a:ext cx="6391275" cy="436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05840" y="949960"/>
            <a:ext cx="7543800" cy="149989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4500" b="1" dirty="0">
                <a:latin typeface="Comic Sans MS" panose="030F0702030302020204" pitchFamily="66" charset="0"/>
              </a:rPr>
              <a:t>Unit Rates with Fractions Flippable</a:t>
            </a:r>
          </a:p>
        </p:txBody>
      </p:sp>
    </p:spTree>
    <p:extLst>
      <p:ext uri="{BB962C8B-B14F-4D97-AF65-F5344CB8AC3E}">
        <p14:creationId xmlns:p14="http://schemas.microsoft.com/office/powerpoint/2010/main" val="32145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00644" y="5573227"/>
                <a:ext cx="3101340" cy="1022023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1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1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1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1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sz="31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1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31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  <m:r>
                        <a:rPr lang="en-US" sz="31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1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1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31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31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44" y="5573227"/>
                <a:ext cx="3101340" cy="102202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413341" y="5076385"/>
                <a:ext cx="4107180" cy="2274049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70C0"/>
                    </a:solidFill>
                  </a:rPr>
                  <a:t>Don’t forget when you are dividing fractions you multiply by the reciprocal.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70C0"/>
                  </a:solidFill>
                </a:endParaRPr>
              </a:p>
              <a:p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341" y="5076385"/>
                <a:ext cx="4107180" cy="2274049"/>
              </a:xfrm>
              <a:prstGeom prst="rect">
                <a:avLst/>
              </a:prstGeom>
              <a:blipFill rotWithShape="0">
                <a:blip r:embed="rId4"/>
                <a:stretch>
                  <a:fillRect l="-2077" t="-1877" r="-1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69213" y="856201"/>
            <a:ext cx="827643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omic Sans MS" panose="030F0702030302020204" pitchFamily="66" charset="0"/>
              </a:rPr>
              <a:t>A unit rate </a:t>
            </a:r>
            <a:r>
              <a:rPr lang="en-US" sz="2500" b="1" dirty="0">
                <a:latin typeface="Comic Sans MS" panose="030F0702030302020204" pitchFamily="66" charset="0"/>
              </a:rPr>
              <a:t>is calculated by finding an equal ratio such that the denominator is 1.   </a:t>
            </a:r>
          </a:p>
          <a:p>
            <a:r>
              <a:rPr lang="en-US" sz="2500" b="1" dirty="0" smtClean="0">
                <a:latin typeface="Comic Sans MS" panose="030F0702030302020204" pitchFamily="66" charset="0"/>
              </a:rPr>
              <a:t>To find the unit rate you divide your ratio or rate (divide the numerator by the denominator). When working with fractions you do the same thing. </a:t>
            </a:r>
            <a:endParaRPr lang="en-US" sz="25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69213" y="2861169"/>
                <a:ext cx="7505700" cy="1362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3333FF"/>
                    </a:solidFill>
                    <a:latin typeface="Comic Sans MS" panose="030F0702030302020204" pitchFamily="66" charset="0"/>
                  </a:rPr>
                  <a:t>Julie ate one half of a pizza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2400" b="1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 smtClean="0">
                    <a:solidFill>
                      <a:srgbClr val="3333FF"/>
                    </a:solidFill>
                    <a:latin typeface="Comic Sans MS" panose="030F0702030302020204" pitchFamily="66" charset="0"/>
                  </a:rPr>
                  <a:t>of an hour. At this rate, how long will it take her to eat the whole pizza?</a:t>
                </a:r>
                <a:endParaRPr lang="en-US" sz="2400" b="1" dirty="0">
                  <a:solidFill>
                    <a:srgbClr val="3333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13" y="2861169"/>
                <a:ext cx="7505700" cy="1362745"/>
              </a:xfrm>
              <a:prstGeom prst="rect">
                <a:avLst/>
              </a:prstGeom>
              <a:blipFill rotWithShape="0">
                <a:blip r:embed="rId5"/>
                <a:stretch>
                  <a:fillRect l="-1300" r="-975"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841999" y="4295734"/>
            <a:ext cx="8184980" cy="84154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 are trying to find out how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much pizza she will eat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one hour so we will divide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pizza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by hours.</a:t>
            </a:r>
          </a:p>
        </p:txBody>
      </p:sp>
    </p:spTree>
    <p:extLst>
      <p:ext uri="{BB962C8B-B14F-4D97-AF65-F5344CB8AC3E}">
        <p14:creationId xmlns:p14="http://schemas.microsoft.com/office/powerpoint/2010/main" val="45453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3035188"/>
            <a:ext cx="7711440" cy="136037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 are trying to find out how many miles he walks in one hour so we will divide miles by hours.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41120" y="4704357"/>
                <a:ext cx="6537960" cy="1149559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3600" b="1" i="1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  <m:r>
                        <a:rPr lang="en-US" sz="3600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𝒎𝒊𝒍𝒆𝒔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𝒊𝒏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𝒐𝒏𝒆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𝒉𝒐𝒖𝒓</m:t>
                      </m:r>
                      <m:r>
                        <a:rPr lang="en-US" sz="3600" b="1" i="1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120" y="4704357"/>
                <a:ext cx="6537960" cy="11495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83920" y="91051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Example 1:</a:t>
            </a:r>
          </a:p>
          <a:p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Jacob walks ½  mile in ¼ hour. How far does he walk in one hour?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5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22020" y="3538445"/>
            <a:ext cx="7636351" cy="167430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 are trying to find out how much paint is needed to cover one wall so we will divide the paint by walls.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10205" y="5212750"/>
                <a:ext cx="7459980" cy="891001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7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700" b="1" i="1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sz="27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7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700" b="1" i="1">
                              <a:latin typeface="Cambria Math"/>
                              <a:ea typeface="Cambria Math"/>
                            </a:rPr>
                            <m:t>𝟔</m:t>
                          </m:r>
                        </m:den>
                      </m:f>
                      <m:r>
                        <a:rPr lang="en-US" sz="2700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𝒈𝒂𝒍𝒍𝒐𝒏𝒔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𝒐𝒇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𝒑𝒂𝒊𝒏𝒕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𝒇𝒐𝒓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𝒐𝒏𝒆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𝒘𝒂𝒍𝒍</m:t>
                      </m:r>
                      <m:r>
                        <a:rPr lang="en-US" sz="2700" b="1" i="1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en-US" sz="27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205" y="5212750"/>
                <a:ext cx="7459980" cy="8910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22020" y="942197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Example 2:</a:t>
            </a:r>
          </a:p>
          <a:p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Caleb is painting his bedroom. It takes 1/3 gallon to cover 1/6 of a wall. How much paint is needed to cover the entire wall?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5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53463" y="3540854"/>
            <a:ext cx="7533323" cy="218036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 are trying to find out how much sugar is needed for one batch of brownies so we will divide the sugar by </a:t>
            </a:r>
            <a:r>
              <a:rPr lang="en-US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batch </a:t>
            </a:r>
            <a:r>
              <a:rPr lang="en-US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of </a:t>
            </a:r>
            <a:r>
              <a:rPr lang="en-US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brownies.</a:t>
            </a:r>
            <a:endParaRPr lang="en-US" sz="27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17720" y="5339091"/>
                <a:ext cx="8004810" cy="1490565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𝒐𝒓</m:t>
                      </m:r>
                    </m:oMath>
                  </m:oMathPara>
                </a14:m>
                <a:endParaRPr lang="en-US" sz="2400" b="1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𝟏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𝒄𝒖𝒑𝒔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𝒐𝒇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𝒔𝒖𝒈𝒂𝒓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𝒇𝒐𝒓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𝒐𝒏𝒆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𝒃𝒂𝒕𝒄𝒉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𝒐𝒇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𝒃𝒓𝒐𝒘𝒏𝒊𝒆𝒔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720" y="5339091"/>
                <a:ext cx="8004810" cy="14905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17720" y="930934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</a:rPr>
              <a:t>Example 3:</a:t>
            </a:r>
          </a:p>
          <a:p>
            <a:endParaRPr lang="en-US" sz="2800" b="1" dirty="0" smtClean="0"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</a:rPr>
              <a:t>A brownie recipe requires 1/3 cup of sugar for 1/4 batch of brownies. How much sugar is needed for a whole batch of brownies?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7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0958" y="805480"/>
                <a:ext cx="8382000" cy="7090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300" b="1" u="sng" dirty="0" smtClean="0">
                    <a:latin typeface="Comic Sans MS" panose="030F0702030302020204" pitchFamily="66" charset="0"/>
                  </a:rPr>
                  <a:t>Practice</a:t>
                </a:r>
              </a:p>
              <a:p>
                <a:r>
                  <a:rPr lang="en-US" sz="2300" b="1" dirty="0" smtClean="0">
                    <a:latin typeface="Comic Sans MS" panose="030F0702030302020204" pitchFamily="66" charset="0"/>
                  </a:rPr>
                  <a:t>Solve each problem below.</a:t>
                </a:r>
                <a:endParaRPr lang="en-US" sz="2300" b="1" dirty="0">
                  <a:latin typeface="Comic Sans MS" panose="030F0702030302020204" pitchFamily="66" charset="0"/>
                </a:endParaRPr>
              </a:p>
              <a:p>
                <a:r>
                  <a:rPr lang="en-US" sz="2300" b="1" dirty="0" smtClean="0">
                    <a:latin typeface="Comic Sans MS" panose="030F0702030302020204" pitchFamily="66" charset="0"/>
                  </a:rPr>
                  <a:t>1). Susie ran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300" b="1" dirty="0" smtClean="0">
                    <a:latin typeface="Comic Sans MS" panose="030F0702030302020204" pitchFamily="66" charset="0"/>
                  </a:rPr>
                  <a:t> of a mile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2300" b="1" dirty="0" smtClean="0">
                    <a:latin typeface="Comic Sans MS" panose="030F0702030302020204" pitchFamily="66" charset="0"/>
                  </a:rPr>
                  <a:t> of an hour. What was Susie’s rate of speed?</a:t>
                </a:r>
              </a:p>
              <a:p>
                <a:endParaRPr lang="en-US" sz="2300" b="1" dirty="0">
                  <a:latin typeface="Comic Sans MS" panose="030F0702030302020204" pitchFamily="66" charset="0"/>
                </a:endParaRPr>
              </a:p>
              <a:p>
                <a:r>
                  <a:rPr lang="en-US" sz="2300" b="1" dirty="0" smtClean="0">
                    <a:latin typeface="Comic Sans MS" panose="030F0702030302020204" pitchFamily="66" charset="0"/>
                  </a:rPr>
                  <a:t>2). Jack made a half of a loaf of bread. He used </a:t>
                </a:r>
                <a14:m>
                  <m:oMath xmlns:m="http://schemas.openxmlformats.org/officeDocument/2006/math">
                    <m:r>
                      <a:rPr lang="en-US" sz="2300" b="1" i="1" smtClean="0">
                        <a:latin typeface="Cambria Math" panose="02040503050406030204" pitchFamily="18" charset="0"/>
                      </a:rPr>
                      <m:t>𝟏</m:t>
                    </m:r>
                    <m:f>
                      <m:fPr>
                        <m:ctrlPr>
                          <a:rPr lang="en-US" sz="2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300" b="1" dirty="0" smtClean="0">
                    <a:latin typeface="Comic Sans MS" panose="030F0702030302020204" pitchFamily="66" charset="0"/>
                  </a:rPr>
                  <a:t> cup of flour. How much flour will he need for a whole loaf of bread?</a:t>
                </a:r>
              </a:p>
              <a:p>
                <a:endParaRPr lang="en-US" sz="2300" b="1" dirty="0">
                  <a:latin typeface="Comic Sans MS" panose="030F0702030302020204" pitchFamily="66" charset="0"/>
                </a:endParaRPr>
              </a:p>
              <a:p>
                <a:r>
                  <a:rPr lang="en-US" sz="2300" b="1" dirty="0" smtClean="0">
                    <a:latin typeface="Comic Sans MS" panose="030F0702030302020204" pitchFamily="66" charset="0"/>
                  </a:rPr>
                  <a:t>3). Mr. Jones is waxing the gym floor. He used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300" b="1" dirty="0" smtClean="0">
                    <a:latin typeface="Comic Sans MS" panose="030F0702030302020204" pitchFamily="66" charset="0"/>
                  </a:rPr>
                  <a:t> gallon of wax 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300" b="1" dirty="0" smtClean="0">
                    <a:latin typeface="Comic Sans MS" panose="030F0702030302020204" pitchFamily="66" charset="0"/>
                  </a:rPr>
                  <a:t> of the floor. How much wax will he use for the whole floor?</a:t>
                </a:r>
              </a:p>
              <a:p>
                <a:endParaRPr lang="en-US" sz="2300" b="1" dirty="0">
                  <a:latin typeface="Comic Sans MS" panose="030F0702030302020204" pitchFamily="66" charset="0"/>
                </a:endParaRPr>
              </a:p>
              <a:p>
                <a:r>
                  <a:rPr lang="en-US" sz="2300" b="1" dirty="0" smtClean="0">
                    <a:latin typeface="Comic Sans MS" panose="030F0702030302020204" pitchFamily="66" charset="0"/>
                  </a:rPr>
                  <a:t>4). Kim drove </a:t>
                </a:r>
                <a14:m>
                  <m:oMath xmlns:m="http://schemas.openxmlformats.org/officeDocument/2006/math">
                    <m:r>
                      <a:rPr lang="en-US" sz="2300" b="1" i="1" smtClean="0">
                        <a:latin typeface="Cambria Math" panose="02040503050406030204" pitchFamily="18" charset="0"/>
                      </a:rPr>
                      <m:t>𝟏𝟑</m:t>
                    </m:r>
                    <m:f>
                      <m:fPr>
                        <m:ctrlPr>
                          <a:rPr lang="en-US" sz="2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23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300" b="1" dirty="0" smtClean="0">
                    <a:latin typeface="Comic Sans MS" panose="030F0702030302020204" pitchFamily="66" charset="0"/>
                  </a:rPr>
                  <a:t>miles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3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23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300" b="1" dirty="0" smtClean="0">
                    <a:latin typeface="Comic Sans MS" panose="030F0702030302020204" pitchFamily="66" charset="0"/>
                  </a:rPr>
                  <a:t>of an hour. How many miles did she drive in an hour?</a:t>
                </a:r>
              </a:p>
              <a:p>
                <a:endParaRPr lang="en-US" sz="2300" dirty="0"/>
              </a:p>
              <a:p>
                <a:endParaRPr lang="en-US" sz="23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958" y="805480"/>
                <a:ext cx="8382000" cy="7090211"/>
              </a:xfrm>
              <a:prstGeom prst="rect">
                <a:avLst/>
              </a:prstGeom>
              <a:blipFill rotWithShape="0">
                <a:blip r:embed="rId3"/>
                <a:stretch>
                  <a:fillRect l="-1018" t="-688" r="-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0" y="2125323"/>
                <a:ext cx="1508760" cy="636356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13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mph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25323"/>
                <a:ext cx="1508760" cy="636356"/>
              </a:xfrm>
              <a:prstGeom prst="rect">
                <a:avLst/>
              </a:prstGeom>
              <a:blipFill rotWithShape="0">
                <a:blip r:embed="rId4"/>
                <a:stretch>
                  <a:fillRect l="-564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27070" y="3739704"/>
                <a:ext cx="4777740" cy="796721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𝒄𝒖𝒑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𝒐𝒇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𝒇𝒍𝒐𝒖𝒓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𝒇𝒐𝒓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𝒐𝒏𝒆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𝒍𝒐𝒂𝒇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𝒐𝒇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𝒃𝒓𝒆𝒂𝒅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070" y="3739704"/>
                <a:ext cx="4777740" cy="796721"/>
              </a:xfrm>
              <a:prstGeom prst="rect">
                <a:avLst/>
              </a:prstGeom>
              <a:blipFill rotWithShape="0">
                <a:blip r:embed="rId5"/>
                <a:stretch>
                  <a:fillRect r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19600" y="5279053"/>
                <a:ext cx="3093720" cy="796721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𝒈𝒂𝒍𝒍𝒐𝒏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𝒇𝒐𝒓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𝒕𝒉𝒆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𝒇𝒍𝒐𝒐𝒓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279053"/>
                <a:ext cx="3093720" cy="796721"/>
              </a:xfrm>
              <a:prstGeom prst="rect">
                <a:avLst/>
              </a:prstGeom>
              <a:blipFill rotWithShape="0">
                <a:blip r:embed="rId6"/>
                <a:stretch>
                  <a:fillRect r="-13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62451" y="6408105"/>
                <a:ext cx="3375660" cy="636356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66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𝒎𝒊𝒍𝒆𝒔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𝒊𝒏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𝒐𝒏𝒆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𝒉𝒐𝒖𝒓</m:t>
                    </m:r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451" y="6408105"/>
                <a:ext cx="3375660" cy="636356"/>
              </a:xfrm>
              <a:prstGeom prst="rect">
                <a:avLst/>
              </a:prstGeom>
              <a:blipFill rotWithShape="0">
                <a:blip r:embed="rId7"/>
                <a:stretch>
                  <a:fillRect l="-2527" b="-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57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949960"/>
            <a:ext cx="8298180" cy="941797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5300" b="1" u="sng" dirty="0">
                <a:latin typeface="Comic Sans MS" panose="030F0702030302020204" pitchFamily="66" charset="0"/>
              </a:rPr>
              <a:t>Closure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57300" y="2245361"/>
                <a:ext cx="7208520" cy="3239895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3100" b="1" dirty="0">
                    <a:latin typeface="Comic Sans MS" panose="030F0702030302020204" pitchFamily="66" charset="0"/>
                  </a:rPr>
                  <a:t>Explain how to solve the following problem:</a:t>
                </a:r>
              </a:p>
              <a:p>
                <a:endParaRPr lang="en-US" sz="3100" b="1" dirty="0">
                  <a:latin typeface="Comic Sans MS" panose="030F0702030302020204" pitchFamily="66" charset="0"/>
                </a:endParaRPr>
              </a:p>
              <a:p>
                <a:r>
                  <a:rPr lang="en-US" sz="3100" b="1" dirty="0">
                    <a:latin typeface="Comic Sans MS" panose="030F0702030302020204" pitchFamily="66" charset="0"/>
                  </a:rPr>
                  <a:t>Jon walked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100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100" b="1" dirty="0">
                    <a:latin typeface="Comic Sans MS" panose="030F0702030302020204" pitchFamily="66" charset="0"/>
                  </a:rPr>
                  <a:t> mile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1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100" b="1" dirty="0">
                    <a:latin typeface="Comic Sans MS" panose="030F0702030302020204" pitchFamily="66" charset="0"/>
                  </a:rPr>
                  <a:t> hour. How many miles will he walk in one hour if he continues at this rate?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0" y="2245361"/>
                <a:ext cx="7208520" cy="3239895"/>
              </a:xfrm>
              <a:prstGeom prst="rect">
                <a:avLst/>
              </a:prstGeom>
              <a:blipFill rotWithShape="1">
                <a:blip r:embed="rId3"/>
                <a:stretch>
                  <a:fillRect l="-1944" t="-2256" r="-254" b="-2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9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380</Words>
  <Application>Microsoft Office PowerPoint</Application>
  <PresentationFormat>Custom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17</cp:revision>
  <dcterms:created xsi:type="dcterms:W3CDTF">2014-07-16T15:01:35Z</dcterms:created>
  <dcterms:modified xsi:type="dcterms:W3CDTF">2016-07-15T17:54:10Z</dcterms:modified>
</cp:coreProperties>
</file>