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  <p:sldId id="266" r:id="rId12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51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8DA751-025F-4168-B098-85860A32FE36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BEB448-E844-4B21-8E05-F959C38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813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BEB448-E844-4B21-8E05-F959C380656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5548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BEB448-E844-4B21-8E05-F959C380656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588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E5FA1-473D-49F1-93FC-7D9727F5CF9C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F1B94-1F73-4DFB-A268-01A5C3E68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52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E5FA1-473D-49F1-93FC-7D9727F5CF9C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F1B94-1F73-4DFB-A268-01A5C3E68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039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E5FA1-473D-49F1-93FC-7D9727F5CF9C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F1B94-1F73-4DFB-A268-01A5C3E68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706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E5FA1-473D-49F1-93FC-7D9727F5CF9C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F1B94-1F73-4DFB-A268-01A5C3E68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0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E5FA1-473D-49F1-93FC-7D9727F5CF9C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F1B94-1F73-4DFB-A268-01A5C3E68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21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E5FA1-473D-49F1-93FC-7D9727F5CF9C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F1B94-1F73-4DFB-A268-01A5C3E68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408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E5FA1-473D-49F1-93FC-7D9727F5CF9C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F1B94-1F73-4DFB-A268-01A5C3E68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854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E5FA1-473D-49F1-93FC-7D9727F5CF9C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F1B94-1F73-4DFB-A268-01A5C3E68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758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E5FA1-473D-49F1-93FC-7D9727F5CF9C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F1B94-1F73-4DFB-A268-01A5C3E68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551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E5FA1-473D-49F1-93FC-7D9727F5CF9C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F1B94-1F73-4DFB-A268-01A5C3E68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667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E5FA1-473D-49F1-93FC-7D9727F5CF9C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F1B94-1F73-4DFB-A268-01A5C3E68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05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E5FA1-473D-49F1-93FC-7D9727F5CF9C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F1B94-1F73-4DFB-A268-01A5C3E68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197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14400" y="990600"/>
            <a:ext cx="6781800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0070C0"/>
                </a:solidFill>
              </a:rPr>
              <a:t>Parallel Lines Cut by a Transversal</a:t>
            </a:r>
          </a:p>
          <a:p>
            <a:pPr algn="ctr"/>
            <a:endParaRPr lang="en-US" sz="6000" b="1" dirty="0">
              <a:solidFill>
                <a:srgbClr val="0070C0"/>
              </a:solidFill>
            </a:endParaRPr>
          </a:p>
          <a:p>
            <a:pPr algn="ctr"/>
            <a:endParaRPr lang="en-US" sz="6000" b="1" dirty="0" smtClean="0">
              <a:solidFill>
                <a:srgbClr val="0070C0"/>
              </a:solidFill>
            </a:endParaRPr>
          </a:p>
          <a:p>
            <a:pPr algn="ctr"/>
            <a:endParaRPr lang="en-US" sz="6000" b="1" dirty="0">
              <a:solidFill>
                <a:srgbClr val="0070C0"/>
              </a:solidFill>
            </a:endParaRPr>
          </a:p>
          <a:p>
            <a:r>
              <a:rPr lang="en-US" sz="2800" b="1" dirty="0" smtClean="0"/>
              <a:t>Teacher Twins</a:t>
            </a:r>
            <a:r>
              <a:rPr lang="en-US" sz="2800" b="1" dirty="0" smtClean="0">
                <a:latin typeface="Calibri"/>
              </a:rPr>
              <a:t>©2014</a:t>
            </a:r>
            <a:endParaRPr lang="en-US" sz="2800" b="1" dirty="0" smtClean="0"/>
          </a:p>
          <a:p>
            <a:pPr algn="ctr"/>
            <a:endParaRPr lang="en-US" sz="6000" b="1" dirty="0">
              <a:solidFill>
                <a:srgbClr val="0070C0"/>
              </a:solidFill>
            </a:endParaRPr>
          </a:p>
          <a:p>
            <a:pPr algn="ctr"/>
            <a:endParaRPr lang="en-US" sz="6000" b="1" dirty="0" smtClean="0">
              <a:solidFill>
                <a:srgbClr val="0070C0"/>
              </a:solidFill>
            </a:endParaRPr>
          </a:p>
          <a:p>
            <a:pPr algn="ctr"/>
            <a:endParaRPr lang="en-US" sz="2800" b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tammi_000\AppData\Local\Microsoft\Windows\INetCache\IE\KWU7DBUY\MC90005481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799" y="3040673"/>
            <a:ext cx="2438401" cy="2509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303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27"/>
            <a:ext cx="9144000" cy="6858000"/>
          </a:xfrm>
          <a:prstGeom prst="rect">
            <a:avLst/>
          </a:prstGeom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286000"/>
            <a:ext cx="3686175" cy="282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66800" y="990600"/>
            <a:ext cx="708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List all alternate interior angles, alternate exterior angles, and corresponding angles.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638800" y="2063577"/>
            <a:ext cx="2286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</a:rPr>
              <a:t>Alternate exterior</a:t>
            </a:r>
          </a:p>
          <a:p>
            <a:r>
              <a:rPr lang="en-US" sz="2400" b="1" dirty="0" smtClean="0">
                <a:solidFill>
                  <a:srgbClr val="00B0F0"/>
                </a:solidFill>
              </a:rPr>
              <a:t>&lt; 1 &amp; &lt; 8 and </a:t>
            </a:r>
          </a:p>
          <a:p>
            <a:r>
              <a:rPr lang="en-US" sz="2400" b="1" dirty="0" smtClean="0">
                <a:solidFill>
                  <a:srgbClr val="00B0F0"/>
                </a:solidFill>
              </a:rPr>
              <a:t>&lt; 2 &amp; &lt; 7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1866267"/>
            <a:ext cx="2286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</a:rPr>
              <a:t>Alternate interior</a:t>
            </a:r>
          </a:p>
          <a:p>
            <a:r>
              <a:rPr lang="en-US" sz="2400" b="1" dirty="0" smtClean="0">
                <a:solidFill>
                  <a:srgbClr val="00B0F0"/>
                </a:solidFill>
              </a:rPr>
              <a:t>&lt; 3 &amp; &lt; 6 and </a:t>
            </a:r>
          </a:p>
          <a:p>
            <a:r>
              <a:rPr lang="en-US" sz="2400" b="1" dirty="0" smtClean="0">
                <a:solidFill>
                  <a:srgbClr val="00B0F0"/>
                </a:solidFill>
              </a:rPr>
              <a:t>&lt; 4 &amp; &lt; 5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98418" y="5114925"/>
            <a:ext cx="670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</a:rPr>
              <a:t>Corresponding angles &lt; 1 &amp; &lt; 5, &lt; 2 &amp; &lt; 6, &lt;3 &amp; &lt; 7, and &lt; 4 &amp; &lt;8 </a:t>
            </a:r>
            <a:endParaRPr lang="en-US" sz="24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743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2" y="34636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04455" y="914400"/>
            <a:ext cx="6553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00B0F0"/>
                </a:solidFill>
              </a:rPr>
              <a:t>Closure</a:t>
            </a:r>
            <a:endParaRPr lang="en-US" sz="6000" b="1" dirty="0">
              <a:solidFill>
                <a:srgbClr val="00B0F0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930063"/>
            <a:ext cx="5257800" cy="376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92782" y="3063526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B0F0"/>
                </a:solidFill>
              </a:rPr>
              <a:t>120⁰</a:t>
            </a:r>
            <a:endParaRPr lang="en-US" sz="2000" b="1" dirty="0">
              <a:solidFill>
                <a:srgbClr val="00B0F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62600" y="3071289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B0F0"/>
                </a:solidFill>
              </a:rPr>
              <a:t>60⁰</a:t>
            </a:r>
            <a:endParaRPr lang="en-US" sz="2000" b="1" dirty="0">
              <a:solidFill>
                <a:srgbClr val="00B0F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14700" y="4384128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B0F0"/>
                </a:solidFill>
              </a:rPr>
              <a:t>120⁰</a:t>
            </a:r>
            <a:endParaRPr lang="en-US" sz="2000" b="1" dirty="0">
              <a:solidFill>
                <a:srgbClr val="00B0F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30782" y="5106019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B0F0"/>
                </a:solidFill>
              </a:rPr>
              <a:t>120⁰</a:t>
            </a:r>
            <a:endParaRPr lang="en-US" sz="2000" b="1" dirty="0">
              <a:solidFill>
                <a:srgbClr val="00B0F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63836" y="379089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B0F0"/>
                </a:solidFill>
              </a:rPr>
              <a:t>120⁰</a:t>
            </a:r>
            <a:endParaRPr lang="en-US" sz="2000" b="1" dirty="0">
              <a:solidFill>
                <a:srgbClr val="00B0F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74128" y="4404074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B0F0"/>
                </a:solidFill>
              </a:rPr>
              <a:t>60⁰</a:t>
            </a:r>
            <a:endParaRPr lang="en-US" sz="2000" b="1" dirty="0">
              <a:solidFill>
                <a:srgbClr val="00B0F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33700" y="4915398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B0F0"/>
                </a:solidFill>
              </a:rPr>
              <a:t>60⁰</a:t>
            </a:r>
            <a:endParaRPr lang="en-US" sz="2000" b="1" dirty="0">
              <a:solidFill>
                <a:srgbClr val="00B0F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87982" y="3600269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B0F0"/>
                </a:solidFill>
              </a:rPr>
              <a:t>60⁰</a:t>
            </a:r>
            <a:endParaRPr lang="en-US" sz="20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492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1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27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66800" y="1066800"/>
            <a:ext cx="66294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00B0F0"/>
                </a:solidFill>
              </a:rPr>
              <a:t>Warm Up</a:t>
            </a:r>
          </a:p>
          <a:p>
            <a:r>
              <a:rPr lang="en-US" dirty="0" smtClean="0"/>
              <a:t>Draw the figure and find the measure of the missing angles.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338680"/>
            <a:ext cx="3619500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205022"/>
            <a:ext cx="1952625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28950" y="3006501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B0F0"/>
                </a:solidFill>
              </a:rPr>
              <a:t>105⁰</a:t>
            </a:r>
            <a:endParaRPr lang="en-US" sz="2800" b="1" dirty="0">
              <a:solidFill>
                <a:srgbClr val="00B0F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43945" y="3782876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</a:rPr>
              <a:t>85⁰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38480" y="4033697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</a:rPr>
              <a:t>85⁰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5000" y="4329654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F0"/>
                </a:solidFill>
              </a:rPr>
              <a:t>9</a:t>
            </a:r>
            <a:r>
              <a:rPr lang="en-US" sz="2400" b="1" dirty="0" smtClean="0">
                <a:solidFill>
                  <a:srgbClr val="00B0F0"/>
                </a:solidFill>
              </a:rPr>
              <a:t>5⁰</a:t>
            </a:r>
            <a:endParaRPr lang="en-US" sz="24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184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27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71600" y="1034534"/>
            <a:ext cx="6400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0070C0"/>
                </a:solidFill>
              </a:rPr>
              <a:t>Parallel Lines Cut by a Transversal</a:t>
            </a:r>
          </a:p>
        </p:txBody>
      </p:sp>
      <p:pic>
        <p:nvPicPr>
          <p:cNvPr id="3075" name="Picture 3" descr="C:\Users\tammi_000\AppData\Local\Microsoft\Windows\INetCache\IE\KWU7DBUY\MC90005481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423" y="2888673"/>
            <a:ext cx="2439154" cy="2510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120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480" y="30480"/>
            <a:ext cx="9144000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304800"/>
            <a:ext cx="5715000" cy="441613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62000" y="966520"/>
            <a:ext cx="2057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F0"/>
                </a:solidFill>
              </a:rPr>
              <a:t>Line Definitions</a:t>
            </a:r>
            <a:endParaRPr lang="en-US" sz="3200" b="1" dirty="0">
              <a:solidFill>
                <a:srgbClr val="00B0F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96100" y="981760"/>
            <a:ext cx="175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</a:rPr>
              <a:t>Alternate Interior Angles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96100" y="4358640"/>
            <a:ext cx="175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</a:rPr>
              <a:t>Alternate Exterior Angles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4589622"/>
            <a:ext cx="2362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B0F0"/>
                </a:solidFill>
              </a:rPr>
              <a:t>Corresponding Angles</a:t>
            </a:r>
            <a:endParaRPr lang="en-US" sz="2800" b="1" dirty="0">
              <a:solidFill>
                <a:srgbClr val="00B0F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124200" y="762000"/>
            <a:ext cx="0" cy="533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553200" y="762000"/>
            <a:ext cx="0" cy="533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62000" y="3429000"/>
            <a:ext cx="2362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553200" y="3429000"/>
            <a:ext cx="1905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429000" y="2482388"/>
            <a:ext cx="3124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This side will be facing your notebook.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34895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27"/>
            <a:ext cx="9144000" cy="6858000"/>
          </a:xfrm>
          <a:prstGeom prst="rect">
            <a:avLst/>
          </a:prstGeom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7413" y="2090738"/>
            <a:ext cx="4829175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95400" y="1219200"/>
            <a:ext cx="510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In the center of the foldable.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45018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"/>
            <a:ext cx="9144000" cy="6858000"/>
          </a:xfrm>
          <a:prstGeom prst="rect">
            <a:avLst/>
          </a:prstGeom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029467"/>
            <a:ext cx="2762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5295" y="3277552"/>
            <a:ext cx="2762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88522" y="861678"/>
            <a:ext cx="75611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Inside Line Definitions Flap</a:t>
            </a:r>
          </a:p>
          <a:p>
            <a:r>
              <a:rPr lang="en-US" sz="3200" b="1" dirty="0" smtClean="0">
                <a:solidFill>
                  <a:srgbClr val="00B0F0"/>
                </a:solidFill>
              </a:rPr>
              <a:t>Perpendicular  </a:t>
            </a:r>
            <a:r>
              <a:rPr lang="en-US" sz="3200" b="1" dirty="0" smtClean="0"/>
              <a:t>lines are lines that intersect at right angles. (Symbol   )</a:t>
            </a:r>
            <a:endParaRPr lang="en-US" sz="3200" b="1" dirty="0">
              <a:solidFill>
                <a:srgbClr val="00B0F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19002" y="2645699"/>
            <a:ext cx="74732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F0"/>
                </a:solidFill>
              </a:rPr>
              <a:t>Parallel </a:t>
            </a:r>
            <a:r>
              <a:rPr lang="en-US" sz="3200" b="1" dirty="0" smtClean="0"/>
              <a:t>lines are lines that do not intersect. (Symbol    )</a:t>
            </a:r>
            <a:endParaRPr lang="en-US" sz="3200" b="1" dirty="0">
              <a:solidFill>
                <a:srgbClr val="00B0F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88522" y="4270653"/>
            <a:ext cx="72896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A line that intersects two or more other lines is called a </a:t>
            </a:r>
            <a:r>
              <a:rPr lang="en-US" sz="3200" b="1" dirty="0">
                <a:solidFill>
                  <a:srgbClr val="00B0F0"/>
                </a:solidFill>
              </a:rPr>
              <a:t>t</a:t>
            </a:r>
            <a:r>
              <a:rPr lang="en-US" sz="3200" b="1" dirty="0" smtClean="0">
                <a:solidFill>
                  <a:srgbClr val="00B0F0"/>
                </a:solidFill>
              </a:rPr>
              <a:t>ransversal </a:t>
            </a:r>
            <a:endParaRPr lang="en-US" sz="32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435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90600" y="1066800"/>
            <a:ext cx="685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Inside the Flap of Alternate Interior Angles</a:t>
            </a:r>
          </a:p>
          <a:p>
            <a:pPr algn="ctr"/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1676400"/>
            <a:ext cx="6858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B0F0"/>
                </a:solidFill>
              </a:rPr>
              <a:t>Alternate interior angles </a:t>
            </a:r>
            <a:r>
              <a:rPr lang="en-US" sz="2800" dirty="0" smtClean="0"/>
              <a:t>are angles on opposite sides of the transversal and inside the two parallel lines. They are congruent.</a:t>
            </a:r>
          </a:p>
          <a:p>
            <a:endParaRPr lang="en-US" sz="2800" dirty="0"/>
          </a:p>
          <a:p>
            <a:r>
              <a:rPr lang="en-US" sz="2800" dirty="0" smtClean="0"/>
              <a:t>&lt; 3 &amp; &lt; 6   and  &lt; 4 &amp; &lt; 5 are alternate interior angles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2158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27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143000" y="1066800"/>
            <a:ext cx="655320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Inside the Flap of Alternate Exterior Angles</a:t>
            </a:r>
          </a:p>
          <a:p>
            <a:pPr algn="ctr"/>
            <a:endParaRPr lang="en-US" sz="2800" b="1" dirty="0" smtClean="0"/>
          </a:p>
          <a:p>
            <a:r>
              <a:rPr lang="en-US" sz="2800" b="1" dirty="0" smtClean="0">
                <a:solidFill>
                  <a:srgbClr val="00B0F0"/>
                </a:solidFill>
              </a:rPr>
              <a:t>Alternate exterior angles </a:t>
            </a:r>
            <a:r>
              <a:rPr lang="en-US" sz="2800" dirty="0" smtClean="0"/>
              <a:t>are angles on opposite sides of the transversal and outside the two parallel lines. They are congruent.</a:t>
            </a:r>
          </a:p>
          <a:p>
            <a:endParaRPr lang="en-US" sz="2800" dirty="0" smtClean="0"/>
          </a:p>
          <a:p>
            <a:r>
              <a:rPr lang="en-US" sz="2800" dirty="0" smtClean="0"/>
              <a:t>&lt; 1 &amp; &lt; 8   and  &lt; 2 &amp; &lt; 7 are alternate exterior angles</a:t>
            </a:r>
          </a:p>
          <a:p>
            <a:endParaRPr lang="en-US" sz="2800" b="1" dirty="0" smtClean="0"/>
          </a:p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3939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27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14400" y="1066800"/>
            <a:ext cx="6781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Inside the Flap of Corresponding Angles</a:t>
            </a:r>
          </a:p>
          <a:p>
            <a:pPr algn="ctr"/>
            <a:endParaRPr lang="en-US" sz="2800" b="1" dirty="0"/>
          </a:p>
          <a:p>
            <a:r>
              <a:rPr lang="en-US" sz="2800" b="1" dirty="0" smtClean="0">
                <a:solidFill>
                  <a:srgbClr val="00B0F0"/>
                </a:solidFill>
              </a:rPr>
              <a:t>Corresponding angles </a:t>
            </a:r>
            <a:r>
              <a:rPr lang="en-US" sz="2800" dirty="0" smtClean="0"/>
              <a:t>are angles in the same position on the two parallel lines in relation to the transversal. They are congruent.</a:t>
            </a:r>
          </a:p>
          <a:p>
            <a:endParaRPr lang="en-US" sz="2800" dirty="0" smtClean="0"/>
          </a:p>
          <a:p>
            <a:r>
              <a:rPr lang="en-US" sz="2800" dirty="0" smtClean="0"/>
              <a:t>&lt; 1 &amp; &lt; 5,  &lt; 2 &amp; &lt; 6, &lt; 4 &amp; &lt; 8 and  &lt; 3 &amp; &lt; 7 are corresponding angles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3686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331</Words>
  <Application>Microsoft Office PowerPoint</Application>
  <PresentationFormat>Letter Paper (8.5x11 in)</PresentationFormat>
  <Paragraphs>56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Toshiba-User</dc:creator>
  <cp:lastModifiedBy>Tammie Slate</cp:lastModifiedBy>
  <cp:revision>15</cp:revision>
  <dcterms:created xsi:type="dcterms:W3CDTF">2014-07-14T00:41:43Z</dcterms:created>
  <dcterms:modified xsi:type="dcterms:W3CDTF">2015-07-31T16:53:46Z</dcterms:modified>
</cp:coreProperties>
</file>