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5" r:id="rId9"/>
    <p:sldId id="266" r:id="rId10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82854-85F9-4909-A3C5-26DAE5C3B5D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23E9-25FF-4AAD-8256-D58FCC133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33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82854-85F9-4909-A3C5-26DAE5C3B5D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23E9-25FF-4AAD-8256-D58FCC133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319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82854-85F9-4909-A3C5-26DAE5C3B5D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23E9-25FF-4AAD-8256-D58FCC133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707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82854-85F9-4909-A3C5-26DAE5C3B5D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23E9-25FF-4AAD-8256-D58FCC133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830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82854-85F9-4909-A3C5-26DAE5C3B5D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23E9-25FF-4AAD-8256-D58FCC133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42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82854-85F9-4909-A3C5-26DAE5C3B5D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23E9-25FF-4AAD-8256-D58FCC133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67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82854-85F9-4909-A3C5-26DAE5C3B5D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23E9-25FF-4AAD-8256-D58FCC133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82854-85F9-4909-A3C5-26DAE5C3B5D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23E9-25FF-4AAD-8256-D58FCC133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63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82854-85F9-4909-A3C5-26DAE5C3B5D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23E9-25FF-4AAD-8256-D58FCC133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07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82854-85F9-4909-A3C5-26DAE5C3B5D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23E9-25FF-4AAD-8256-D58FCC133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620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82854-85F9-4909-A3C5-26DAE5C3B5D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23E9-25FF-4AAD-8256-D58FCC133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378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82854-85F9-4909-A3C5-26DAE5C3B5D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323E9-25FF-4AAD-8256-D58FCC133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07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657225"/>
            <a:ext cx="74723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Dividing Fractions and Mixed Numbers</a:t>
            </a:r>
          </a:p>
        </p:txBody>
      </p:sp>
      <p:pic>
        <p:nvPicPr>
          <p:cNvPr id="6" name="Picture 5" descr="univers de ma classe: L'Atelier de Mathématique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766" y="2920240"/>
            <a:ext cx="2293868" cy="1929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996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71538" y="600075"/>
                <a:ext cx="7143750" cy="52652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/>
                  <a:t>Warm Up</a:t>
                </a:r>
              </a:p>
              <a:p>
                <a:r>
                  <a:rPr lang="en-US" sz="4000" b="1" dirty="0"/>
                  <a:t>Multiply</a:t>
                </a:r>
              </a:p>
              <a:p>
                <a:pPr marL="742950" indent="-742950">
                  <a:buAutoNum type="arabicPeriod"/>
                </a:pPr>
                <a:r>
                  <a:rPr lang="en-US" sz="4000" b="1" dirty="0"/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4000" b="1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𝟐𝟏</m:t>
                        </m:r>
                      </m:den>
                    </m:f>
                  </m:oMath>
                </a14:m>
                <a:r>
                  <a:rPr lang="en-US" sz="4000" b="1" dirty="0"/>
                  <a:t>		2.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4000" b="1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endParaRPr lang="en-US" sz="4000" b="1" dirty="0"/>
              </a:p>
              <a:p>
                <a:pPr marL="742950" indent="-742950">
                  <a:buAutoNum type="arabicPeriod"/>
                </a:pPr>
                <a:endParaRPr lang="en-US" sz="4000" b="1" dirty="0"/>
              </a:p>
              <a:p>
                <a:r>
                  <a:rPr lang="en-US" sz="4000" b="1" dirty="0"/>
                  <a:t>3.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𝟏𝟐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𝟑𝟓</m:t>
                        </m:r>
                      </m:den>
                    </m:f>
                  </m:oMath>
                </a14:m>
                <a:r>
                  <a:rPr lang="en-US" sz="4000" b="1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sz="4000" b="1" dirty="0"/>
                  <a:t>		4. 3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4000" b="1" dirty="0"/>
                  <a:t> x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US" sz="4000" b="1" dirty="0"/>
              </a:p>
              <a:p>
                <a:pPr marL="742950" indent="-742950">
                  <a:buAutoNum type="arabicPeriod"/>
                </a:pPr>
                <a:endParaRPr lang="en-US" sz="4000" b="1" dirty="0"/>
              </a:p>
              <a:p>
                <a:endParaRPr lang="en-US" sz="40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538" y="600075"/>
                <a:ext cx="7143750" cy="5265288"/>
              </a:xfrm>
              <a:prstGeom prst="rect">
                <a:avLst/>
              </a:prstGeom>
              <a:blipFill rotWithShape="0">
                <a:blip r:embed="rId3"/>
                <a:stretch>
                  <a:fillRect l="-3072" t="-34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429001" y="2243138"/>
                <a:ext cx="842962" cy="8904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33CCCC"/>
                    </a:solidFill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33CC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33CCCC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33CCCC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endParaRPr lang="en-US" sz="3600" b="1" dirty="0">
                  <a:solidFill>
                    <a:srgbClr val="33CCCC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1" y="2243138"/>
                <a:ext cx="842962" cy="890437"/>
              </a:xfrm>
              <a:prstGeom prst="rect">
                <a:avLst/>
              </a:prstGeom>
              <a:blipFill rotWithShape="0">
                <a:blip r:embed="rId4"/>
                <a:stretch>
                  <a:fillRect l="-22464" b="-130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267451" y="2095501"/>
                <a:ext cx="842962" cy="11265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rgbClr val="33CC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33CCCC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33CCCC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en-US" sz="3600" b="1" dirty="0">
                  <a:solidFill>
                    <a:srgbClr val="33CCCC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7451" y="2095501"/>
                <a:ext cx="842962" cy="112652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429001" y="3886201"/>
                <a:ext cx="842962" cy="1130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rgbClr val="33CC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33CCCC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33CCCC"/>
                              </a:solidFill>
                              <a:latin typeface="Cambria Math" panose="02040503050406030204" pitchFamily="18" charset="0"/>
                            </a:rPr>
                            <m:t>𝟐𝟓</m:t>
                          </m:r>
                        </m:den>
                      </m:f>
                    </m:oMath>
                  </m:oMathPara>
                </a14:m>
                <a:endParaRPr lang="en-US" sz="3600" b="1" dirty="0">
                  <a:solidFill>
                    <a:srgbClr val="33CCCC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1" y="3886201"/>
                <a:ext cx="842962" cy="113011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829426" y="3653258"/>
                <a:ext cx="842962" cy="8904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33CCCC"/>
                    </a:solidFill>
                  </a:rPr>
                  <a:t>5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33CC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33CCCC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33CCCC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endParaRPr lang="en-US" sz="3600" b="1" dirty="0">
                  <a:solidFill>
                    <a:srgbClr val="33CCCC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9426" y="3653258"/>
                <a:ext cx="842962" cy="890437"/>
              </a:xfrm>
              <a:prstGeom prst="rect">
                <a:avLst/>
              </a:prstGeom>
              <a:blipFill rotWithShape="0">
                <a:blip r:embed="rId7"/>
                <a:stretch>
                  <a:fillRect l="-21583" b="-130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4624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971" y="0"/>
            <a:ext cx="9144000" cy="6858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28650" y="700088"/>
                <a:ext cx="7658100" cy="9785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/>
                  <a:t>Example 1:   3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700088"/>
                <a:ext cx="7658100" cy="978538"/>
              </a:xfrm>
              <a:prstGeom prst="rect">
                <a:avLst/>
              </a:prstGeom>
              <a:blipFill rotWithShape="0">
                <a:blip r:embed="rId3"/>
                <a:stretch>
                  <a:fillRect l="-2787" b="-13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928686" y="2343150"/>
            <a:ext cx="1985962" cy="6000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36119" y="2343150"/>
            <a:ext cx="1985962" cy="6000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543552" y="2343149"/>
            <a:ext cx="1985962" cy="6000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686425" y="571500"/>
                <a:ext cx="2714623" cy="15744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/>
                  <a:t>How many groups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800" b="1" dirty="0"/>
                  <a:t> are in 3?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6425" y="571500"/>
                <a:ext cx="2714623" cy="1574405"/>
              </a:xfrm>
              <a:prstGeom prst="rect">
                <a:avLst/>
              </a:prstGeom>
              <a:blipFill rotWithShape="0">
                <a:blip r:embed="rId4"/>
                <a:stretch>
                  <a:fillRect l="-4719" t="-3876" b="-10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928686" y="3307711"/>
            <a:ext cx="1985962" cy="6000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236119" y="3278826"/>
            <a:ext cx="1985962" cy="6000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543552" y="3307709"/>
            <a:ext cx="1985962" cy="6000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56866" y="3307709"/>
            <a:ext cx="14287" cy="6358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857373" y="3278826"/>
            <a:ext cx="14287" cy="6358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396735" y="3293535"/>
            <a:ext cx="14287" cy="6358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696895" y="3289830"/>
            <a:ext cx="14287" cy="6358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211242" y="3271952"/>
            <a:ext cx="14287" cy="6358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736317" y="3264751"/>
            <a:ext cx="14287" cy="6358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990041" y="3314565"/>
            <a:ext cx="14287" cy="6358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501705" y="3300102"/>
            <a:ext cx="14287" cy="6358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025878" y="3300102"/>
            <a:ext cx="14287" cy="6358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969315" y="3314565"/>
            <a:ext cx="362983" cy="6076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407762" y="3328252"/>
            <a:ext cx="413451" cy="6076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882392" y="3328252"/>
            <a:ext cx="509886" cy="6076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232558" y="3292901"/>
            <a:ext cx="453180" cy="6076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756732" y="3255749"/>
            <a:ext cx="451827" cy="6076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304116" y="3285294"/>
            <a:ext cx="451827" cy="6076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563205" y="3314565"/>
            <a:ext cx="451827" cy="6076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068628" y="3328252"/>
            <a:ext cx="451827" cy="6076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579850" y="3335859"/>
            <a:ext cx="451827" cy="6076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969314" y="4486275"/>
            <a:ext cx="6560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There are 3 groups of three fourths (in blue).  There are 3 more fourths leftover (in white).</a:t>
            </a:r>
          </a:p>
          <a:p>
            <a:r>
              <a:rPr lang="en-US" sz="2400" b="1" dirty="0"/>
              <a:t>There are a total of 4 groups of three fourths.</a:t>
            </a:r>
          </a:p>
        </p:txBody>
      </p:sp>
    </p:spTree>
    <p:extLst>
      <p:ext uri="{BB962C8B-B14F-4D97-AF65-F5344CB8AC3E}">
        <p14:creationId xmlns:p14="http://schemas.microsoft.com/office/powerpoint/2010/main" val="173513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0" grpId="0" animBg="1"/>
      <p:bldP spid="11" grpId="0" animBg="1"/>
      <p:bldP spid="12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71525" y="657225"/>
            <a:ext cx="75866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Two numbers are reciprocals if their product equals one.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71525" y="2982724"/>
                <a:ext cx="6972300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/>
                  <a:t>The reciprocal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600" b="1" dirty="0"/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600" b="1" dirty="0"/>
                  <a:t> .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525" y="2982724"/>
                <a:ext cx="6972300" cy="892552"/>
              </a:xfrm>
              <a:prstGeom prst="rect">
                <a:avLst/>
              </a:prstGeom>
              <a:blipFill rotWithShape="0">
                <a:blip r:embed="rId3"/>
                <a:stretch>
                  <a:fillRect l="-2712" b="-122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8903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42950" y="628650"/>
                <a:ext cx="7486650" cy="9785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/>
                  <a:t>3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950" y="628650"/>
                <a:ext cx="7486650" cy="978538"/>
              </a:xfrm>
              <a:prstGeom prst="rect">
                <a:avLst/>
              </a:prstGeom>
              <a:blipFill rotWithShape="0">
                <a:blip r:embed="rId3"/>
                <a:stretch>
                  <a:fillRect l="-2932" b="-13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271713" y="749938"/>
            <a:ext cx="62007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To divide fractions you multiply by the reciprocal.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85838" y="2743200"/>
                <a:ext cx="5572125" cy="8910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/>
                  <a:t>3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6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3600" b="1" dirty="0"/>
                  <a:t> x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600" b="1" dirty="0"/>
                  <a:t>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838" y="2743200"/>
                <a:ext cx="5572125" cy="891078"/>
              </a:xfrm>
              <a:prstGeom prst="rect">
                <a:avLst/>
              </a:prstGeom>
              <a:blipFill rotWithShape="0">
                <a:blip r:embed="rId4"/>
                <a:stretch>
                  <a:fillRect l="-3392" b="-130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271713" y="3943350"/>
            <a:ext cx="1614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= 4</a:t>
            </a:r>
          </a:p>
        </p:txBody>
      </p:sp>
    </p:spTree>
    <p:extLst>
      <p:ext uri="{BB962C8B-B14F-4D97-AF65-F5344CB8AC3E}">
        <p14:creationId xmlns:p14="http://schemas.microsoft.com/office/powerpoint/2010/main" val="313699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28676" y="685800"/>
                <a:ext cx="7143750" cy="8899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/>
                  <a:t>Example 2:  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US" sz="3600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sz="3600" b="1" dirty="0"/>
                  <a:t>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676" y="685800"/>
                <a:ext cx="7143750" cy="889924"/>
              </a:xfrm>
              <a:prstGeom prst="rect">
                <a:avLst/>
              </a:prstGeom>
              <a:blipFill rotWithShape="0">
                <a:blip r:embed="rId3"/>
                <a:stretch>
                  <a:fillRect l="-2645" b="-13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28713" y="2114550"/>
                <a:ext cx="2257425" cy="9248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/>
                  <a:t>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6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0" smtClean="0">
                            <a:latin typeface="Cambria Math" panose="02040503050406030204" pitchFamily="18" charset="0"/>
                          </a:rPr>
                          <m:t>𝟏𝟓</m:t>
                        </m:r>
                      </m:num>
                      <m:den>
                        <m:r>
                          <a:rPr lang="en-US" sz="3600" b="1" i="0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713" y="2114550"/>
                <a:ext cx="2257425" cy="924805"/>
              </a:xfrm>
              <a:prstGeom prst="rect">
                <a:avLst/>
              </a:prstGeom>
              <a:blipFill rotWithShape="0">
                <a:blip r:embed="rId4"/>
                <a:stretch>
                  <a:fillRect l="-8108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300163" y="3471863"/>
                <a:ext cx="2000250" cy="9248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/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3600" b="0" i="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0" smtClean="0"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0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0163" y="3471863"/>
                <a:ext cx="2000250" cy="924805"/>
              </a:xfrm>
              <a:prstGeom prst="rect">
                <a:avLst/>
              </a:prstGeom>
              <a:blipFill rotWithShape="0">
                <a:blip r:embed="rId5"/>
                <a:stretch>
                  <a:fillRect l="-9146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314825" y="2114550"/>
                <a:ext cx="3557588" cy="8981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0" smtClean="0">
                            <a:latin typeface="Cambria Math" panose="02040503050406030204" pitchFamily="18" charset="0"/>
                          </a:rPr>
                          <m:t>𝟏𝟓</m:t>
                        </m:r>
                      </m:num>
                      <m:den>
                        <m:r>
                          <a:rPr lang="en-US" sz="3600" b="1" i="0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600" b="1" dirty="0"/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6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𝟏𝟓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600" b="1" dirty="0"/>
                  <a:t> x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4825" y="2114550"/>
                <a:ext cx="3557588" cy="898195"/>
              </a:xfrm>
              <a:prstGeom prst="rect">
                <a:avLst/>
              </a:prstGeom>
              <a:blipFill rotWithShape="0">
                <a:blip r:embed="rId6"/>
                <a:stretch>
                  <a:fillRect b="-129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00551" y="3318815"/>
                <a:ext cx="2757487" cy="8981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𝟏𝟓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600" b="1" dirty="0"/>
                  <a:t> x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0551" y="3318815"/>
                <a:ext cx="2757487" cy="898195"/>
              </a:xfrm>
              <a:prstGeom prst="rect">
                <a:avLst/>
              </a:prstGeom>
              <a:blipFill rotWithShape="0">
                <a:blip r:embed="rId7"/>
                <a:stretch>
                  <a:fillRect b="-121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>
            <a:stCxn id="7" idx="1"/>
          </p:cNvCxnSpPr>
          <p:nvPr/>
        </p:nvCxnSpPr>
        <p:spPr>
          <a:xfrm flipV="1">
            <a:off x="4400551" y="3471863"/>
            <a:ext cx="542924" cy="296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157661" y="3169372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33CCCC"/>
                </a:solidFill>
              </a:rPr>
              <a:t>3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5343525" y="3934265"/>
            <a:ext cx="435769" cy="2827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54293" y="3934265"/>
            <a:ext cx="535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33CCCC"/>
                </a:solidFill>
              </a:rPr>
              <a:t>1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4400551" y="3934265"/>
            <a:ext cx="542924" cy="2308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157661" y="4217010"/>
            <a:ext cx="414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33CCCC"/>
                </a:solidFill>
              </a:rPr>
              <a:t>2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5343525" y="3471863"/>
            <a:ext cx="410768" cy="148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79294" y="3429000"/>
            <a:ext cx="510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33CCCC"/>
                </a:solidFill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400800" y="3692592"/>
                <a:ext cx="1471613" cy="801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200" b="1" dirty="0"/>
                  <a:t> =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3692592"/>
                <a:ext cx="1471613" cy="801310"/>
              </a:xfrm>
              <a:prstGeom prst="rect">
                <a:avLst/>
              </a:prstGeom>
              <a:blipFill rotWithShape="0">
                <a:blip r:embed="rId8"/>
                <a:stretch>
                  <a:fillRect b="-129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7827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2" grpId="0"/>
      <p:bldP spid="15" grpId="0"/>
      <p:bldP spid="18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42938" y="657225"/>
                <a:ext cx="7700962" cy="25519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/>
                  <a:t>Example 3:   Kim has 15 </a:t>
                </a:r>
                <a:r>
                  <a:rPr lang="en-US" sz="3600" b="1" dirty="0" err="1"/>
                  <a:t>lbs</a:t>
                </a:r>
                <a:r>
                  <a:rPr lang="en-US" sz="3600" b="1" dirty="0"/>
                  <a:t> of cat food. She wants to divide it into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600" b="1" dirty="0"/>
                  <a:t> </a:t>
                </a:r>
                <a:r>
                  <a:rPr lang="en-US" sz="3600" b="1" dirty="0" err="1"/>
                  <a:t>lb</a:t>
                </a:r>
                <a:r>
                  <a:rPr lang="en-US" sz="3600" b="1" dirty="0"/>
                  <a:t> serving sizes. How many servings will she be able to make?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938" y="657225"/>
                <a:ext cx="7700962" cy="2551917"/>
              </a:xfrm>
              <a:prstGeom prst="rect">
                <a:avLst/>
              </a:prstGeom>
              <a:blipFill rotWithShape="0">
                <a:blip r:embed="rId3"/>
                <a:stretch>
                  <a:fillRect l="-2373" t="-3828" r="-1503" b="-8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71575" y="3529013"/>
                <a:ext cx="4200525" cy="8981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/>
                  <a:t>15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6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𝟏𝟓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en-US" sz="3600" b="1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600" b="1" dirty="0"/>
                  <a:t> = 20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1575" y="3529013"/>
                <a:ext cx="4200525" cy="898195"/>
              </a:xfrm>
              <a:prstGeom prst="rect">
                <a:avLst/>
              </a:prstGeom>
              <a:blipFill rotWithShape="0">
                <a:blip r:embed="rId4"/>
                <a:stretch>
                  <a:fillRect l="-4354" b="-129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0734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00088" y="657225"/>
                <a:ext cx="7786688" cy="44313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/>
                  <a:t>Practice</a:t>
                </a:r>
              </a:p>
              <a:p>
                <a:r>
                  <a:rPr lang="en-US" sz="3600" b="1" dirty="0"/>
                  <a:t>Divide</a:t>
                </a:r>
              </a:p>
              <a:p>
                <a:pPr marL="742950" indent="-742950"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0" smtClean="0">
                            <a:latin typeface="Cambria Math" panose="02040503050406030204" pitchFamily="18" charset="0"/>
                          </a:rPr>
                          <m:t>𝟏𝟐</m:t>
                        </m:r>
                      </m:num>
                      <m:den>
                        <m:r>
                          <a:rPr lang="en-US" sz="3600" b="1" i="0" smtClean="0">
                            <a:latin typeface="Cambria Math" panose="02040503050406030204" pitchFamily="18" charset="0"/>
                          </a:rPr>
                          <m:t>𝟐𝟓</m:t>
                        </m:r>
                      </m:den>
                    </m:f>
                  </m:oMath>
                </a14:m>
                <a:r>
                  <a:rPr lang="en-US" sz="3600" b="1" dirty="0"/>
                  <a:t>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latin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sz="36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dirty="0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dirty="0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en-US" sz="3600" b="1" dirty="0"/>
              </a:p>
              <a:p>
                <a:pPr marL="742950" indent="-742950"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0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0" smtClean="0"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3600" b="1" dirty="0"/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endParaRPr lang="en-US" sz="3600" b="1" dirty="0"/>
              </a:p>
              <a:p>
                <a:pPr marL="742950" indent="-742950">
                  <a:buAutoNum type="arabicPeriod"/>
                </a:pPr>
                <a:r>
                  <a:rPr lang="en-US" sz="3600" b="1" dirty="0"/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600" b="1" dirty="0"/>
                  <a:t> ÷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US" sz="3600" b="1" dirty="0"/>
              </a:p>
              <a:p>
                <a:pPr marL="742950" indent="-742950">
                  <a:buAutoNum type="arabicPeriod"/>
                </a:pPr>
                <a:r>
                  <a:rPr lang="en-US" sz="3600" b="1" dirty="0"/>
                  <a:t>12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÷ </m:t>
                    </m:r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088" y="657225"/>
                <a:ext cx="7786688" cy="4431341"/>
              </a:xfrm>
              <a:prstGeom prst="rect">
                <a:avLst/>
              </a:prstGeom>
              <a:blipFill rotWithShape="0">
                <a:blip r:embed="rId3"/>
                <a:stretch>
                  <a:fillRect l="-2428" t="-2201" b="-12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343275" y="1471613"/>
                <a:ext cx="2714625" cy="900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solidFill>
                                <a:srgbClr val="33CC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0" smtClean="0">
                              <a:solidFill>
                                <a:srgbClr val="33CCCC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2800" b="1" i="0" smtClean="0">
                              <a:solidFill>
                                <a:srgbClr val="33CCCC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US" sz="2800" b="1" dirty="0">
                  <a:solidFill>
                    <a:srgbClr val="33CCCC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3275" y="1471613"/>
                <a:ext cx="2714625" cy="90024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52763" y="2487340"/>
                <a:ext cx="2714625" cy="900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solidFill>
                                <a:srgbClr val="33CC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0" smtClean="0">
                              <a:solidFill>
                                <a:srgbClr val="33CCCC"/>
                              </a:solidFill>
                              <a:latin typeface="Cambria Math" panose="02040503050406030204" pitchFamily="18" charset="0"/>
                            </a:rPr>
                            <m:t>𝟐𝟒</m:t>
                          </m:r>
                        </m:num>
                        <m:den>
                          <m:r>
                            <a:rPr lang="en-US" sz="2800" b="1" i="0" smtClean="0">
                              <a:solidFill>
                                <a:srgbClr val="33CCCC"/>
                              </a:solidFill>
                              <a:latin typeface="Cambria Math" panose="02040503050406030204" pitchFamily="18" charset="0"/>
                            </a:rPr>
                            <m:t>𝟒𝟗</m:t>
                          </m:r>
                        </m:den>
                      </m:f>
                    </m:oMath>
                  </m:oMathPara>
                </a14:m>
                <a:endParaRPr lang="en-US" sz="2800" b="1" dirty="0">
                  <a:solidFill>
                    <a:srgbClr val="33CCCC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2763" y="2487340"/>
                <a:ext cx="2714625" cy="90024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52762" y="3443288"/>
                <a:ext cx="2714625" cy="900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solidFill>
                                <a:srgbClr val="33CC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0" smtClean="0">
                              <a:solidFill>
                                <a:srgbClr val="33CCCC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sz="2800" b="1" i="0" smtClean="0">
                              <a:solidFill>
                                <a:srgbClr val="33CCCC"/>
                              </a:solidFill>
                              <a:latin typeface="Cambria Math" panose="02040503050406030204" pitchFamily="18" charset="0"/>
                            </a:rPr>
                            <m:t>𝟏𝟒</m:t>
                          </m:r>
                        </m:den>
                      </m:f>
                    </m:oMath>
                  </m:oMathPara>
                </a14:m>
                <a:endParaRPr lang="en-US" sz="2800" b="1" dirty="0">
                  <a:solidFill>
                    <a:srgbClr val="33CCCC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2762" y="3443288"/>
                <a:ext cx="2714625" cy="90024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214688" y="4230549"/>
                <a:ext cx="2714625" cy="803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>
                    <a:solidFill>
                      <a:srgbClr val="33CCCC"/>
                    </a:solidFill>
                  </a:rPr>
                  <a:t>14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33CC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0" smtClean="0">
                            <a:solidFill>
                              <a:srgbClr val="33CCCC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200" b="1" i="0" smtClean="0">
                            <a:solidFill>
                              <a:srgbClr val="33CCCC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33CCCC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4688" y="4230549"/>
                <a:ext cx="2714625" cy="803682"/>
              </a:xfrm>
              <a:prstGeom prst="rect">
                <a:avLst/>
              </a:prstGeom>
              <a:blipFill rotWithShape="0">
                <a:blip r:embed="rId7"/>
                <a:stretch>
                  <a:fillRect l="-5605" b="-12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7915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42976" y="671513"/>
                <a:ext cx="7258050" cy="42497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/>
                  <a:t>Closure </a:t>
                </a:r>
              </a:p>
              <a:p>
                <a:r>
                  <a:rPr lang="en-US" sz="6000" b="1" dirty="0"/>
                  <a:t>Write a word problem that can be solved by dividing 10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6000" b="1" dirty="0"/>
                  <a:t>.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976" y="671513"/>
                <a:ext cx="7258050" cy="4249753"/>
              </a:xfrm>
              <a:prstGeom prst="rect">
                <a:avLst/>
              </a:prstGeom>
              <a:blipFill rotWithShape="0">
                <a:blip r:embed="rId3"/>
                <a:stretch>
                  <a:fillRect l="-5126" t="-4304" r="-6303" b="-3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7326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214</Words>
  <Application>Microsoft Office PowerPoint</Application>
  <PresentationFormat>Letter Paper (8.5x11 in)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Tammie Slate</dc:creator>
  <cp:lastModifiedBy>Shawn Brown</cp:lastModifiedBy>
  <cp:revision>13</cp:revision>
  <dcterms:created xsi:type="dcterms:W3CDTF">2015-07-02T01:43:45Z</dcterms:created>
  <dcterms:modified xsi:type="dcterms:W3CDTF">2018-10-02T11:22:20Z</dcterms:modified>
</cp:coreProperties>
</file>