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2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8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8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5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7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7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1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9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07B6D-34D5-45EE-BAC6-0E6269A5C11B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B043-12FA-4CD1-B739-497B41AA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8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00" y="1066800"/>
                <a:ext cx="6515100" cy="7417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>
                    <a:latin typeface="+mj-lt"/>
                    <a:ea typeface="HelloHappyDays" panose="02000603000000000000" pitchFamily="2" charset="0"/>
                  </a:rPr>
                  <a:t>Converting Units Guided Notes</a:t>
                </a:r>
              </a:p>
              <a:p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Name _______________________ Date ___________________</a:t>
                </a: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A _____ can be used to compare measures of two different types.</a:t>
                </a: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u="sng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u="sng" dirty="0">
                    <a:latin typeface="+mj-lt"/>
                    <a:ea typeface="HelloHappyDays" panose="02000603000000000000" pitchFamily="2" charset="0"/>
                  </a:rPr>
                  <a:t>Example 1:</a:t>
                </a:r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 10 pints is how many quarts?     1 quart = 2 pints</a:t>
                </a: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u="sng" dirty="0">
                    <a:latin typeface="+mj-lt"/>
                    <a:ea typeface="HelloHappyDays" panose="02000603000000000000" pitchFamily="2" charset="0"/>
                  </a:rPr>
                  <a:t>Example 2</a:t>
                </a:r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:  It is 27 miles to the nearest store. How many kilometers</a:t>
                </a:r>
              </a:p>
              <a:p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 is this?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+mj-lt"/>
                      </a:rPr>
                      <m:t>   </m:t>
                    </m:r>
                    <m:r>
                      <a:rPr lang="en-US" sz="1600" b="0" i="0" smtClean="0">
                        <a:latin typeface="+mj-lt"/>
                      </a:rPr>
                      <m:t>1 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+mj-lt"/>
                      </a:rPr>
                      <m:t>mile</m:t>
                    </m:r>
                    <m:r>
                      <a:rPr lang="en-US" sz="1600" b="0" i="0" smtClean="0">
                        <a:latin typeface="+mj-lt"/>
                      </a:rPr>
                      <m:t> ≈1.6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+mj-lt"/>
                        <a:ea typeface="Cambria Math"/>
                      </a:rPr>
                      <m:t>km</m:t>
                    </m:r>
                  </m:oMath>
                </a14:m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u="sng" dirty="0">
                    <a:latin typeface="+mj-lt"/>
                    <a:ea typeface="HelloHappyDays" panose="02000603000000000000" pitchFamily="2" charset="0"/>
                  </a:rPr>
                  <a:t>Example 3</a:t>
                </a:r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:  Tom has 55 ounces of milk. How many liters is this?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0" smtClean="0">
                          <a:latin typeface="+mj-lt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+mj-lt"/>
                        </a:rPr>
                        <m:t>liter</m:t>
                      </m:r>
                      <m:r>
                        <a:rPr lang="en-US" sz="1600" b="0" i="0" smtClean="0">
                          <a:latin typeface="+mj-lt"/>
                        </a:rPr>
                        <m:t> ≈33.8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+mj-lt"/>
                          <a:ea typeface="Cambria Math"/>
                        </a:rPr>
                        <m:t>oz</m:t>
                      </m:r>
                    </m:oMath>
                  </m:oMathPara>
                </a14:m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dirty="0">
                  <a:latin typeface="+mj-lt"/>
                  <a:ea typeface="HelloHappyDays" panose="02000603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066800"/>
                <a:ext cx="6515100" cy="7417415"/>
              </a:xfrm>
              <a:prstGeom prst="rect">
                <a:avLst/>
              </a:prstGeom>
              <a:blipFill>
                <a:blip r:embed="rId2"/>
                <a:stretch>
                  <a:fillRect l="-468" t="-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317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00" y="1066800"/>
                <a:ext cx="6515100" cy="8894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>
                    <a:latin typeface="+mj-lt"/>
                    <a:ea typeface="HelloHappyDays" panose="02000603000000000000" pitchFamily="2" charset="0"/>
                  </a:rPr>
                  <a:t>Converting Units Guided Notes</a:t>
                </a:r>
              </a:p>
              <a:p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Name _______________________ Date ___________________</a:t>
                </a: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u="sng" dirty="0">
                    <a:latin typeface="+mj-lt"/>
                    <a:ea typeface="HelloHappyDays" panose="02000603000000000000" pitchFamily="2" charset="0"/>
                  </a:rPr>
                  <a:t>Example 4:</a:t>
                </a:r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  How many centimeters are in 6 feet.  1 inch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+mj-lt"/>
                        <a:ea typeface="Cambria Math"/>
                      </a:rPr>
                      <m:t>≈2.54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+mj-lt"/>
                        <a:ea typeface="Cambria Math"/>
                      </a:rPr>
                      <m:t>cm</m:t>
                    </m:r>
                  </m:oMath>
                </a14:m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u="sng" dirty="0">
                    <a:latin typeface="+mj-lt"/>
                    <a:ea typeface="HelloHappyDays" panose="02000603000000000000" pitchFamily="2" charset="0"/>
                  </a:rPr>
                  <a:t>Practice</a:t>
                </a: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1). How many grams are in 900 milligrams?    1 gram = 1,000 milligrams</a:t>
                </a: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2). How many yards in 324 feet?    1 yard = 3 feet</a:t>
                </a: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3). How many miles in 45 km?     1 mile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+mj-lt"/>
                        <a:ea typeface="Cambria Math"/>
                      </a:rPr>
                      <m:t>≈</m:t>
                    </m:r>
                  </m:oMath>
                </a14:m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 1.6 km</a:t>
                </a: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4). How many centimeters in 8 feet?     1 inch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+mj-lt"/>
                        <a:ea typeface="Cambria Math"/>
                      </a:rPr>
                      <m:t>≈</m:t>
                    </m:r>
                  </m:oMath>
                </a14:m>
                <a:r>
                  <a:rPr lang="en-US" sz="1600" dirty="0">
                    <a:latin typeface="+mj-lt"/>
                    <a:ea typeface="HelloHappyDays" panose="02000603000000000000" pitchFamily="2" charset="0"/>
                  </a:rPr>
                  <a:t> 2.54 cm</a:t>
                </a: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sz="1600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dirty="0">
                  <a:latin typeface="+mj-lt"/>
                  <a:ea typeface="HelloHappyDays" panose="02000603000000000000" pitchFamily="2" charset="0"/>
                </a:endParaRPr>
              </a:p>
              <a:p>
                <a:endParaRPr lang="en-US" dirty="0">
                  <a:latin typeface="+mj-lt"/>
                  <a:ea typeface="HelloHappyDays" panose="02000603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066800"/>
                <a:ext cx="6515100" cy="8894743"/>
              </a:xfrm>
              <a:prstGeom prst="rect">
                <a:avLst/>
              </a:prstGeom>
              <a:blipFill>
                <a:blip r:embed="rId2"/>
                <a:stretch>
                  <a:fillRect l="-468" t="-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634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163</Words>
  <Application>Microsoft Office PowerPoint</Application>
  <PresentationFormat>Custom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HelloHappyDays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Kimberly Ervin</cp:lastModifiedBy>
  <cp:revision>4</cp:revision>
  <dcterms:created xsi:type="dcterms:W3CDTF">2015-06-20T23:12:33Z</dcterms:created>
  <dcterms:modified xsi:type="dcterms:W3CDTF">2016-07-21T21:49:22Z</dcterms:modified>
</cp:coreProperties>
</file>