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3" r:id="rId5"/>
    <p:sldId id="261" r:id="rId6"/>
    <p:sldId id="289" r:id="rId7"/>
    <p:sldId id="262" r:id="rId8"/>
    <p:sldId id="264" r:id="rId9"/>
    <p:sldId id="263" r:id="rId10"/>
    <p:sldId id="290" r:id="rId11"/>
    <p:sldId id="265" r:id="rId12"/>
    <p:sldId id="268" r:id="rId13"/>
    <p:sldId id="267" r:id="rId14"/>
    <p:sldId id="270" r:id="rId15"/>
    <p:sldId id="266" r:id="rId16"/>
    <p:sldId id="291" r:id="rId17"/>
    <p:sldId id="269" r:id="rId18"/>
    <p:sldId id="271" r:id="rId19"/>
    <p:sldId id="272" r:id="rId20"/>
    <p:sldId id="274" r:id="rId21"/>
    <p:sldId id="275" r:id="rId22"/>
    <p:sldId id="273" r:id="rId23"/>
    <p:sldId id="276" r:id="rId24"/>
    <p:sldId id="288" r:id="rId25"/>
    <p:sldId id="277" r:id="rId26"/>
    <p:sldId id="278" r:id="rId27"/>
    <p:sldId id="287" r:id="rId28"/>
    <p:sldId id="279" r:id="rId29"/>
    <p:sldId id="280" r:id="rId30"/>
    <p:sldId id="281" r:id="rId31"/>
    <p:sldId id="284" r:id="rId32"/>
    <p:sldId id="283" r:id="rId33"/>
    <p:sldId id="304" r:id="rId34"/>
    <p:sldId id="282" r:id="rId35"/>
    <p:sldId id="285" r:id="rId36"/>
    <p:sldId id="292" r:id="rId37"/>
    <p:sldId id="303" r:id="rId38"/>
    <p:sldId id="302" r:id="rId39"/>
    <p:sldId id="301" r:id="rId40"/>
    <p:sldId id="294" r:id="rId41"/>
    <p:sldId id="295" r:id="rId42"/>
    <p:sldId id="296" r:id="rId43"/>
    <p:sldId id="297" r:id="rId44"/>
    <p:sldId id="298" r:id="rId45"/>
    <p:sldId id="299" r:id="rId46"/>
    <p:sldId id="300" r:id="rId47"/>
    <p:sldId id="286" r:id="rId48"/>
    <p:sldId id="259" r:id="rId49"/>
    <p:sldId id="26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D3"/>
    <a:srgbClr val="BA1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022678-5ECF-4A8A-9788-BA92DE560024}" type="datetimeFigureOut">
              <a:rPr lang="en-US" smtClean="0"/>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6D9F-16D5-479F-A407-506FF558ADA4}" type="slidenum">
              <a:rPr lang="en-US" smtClean="0"/>
              <a:t>‹#›</a:t>
            </a:fld>
            <a:endParaRPr lang="en-US"/>
          </a:p>
        </p:txBody>
      </p:sp>
    </p:spTree>
    <p:extLst>
      <p:ext uri="{BB962C8B-B14F-4D97-AF65-F5344CB8AC3E}">
        <p14:creationId xmlns:p14="http://schemas.microsoft.com/office/powerpoint/2010/main" val="406573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22678-5ECF-4A8A-9788-BA92DE560024}" type="datetimeFigureOut">
              <a:rPr lang="en-US" smtClean="0"/>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6D9F-16D5-479F-A407-506FF558ADA4}" type="slidenum">
              <a:rPr lang="en-US" smtClean="0"/>
              <a:t>‹#›</a:t>
            </a:fld>
            <a:endParaRPr lang="en-US"/>
          </a:p>
        </p:txBody>
      </p:sp>
    </p:spTree>
    <p:extLst>
      <p:ext uri="{BB962C8B-B14F-4D97-AF65-F5344CB8AC3E}">
        <p14:creationId xmlns:p14="http://schemas.microsoft.com/office/powerpoint/2010/main" val="45730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22678-5ECF-4A8A-9788-BA92DE560024}" type="datetimeFigureOut">
              <a:rPr lang="en-US" smtClean="0"/>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6D9F-16D5-479F-A407-506FF558ADA4}" type="slidenum">
              <a:rPr lang="en-US" smtClean="0"/>
              <a:t>‹#›</a:t>
            </a:fld>
            <a:endParaRPr lang="en-US"/>
          </a:p>
        </p:txBody>
      </p:sp>
    </p:spTree>
    <p:extLst>
      <p:ext uri="{BB962C8B-B14F-4D97-AF65-F5344CB8AC3E}">
        <p14:creationId xmlns:p14="http://schemas.microsoft.com/office/powerpoint/2010/main" val="22959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22678-5ECF-4A8A-9788-BA92DE560024}" type="datetimeFigureOut">
              <a:rPr lang="en-US" smtClean="0"/>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6D9F-16D5-479F-A407-506FF558ADA4}" type="slidenum">
              <a:rPr lang="en-US" smtClean="0"/>
              <a:t>‹#›</a:t>
            </a:fld>
            <a:endParaRPr lang="en-US"/>
          </a:p>
        </p:txBody>
      </p:sp>
    </p:spTree>
    <p:extLst>
      <p:ext uri="{BB962C8B-B14F-4D97-AF65-F5344CB8AC3E}">
        <p14:creationId xmlns:p14="http://schemas.microsoft.com/office/powerpoint/2010/main" val="305064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22678-5ECF-4A8A-9788-BA92DE560024}" type="datetimeFigureOut">
              <a:rPr lang="en-US" smtClean="0"/>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6D9F-16D5-479F-A407-506FF558ADA4}" type="slidenum">
              <a:rPr lang="en-US" smtClean="0"/>
              <a:t>‹#›</a:t>
            </a:fld>
            <a:endParaRPr lang="en-US"/>
          </a:p>
        </p:txBody>
      </p:sp>
    </p:spTree>
    <p:extLst>
      <p:ext uri="{BB962C8B-B14F-4D97-AF65-F5344CB8AC3E}">
        <p14:creationId xmlns:p14="http://schemas.microsoft.com/office/powerpoint/2010/main" val="423246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022678-5ECF-4A8A-9788-BA92DE560024}" type="datetimeFigureOut">
              <a:rPr lang="en-US" smtClean="0"/>
              <a:t>12/28/2013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6D9F-16D5-479F-A407-506FF558ADA4}" type="slidenum">
              <a:rPr lang="en-US" smtClean="0"/>
              <a:t>‹#›</a:t>
            </a:fld>
            <a:endParaRPr lang="en-US"/>
          </a:p>
        </p:txBody>
      </p:sp>
    </p:spTree>
    <p:extLst>
      <p:ext uri="{BB962C8B-B14F-4D97-AF65-F5344CB8AC3E}">
        <p14:creationId xmlns:p14="http://schemas.microsoft.com/office/powerpoint/2010/main" val="372789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022678-5ECF-4A8A-9788-BA92DE560024}" type="datetimeFigureOut">
              <a:rPr lang="en-US" smtClean="0"/>
              <a:t>12/28/2013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6D9F-16D5-479F-A407-506FF558ADA4}" type="slidenum">
              <a:rPr lang="en-US" smtClean="0"/>
              <a:t>‹#›</a:t>
            </a:fld>
            <a:endParaRPr lang="en-US"/>
          </a:p>
        </p:txBody>
      </p:sp>
    </p:spTree>
    <p:extLst>
      <p:ext uri="{BB962C8B-B14F-4D97-AF65-F5344CB8AC3E}">
        <p14:creationId xmlns:p14="http://schemas.microsoft.com/office/powerpoint/2010/main" val="394664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022678-5ECF-4A8A-9788-BA92DE560024}" type="datetimeFigureOut">
              <a:rPr lang="en-US" smtClean="0"/>
              <a:t>12/28/2013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6D9F-16D5-479F-A407-506FF558ADA4}" type="slidenum">
              <a:rPr lang="en-US" smtClean="0"/>
              <a:t>‹#›</a:t>
            </a:fld>
            <a:endParaRPr lang="en-US"/>
          </a:p>
        </p:txBody>
      </p:sp>
    </p:spTree>
    <p:extLst>
      <p:ext uri="{BB962C8B-B14F-4D97-AF65-F5344CB8AC3E}">
        <p14:creationId xmlns:p14="http://schemas.microsoft.com/office/powerpoint/2010/main" val="265446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22678-5ECF-4A8A-9788-BA92DE560024}" type="datetimeFigureOut">
              <a:rPr lang="en-US" smtClean="0"/>
              <a:t>12/28/2013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6D9F-16D5-479F-A407-506FF558ADA4}" type="slidenum">
              <a:rPr lang="en-US" smtClean="0"/>
              <a:t>‹#›</a:t>
            </a:fld>
            <a:endParaRPr lang="en-US"/>
          </a:p>
        </p:txBody>
      </p:sp>
    </p:spTree>
    <p:extLst>
      <p:ext uri="{BB962C8B-B14F-4D97-AF65-F5344CB8AC3E}">
        <p14:creationId xmlns:p14="http://schemas.microsoft.com/office/powerpoint/2010/main" val="69287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22678-5ECF-4A8A-9788-BA92DE560024}" type="datetimeFigureOut">
              <a:rPr lang="en-US" smtClean="0"/>
              <a:t>12/28/2013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6D9F-16D5-479F-A407-506FF558ADA4}" type="slidenum">
              <a:rPr lang="en-US" smtClean="0"/>
              <a:t>‹#›</a:t>
            </a:fld>
            <a:endParaRPr lang="en-US"/>
          </a:p>
        </p:txBody>
      </p:sp>
    </p:spTree>
    <p:extLst>
      <p:ext uri="{BB962C8B-B14F-4D97-AF65-F5344CB8AC3E}">
        <p14:creationId xmlns:p14="http://schemas.microsoft.com/office/powerpoint/2010/main" val="283378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22678-5ECF-4A8A-9788-BA92DE560024}" type="datetimeFigureOut">
              <a:rPr lang="en-US" smtClean="0"/>
              <a:t>12/28/2013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6D9F-16D5-479F-A407-506FF558ADA4}" type="slidenum">
              <a:rPr lang="en-US" smtClean="0"/>
              <a:t>‹#›</a:t>
            </a:fld>
            <a:endParaRPr lang="en-US"/>
          </a:p>
        </p:txBody>
      </p:sp>
    </p:spTree>
    <p:extLst>
      <p:ext uri="{BB962C8B-B14F-4D97-AF65-F5344CB8AC3E}">
        <p14:creationId xmlns:p14="http://schemas.microsoft.com/office/powerpoint/2010/main" val="377739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22678-5ECF-4A8A-9788-BA92DE560024}" type="datetimeFigureOut">
              <a:rPr lang="en-US" smtClean="0"/>
              <a:t>12/28/2013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E6D9F-16D5-479F-A407-506FF558ADA4}" type="slidenum">
              <a:rPr lang="en-US" smtClean="0"/>
              <a:t>‹#›</a:t>
            </a:fld>
            <a:endParaRPr lang="en-US"/>
          </a:p>
        </p:txBody>
      </p:sp>
    </p:spTree>
    <p:extLst>
      <p:ext uri="{BB962C8B-B14F-4D97-AF65-F5344CB8AC3E}">
        <p14:creationId xmlns:p14="http://schemas.microsoft.com/office/powerpoint/2010/main" val="293453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43574" y="1097353"/>
            <a:ext cx="8904849" cy="4825218"/>
          </a:xfrm>
          <a:prstGeom prst="ellipse">
            <a:avLst/>
          </a:prstGeom>
          <a:solidFill>
            <a:schemeClr val="bg1">
              <a:alpha val="87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94444" y="1832072"/>
            <a:ext cx="7603107" cy="3323987"/>
          </a:xfrm>
          <a:prstGeom prst="rect">
            <a:avLst/>
          </a:prstGeom>
          <a:noFill/>
        </p:spPr>
        <p:txBody>
          <a:bodyPr wrap="none" lIns="91440" tIns="45720" rIns="91440" bIns="45720">
            <a:spAutoFit/>
          </a:bodyPr>
          <a:lstStyle/>
          <a:p>
            <a:pPr algn="ctr"/>
            <a:r>
              <a:rPr lang="en-US" sz="10500" b="1" cap="none" spc="0" dirty="0" smtClean="0">
                <a:ln w="38100">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Cuban</a:t>
            </a:r>
          </a:p>
          <a:p>
            <a:pPr algn="ctr"/>
            <a:r>
              <a:rPr lang="en-US" sz="10500" b="1" cap="none" spc="0" dirty="0" smtClean="0">
                <a:ln w="38100">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Revolution</a:t>
            </a:r>
            <a:endParaRPr lang="en-US" sz="10500" b="1" cap="none" spc="0" dirty="0">
              <a:ln w="38100">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5336341" y="1269976"/>
            <a:ext cx="1519311" cy="646331"/>
          </a:xfrm>
          <a:prstGeom prst="rect">
            <a:avLst/>
          </a:prstGeom>
          <a:noFill/>
        </p:spPr>
        <p:txBody>
          <a:bodyPr wrap="square" rtlCol="0">
            <a:spAutoFit/>
          </a:bodyPr>
          <a:lstStyle/>
          <a:p>
            <a:pPr algn="ctr"/>
            <a:r>
              <a:rPr lang="en-US" sz="3600" b="1" dirty="0" smtClean="0">
                <a:latin typeface="DK Sleepy Time" pitchFamily="50" charset="0"/>
              </a:rPr>
              <a:t>The</a:t>
            </a:r>
            <a:endParaRPr lang="en-US" sz="3600" b="1" dirty="0">
              <a:latin typeface="DK Sleepy Time" pitchFamily="50" charset="0"/>
            </a:endParaRPr>
          </a:p>
        </p:txBody>
      </p:sp>
    </p:spTree>
    <p:extLst>
      <p:ext uri="{BB962C8B-B14F-4D97-AF65-F5344CB8AC3E}">
        <p14:creationId xmlns:p14="http://schemas.microsoft.com/office/powerpoint/2010/main" val="2684546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4997" y="-70696"/>
            <a:ext cx="11102015" cy="1323439"/>
          </a:xfrm>
          <a:prstGeom prst="rect">
            <a:avLst/>
          </a:prstGeom>
          <a:noFill/>
        </p:spPr>
        <p:txBody>
          <a:bodyPr wrap="none" lIns="91440" tIns="45720" rIns="91440" bIns="45720">
            <a:spAutoFit/>
          </a:bodyPr>
          <a:lstStyle/>
          <a:p>
            <a:pPr algn="ctr"/>
            <a:r>
              <a:rPr lang="en-US" sz="8000" b="1" cap="none" spc="0"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Power to the People</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5669244"/>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Soon, revolutionaries lead by Fidel Castro began to rise up against the government.</a:t>
            </a:r>
          </a:p>
          <a:p>
            <a:pPr marL="800100" lvl="1" indent="-342900">
              <a:lnSpc>
                <a:spcPct val="90000"/>
              </a:lnSpc>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Castro and his forces led an unsuccessful overthrow of the government in 1953, but began a full scale war against Batista’s government in 1955.</a:t>
            </a:r>
          </a:p>
          <a:p>
            <a:pPr marL="800100" lvl="1" indent="-342900">
              <a:lnSpc>
                <a:spcPct val="90000"/>
              </a:lnSpc>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Castro attempted to overthrow Batista’s government for seven years. </a:t>
            </a:r>
          </a:p>
          <a:p>
            <a:pPr marL="800100" lvl="1"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Castro and his “army” lost many battles to Batista – he was even arrested and sentenced to 15 years in jail!</a:t>
            </a:r>
          </a:p>
          <a:p>
            <a:pPr marL="342900" indent="-3429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Castro was released in 1955 after serving only two years and fled to Mexico to put together a new group of rebel fighters.</a:t>
            </a:r>
          </a:p>
          <a:p>
            <a:pPr>
              <a:lnSpc>
                <a:spcPct val="90000"/>
              </a:lnSpc>
            </a:pPr>
            <a:endParaRPr lang="en-US" sz="2400" dirty="0" smtClean="0">
              <a:latin typeface="KBScaredStraight" panose="02000603000000000000" pitchFamily="2" charset="0"/>
              <a:ea typeface="KBScaredStraight" panose="02000603000000000000" pitchFamily="2" charset="0"/>
            </a:endParaRPr>
          </a:p>
          <a:p>
            <a:pPr marL="342900" indent="-342900">
              <a:lnSpc>
                <a:spcPct val="90000"/>
              </a:lnSpc>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By 1959, Castro and his men drove Batista and his supporters out of Havana and took over the government.</a:t>
            </a:r>
            <a:endParaRPr lang="en-US" sz="24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9272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7159" y="6023806"/>
            <a:ext cx="10317679" cy="1089529"/>
          </a:xfrm>
          <a:prstGeom prst="rect">
            <a:avLst/>
          </a:prstGeom>
          <a:noFill/>
        </p:spPr>
        <p:txBody>
          <a:bodyPr wrap="square" rtlCol="0">
            <a:spAutoFit/>
          </a:bodyPr>
          <a:lstStyle/>
          <a:p>
            <a:pPr algn="ctr">
              <a:lnSpc>
                <a:spcPct val="90000"/>
              </a:lnSpc>
            </a:pPr>
            <a:r>
              <a:rPr lang="en-US" sz="3600" dirty="0" smtClean="0">
                <a:latin typeface="KBScaredStraight" panose="02000603000000000000" pitchFamily="2" charset="0"/>
                <a:ea typeface="KBScaredStraight" panose="02000603000000000000" pitchFamily="2" charset="0"/>
              </a:rPr>
              <a:t>Fidel Castro</a:t>
            </a:r>
          </a:p>
          <a:p>
            <a:pPr marL="285750" indent="-285750">
              <a:lnSpc>
                <a:spcPct val="90000"/>
              </a:lnSpc>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98" y="711389"/>
            <a:ext cx="6705600" cy="492941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75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7159" y="6023806"/>
            <a:ext cx="10317679" cy="1089529"/>
          </a:xfrm>
          <a:prstGeom prst="rect">
            <a:avLst/>
          </a:prstGeom>
          <a:noFill/>
        </p:spPr>
        <p:txBody>
          <a:bodyPr wrap="square" rtlCol="0">
            <a:spAutoFit/>
          </a:bodyPr>
          <a:lstStyle/>
          <a:p>
            <a:pPr algn="ctr">
              <a:lnSpc>
                <a:spcPct val="90000"/>
              </a:lnSpc>
            </a:pPr>
            <a:r>
              <a:rPr lang="en-US" sz="3600" dirty="0" smtClean="0">
                <a:latin typeface="KBScaredStraight" panose="02000603000000000000" pitchFamily="2" charset="0"/>
                <a:ea typeface="KBScaredStraight" panose="02000603000000000000" pitchFamily="2" charset="0"/>
              </a:rPr>
              <a:t>Castro Released from Prison</a:t>
            </a:r>
          </a:p>
          <a:p>
            <a:pPr marL="285750" indent="-285750">
              <a:lnSpc>
                <a:spcPct val="90000"/>
              </a:lnSpc>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035" y="171557"/>
            <a:ext cx="4296023" cy="5680692"/>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68" y="171557"/>
            <a:ext cx="2857500" cy="44577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368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77478" y="-70696"/>
            <a:ext cx="9637062"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Cuban Revolution</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5847755"/>
          </a:xfrm>
          <a:prstGeom prst="rect">
            <a:avLst/>
          </a:prstGeom>
          <a:noFill/>
        </p:spPr>
        <p:txBody>
          <a:bodyPr wrap="square" rtlCol="0">
            <a:spAutoFit/>
          </a:bodyPr>
          <a:lstStyle/>
          <a:p>
            <a:pPr marL="342900" indent="-342900">
              <a:buFont typeface="Arial" panose="020B0604020202020204" pitchFamily="34" charset="0"/>
              <a:buChar char="•"/>
            </a:pPr>
            <a:r>
              <a:rPr lang="en-US" sz="3400" dirty="0" smtClean="0">
                <a:latin typeface="KBScaredStraight" panose="02000603000000000000" pitchFamily="2" charset="0"/>
                <a:ea typeface="KBScaredStraight" panose="02000603000000000000" pitchFamily="2" charset="0"/>
              </a:rPr>
              <a:t>In 1959, Castro</a:t>
            </a:r>
            <a:r>
              <a:rPr lang="en-US" sz="3400" dirty="0" smtClean="0">
                <a:latin typeface="KBScaredStraight" panose="02000603000000000000" pitchFamily="2" charset="0"/>
                <a:ea typeface="KBScaredStraight" panose="02000603000000000000" pitchFamily="2" charset="0"/>
              </a:rPr>
              <a:t> defeated the Batista government.</a:t>
            </a:r>
          </a:p>
          <a:p>
            <a:pPr marL="342900" indent="-342900">
              <a:buFont typeface="Arial" panose="020B0604020202020204" pitchFamily="34" charset="0"/>
              <a:buChar char="•"/>
            </a:pPr>
            <a:r>
              <a:rPr lang="en-US" sz="3400" dirty="0" smtClean="0">
                <a:latin typeface="KBScaredStraight" panose="02000603000000000000" pitchFamily="2" charset="0"/>
                <a:ea typeface="KBScaredStraight" panose="02000603000000000000" pitchFamily="2" charset="0"/>
              </a:rPr>
              <a:t>Castro seized absolute power and made himself dictator of Cuba.</a:t>
            </a:r>
          </a:p>
          <a:p>
            <a:pPr marL="800100" lvl="1" indent="-342900">
              <a:buFont typeface="Arial" panose="020B0604020202020204" pitchFamily="34" charset="0"/>
              <a:buChar char="•"/>
            </a:pPr>
            <a:r>
              <a:rPr lang="en-US" sz="3400" dirty="0" smtClean="0">
                <a:latin typeface="KBScaredStraight" panose="02000603000000000000" pitchFamily="2" charset="0"/>
                <a:ea typeface="KBScaredStraight" panose="02000603000000000000" pitchFamily="2" charset="0"/>
              </a:rPr>
              <a:t>He then had 700 of his enemies executed and many more were thrown in prison.</a:t>
            </a:r>
          </a:p>
          <a:p>
            <a:pPr marL="342900" indent="-3429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400" dirty="0" smtClean="0">
                <a:latin typeface="KBScaredStraight" panose="02000603000000000000" pitchFamily="2" charset="0"/>
                <a:ea typeface="KBScaredStraight" panose="02000603000000000000" pitchFamily="2" charset="0"/>
              </a:rPr>
              <a:t>The US originally backed Castro because he promised to make Cuba a democracy…</a:t>
            </a:r>
          </a:p>
          <a:p>
            <a:pPr marL="800100" lvl="1" indent="-342900">
              <a:buFont typeface="Arial" panose="020B0604020202020204" pitchFamily="34" charset="0"/>
              <a:buChar char="•"/>
            </a:pPr>
            <a:r>
              <a:rPr lang="en-US" sz="3400" dirty="0" smtClean="0">
                <a:latin typeface="KBScaredStraight" panose="02000603000000000000" pitchFamily="2" charset="0"/>
                <a:ea typeface="KBScaredStraight" panose="02000603000000000000" pitchFamily="2" charset="0"/>
              </a:rPr>
              <a:t>US even sent him supplies to help defeat Batista.</a:t>
            </a:r>
            <a:endParaRPr lang="en-US" sz="34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81018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738" y="2457635"/>
            <a:ext cx="6518178" cy="4349381"/>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84" y="110107"/>
            <a:ext cx="7150100" cy="5080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770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8742" y="-70696"/>
            <a:ext cx="9774535"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Castro’s Promises</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37155" y="1323439"/>
            <a:ext cx="10317679" cy="4081117"/>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Castro promised to:</a:t>
            </a:r>
          </a:p>
          <a:p>
            <a:pPr marL="914400" lvl="1" indent="-457200">
              <a:lnSpc>
                <a:spcPct val="90000"/>
              </a:lnSpc>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end American dominance over Cuban businesses,</a:t>
            </a:r>
          </a:p>
          <a:p>
            <a:pPr marL="914400" lvl="1" indent="-457200">
              <a:lnSpc>
                <a:spcPct val="90000"/>
              </a:lnSpc>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re-distribute the wealth evenly to all Cubans,</a:t>
            </a:r>
          </a:p>
          <a:p>
            <a:pPr marL="914400" lvl="1" indent="-457200">
              <a:lnSpc>
                <a:spcPct val="90000"/>
              </a:lnSpc>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make every Cuban literate,</a:t>
            </a:r>
          </a:p>
          <a:p>
            <a:pPr marL="914400" lvl="1" indent="-457200">
              <a:lnSpc>
                <a:spcPct val="90000"/>
              </a:lnSpc>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and </a:t>
            </a:r>
            <a:r>
              <a:rPr lang="en-US" sz="3600" dirty="0" smtClean="0">
                <a:latin typeface="KBScaredStraight" panose="02000603000000000000" pitchFamily="2" charset="0"/>
                <a:ea typeface="KBScaredStraight" panose="02000603000000000000" pitchFamily="2" charset="0"/>
              </a:rPr>
              <a:t>he wanted to give all Cubans healthcare and higher life expectancy.</a:t>
            </a:r>
            <a:endParaRPr lang="en-US" sz="36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0903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776" y="502920"/>
            <a:ext cx="7092815" cy="585216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8894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33851" y="-70696"/>
            <a:ext cx="9724330"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The Real Changes</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Castro failed to do many of the things he promised he would do. </a:t>
            </a:r>
          </a:p>
          <a:p>
            <a:pPr marL="285750" indent="-28575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Castro began organizing a Communist government right away:</a:t>
            </a:r>
          </a:p>
          <a:p>
            <a:pPr marL="800100" lvl="1"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He declared that all property belonging to Americans now belonged to the Cuban government.</a:t>
            </a:r>
          </a:p>
          <a:p>
            <a:pPr marL="800100" lvl="1" indent="-3429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A</a:t>
            </a:r>
            <a:r>
              <a:rPr lang="en-US" sz="2400" dirty="0" smtClean="0">
                <a:latin typeface="KBScaredStraight" panose="02000603000000000000" pitchFamily="2" charset="0"/>
                <a:ea typeface="KBScaredStraight" panose="02000603000000000000" pitchFamily="2" charset="0"/>
              </a:rPr>
              <a:t>ll farms, factories, &amp; businesses now belonged to the government.</a:t>
            </a:r>
          </a:p>
          <a:p>
            <a:pPr marL="800100" lvl="1"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Cubans no longer had the right to protest against the government.</a:t>
            </a:r>
          </a:p>
          <a:p>
            <a:pPr marL="800100" lvl="1"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Cuban newspapers, radio, &amp; TV were shut down.</a:t>
            </a:r>
          </a:p>
          <a:p>
            <a:pPr marL="1200150" lvl="2" indent="-28575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 government became the only source for news.</a:t>
            </a:r>
          </a:p>
          <a:p>
            <a:pPr marL="800100" lvl="1" indent="-3429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C</a:t>
            </a:r>
            <a:r>
              <a:rPr lang="en-US" sz="2400" dirty="0" smtClean="0">
                <a:latin typeface="KBScaredStraight" panose="02000603000000000000" pitchFamily="2" charset="0"/>
                <a:ea typeface="KBScaredStraight" panose="02000603000000000000" pitchFamily="2" charset="0"/>
              </a:rPr>
              <a:t>hurches were closed and property was taken over by government.</a:t>
            </a:r>
          </a:p>
          <a:p>
            <a:pPr marL="800100" lvl="1" indent="-3429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Castro’s government gave less freedom to Cuba’s citizens.</a:t>
            </a:r>
            <a:endParaRPr lang="en-US" sz="24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203945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62651" y="-70696"/>
            <a:ext cx="7266734"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Impact on US</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252743"/>
            <a:ext cx="10317679" cy="5410712"/>
          </a:xfrm>
          <a:prstGeom prst="rect">
            <a:avLst/>
          </a:prstGeom>
          <a:noFill/>
        </p:spPr>
        <p:txBody>
          <a:bodyPr wrap="square" rtlCol="0">
            <a:spAutoFit/>
          </a:bodyPr>
          <a:lstStyle/>
          <a:p>
            <a:pPr marL="457200" indent="-457200">
              <a:lnSpc>
                <a:spcPct val="80000"/>
              </a:lnSpc>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It was the ultimate goal of Fidel Castro to break ties between Cuba and the United States.</a:t>
            </a:r>
          </a:p>
          <a:p>
            <a:pPr marL="457200" indent="-457200">
              <a:lnSpc>
                <a:spcPct val="80000"/>
              </a:lnSpc>
              <a:buFont typeface="Arial" panose="020B0604020202020204" pitchFamily="34" charset="0"/>
              <a:buChar char="•"/>
            </a:pPr>
            <a:endParaRPr lang="en-US" sz="2700" dirty="0" smtClean="0">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After the revolution, relations between the American government and Cuban government got worse and worse.</a:t>
            </a:r>
          </a:p>
          <a:p>
            <a:pPr marL="457200" indent="-457200">
              <a:buFont typeface="Arial" panose="020B0604020202020204" pitchFamily="34" charset="0"/>
              <a:buChar char="•"/>
            </a:pPr>
            <a:endParaRPr lang="en-US" sz="27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US didn’t like having a communist country so close.</a:t>
            </a:r>
          </a:p>
          <a:p>
            <a:pPr marL="914400" lvl="1" indent="-4572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US didn’t like Cuba having ties with the Soviet Union because they were involved in th</a:t>
            </a:r>
            <a:r>
              <a:rPr lang="en-US" sz="2700" dirty="0" smtClean="0">
                <a:latin typeface="KBScaredStraight" panose="02000603000000000000" pitchFamily="2" charset="0"/>
                <a:ea typeface="KBScaredStraight" panose="02000603000000000000" pitchFamily="2" charset="0"/>
              </a:rPr>
              <a:t>e Cold War.</a:t>
            </a:r>
            <a:endParaRPr lang="en-US" sz="27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7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Americans who owned land and businesses in Cuba lost their property.</a:t>
            </a:r>
          </a:p>
          <a:p>
            <a:pPr marL="457200" indent="-4572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Castro forced American civilians to leave Cuba.</a:t>
            </a:r>
          </a:p>
        </p:txBody>
      </p:sp>
    </p:spTree>
    <p:extLst>
      <p:ext uri="{BB962C8B-B14F-4D97-AF65-F5344CB8AC3E}">
        <p14:creationId xmlns:p14="http://schemas.microsoft.com/office/powerpoint/2010/main" val="421551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15691" y="-70696"/>
            <a:ext cx="6160661"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Bay of Pigs</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496751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This was a plan to arm Cuban exiles living in Florida and send them to Cuba.</a:t>
            </a:r>
          </a:p>
          <a:p>
            <a:pPr marL="742950" lvl="1" indent="-285750">
              <a:lnSpc>
                <a:spcPct val="90000"/>
              </a:lnSpc>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Once the exiles arrived in Cuba, unhappy Cubans would join them at the Bay of Pigs and they would overthrow Castro.</a:t>
            </a:r>
          </a:p>
          <a:p>
            <a:pPr marL="285750" indent="-285750">
              <a:lnSpc>
                <a:spcPct val="90000"/>
              </a:lnSpc>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invasion was a disaster because Castro’s forces intercepted the plan and captured the invaders. </a:t>
            </a:r>
          </a:p>
          <a:p>
            <a:pPr marL="742950" lvl="1" indent="-285750">
              <a:lnSpc>
                <a:spcPct val="90000"/>
              </a:lnSpc>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No rebellion against Castro occurred, but this sparked a deep hatred for the United States.</a:t>
            </a:r>
            <a:endParaRPr lang="en-US" sz="32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90191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3468514"/>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4400" dirty="0">
              <a:latin typeface="KG Second Chances Solid" panose="02000000000000000000" pitchFamily="2" charset="0"/>
            </a:endParaRPr>
          </a:p>
          <a:p>
            <a:endParaRPr lang="en-US" sz="2000" dirty="0"/>
          </a:p>
          <a:p>
            <a:r>
              <a:rPr lang="en-US" sz="3200" b="1" dirty="0">
                <a:latin typeface="KBScaredStraight" panose="02000603000000000000" pitchFamily="2" charset="0"/>
                <a:ea typeface="KBScaredStraight" panose="02000603000000000000" pitchFamily="2" charset="0"/>
              </a:rPr>
              <a:t>SS6H3 The student will analyze important 20th century issues in Latin America and the Caribbean. </a:t>
            </a:r>
            <a:endParaRPr lang="en-US" sz="3200" dirty="0">
              <a:latin typeface="KBScaredStraight" panose="02000603000000000000" pitchFamily="2" charset="0"/>
              <a:ea typeface="KBScaredStraight" panose="02000603000000000000" pitchFamily="2" charset="0"/>
            </a:endParaRPr>
          </a:p>
          <a:p>
            <a:r>
              <a:rPr lang="en-US" sz="3200" dirty="0">
                <a:latin typeface="KBScaredStraight" panose="02000603000000000000" pitchFamily="2" charset="0"/>
                <a:ea typeface="KBScaredStraight" panose="02000603000000000000" pitchFamily="2" charset="0"/>
              </a:rPr>
              <a:t>a. Explain the impact of the Cuban Revolution. </a:t>
            </a:r>
          </a:p>
          <a:p>
            <a:endParaRPr lang="en-US" sz="2800" dirty="0"/>
          </a:p>
        </p:txBody>
      </p:sp>
    </p:spTree>
    <p:extLst>
      <p:ext uri="{BB962C8B-B14F-4D97-AF65-F5344CB8AC3E}">
        <p14:creationId xmlns:p14="http://schemas.microsoft.com/office/powerpoint/2010/main" val="4205242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descr="BayofPig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23999" y="1974850"/>
            <a:ext cx="9144000" cy="29083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401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Bay_of_pig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9530" y="1122363"/>
            <a:ext cx="4194356" cy="524021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Content Placeholder 3" descr="captured.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11017" y="1296988"/>
            <a:ext cx="7010400" cy="4610100"/>
          </a:xfrm>
          <a:prstGeom prst="rect">
            <a:avLst/>
          </a:prstGeom>
          <a:ln>
            <a:solidFill>
              <a:schemeClr val="tx1"/>
            </a:solidFill>
          </a:ln>
          <a:effectLst>
            <a:outerShdw blurRad="292100" dist="139700" dir="2700000" algn="tl" rotWithShape="0">
              <a:srgbClr val="333333">
                <a:alpha val="65000"/>
              </a:srgbClr>
            </a:outerShdw>
          </a:effectLst>
        </p:spPr>
      </p:pic>
      <p:sp>
        <p:nvSpPr>
          <p:cNvPr id="11" name="TextBox 10"/>
          <p:cNvSpPr txBox="1"/>
          <p:nvPr/>
        </p:nvSpPr>
        <p:spPr>
          <a:xfrm>
            <a:off x="470380" y="6023806"/>
            <a:ext cx="6668770" cy="1089529"/>
          </a:xfrm>
          <a:prstGeom prst="rect">
            <a:avLst/>
          </a:prstGeom>
          <a:noFill/>
        </p:spPr>
        <p:txBody>
          <a:bodyPr wrap="square" rtlCol="0">
            <a:spAutoFit/>
          </a:bodyPr>
          <a:lstStyle/>
          <a:p>
            <a:pPr algn="ctr">
              <a:lnSpc>
                <a:spcPct val="90000"/>
              </a:lnSpc>
            </a:pPr>
            <a:r>
              <a:rPr lang="en-US" sz="3600" dirty="0" smtClean="0">
                <a:latin typeface="KBScaredStraight" panose="02000603000000000000" pitchFamily="2" charset="0"/>
                <a:ea typeface="KBScaredStraight" panose="02000603000000000000" pitchFamily="2" charset="0"/>
              </a:rPr>
              <a:t>Captured During Invasion</a:t>
            </a:r>
          </a:p>
          <a:p>
            <a:pPr marL="285750" indent="-285750">
              <a:lnSpc>
                <a:spcPct val="90000"/>
              </a:lnSpc>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9795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7583" y="-70696"/>
            <a:ext cx="10876888"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Cuban Missile Crisis</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In October of 1962, US planes spotted secret Soviet missile bases in Cuba.</a:t>
            </a:r>
          </a:p>
          <a:p>
            <a:pPr marL="800100" lvl="1"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President Kennedy announced to </a:t>
            </a:r>
            <a:r>
              <a:rPr lang="en-US" sz="2800" dirty="0" smtClean="0">
                <a:latin typeface="KBScaredStraight" panose="02000603000000000000" pitchFamily="2" charset="0"/>
                <a:ea typeface="KBScaredStraight" panose="02000603000000000000" pitchFamily="2" charset="0"/>
              </a:rPr>
              <a:t>US citizens </a:t>
            </a:r>
            <a:r>
              <a:rPr lang="en-US" sz="2800" dirty="0" smtClean="0">
                <a:latin typeface="KBScaredStraight" panose="02000603000000000000" pitchFamily="2" charset="0"/>
                <a:ea typeface="KBScaredStraight" panose="02000603000000000000" pitchFamily="2" charset="0"/>
              </a:rPr>
              <a:t>that the Soviets had placed long-range missiles in Cuba.</a:t>
            </a:r>
          </a:p>
          <a:p>
            <a:pPr marL="800100" lvl="1"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This was an extremely TENSE time (height of the Cold War) that could have led to WWIII.</a:t>
            </a:r>
          </a:p>
          <a:p>
            <a:pPr marL="800100" lvl="1" indent="-3429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Resolution:</a:t>
            </a:r>
          </a:p>
          <a:p>
            <a:pPr marL="800100" lvl="1" indent="-3429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President Kennedy agreed not to invade Cuba and to remove US missiles from Turkey; in return, Khrushchev agreed to remove the missiles from Cuba.</a:t>
            </a: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96213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2636" y="6010438"/>
            <a:ext cx="6668770" cy="1089529"/>
          </a:xfrm>
          <a:prstGeom prst="rect">
            <a:avLst/>
          </a:prstGeom>
          <a:noFill/>
        </p:spPr>
        <p:txBody>
          <a:bodyPr wrap="square" rtlCol="0">
            <a:spAutoFit/>
          </a:bodyPr>
          <a:lstStyle/>
          <a:p>
            <a:pPr algn="ctr">
              <a:lnSpc>
                <a:spcPct val="90000"/>
              </a:lnSpc>
            </a:pPr>
            <a:r>
              <a:rPr lang="en-US" sz="3600" dirty="0" smtClean="0">
                <a:latin typeface="KBScaredStraight" panose="02000603000000000000" pitchFamily="2" charset="0"/>
                <a:ea typeface="KBScaredStraight" panose="02000603000000000000" pitchFamily="2" charset="0"/>
              </a:rPr>
              <a:t>Missiles in Cuba</a:t>
            </a:r>
          </a:p>
          <a:p>
            <a:pPr marL="285750" indent="-285750">
              <a:lnSpc>
                <a:spcPct val="90000"/>
              </a:lnSpc>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p:txBody>
      </p:sp>
      <p:pic>
        <p:nvPicPr>
          <p:cNvPr id="8" name="Picture 4" descr="CubanMissileCrisisLaunch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2636" y="268703"/>
            <a:ext cx="6715125" cy="5486400"/>
          </a:xfrm>
          <a:prstGeom prst="rect">
            <a:avLst/>
          </a:prstGeom>
          <a:ln>
            <a:solidFill>
              <a:schemeClr val="tx1"/>
            </a:solidFill>
          </a:ln>
          <a:effectLst>
            <a:outerShdw blurRad="292100" dist="139700" dir="2700000" algn="tl" rotWithShape="0">
              <a:srgbClr val="333333">
                <a:alpha val="65000"/>
              </a:srgbClr>
            </a:outerShdw>
          </a:effectLst>
        </p:spPr>
      </p:pic>
      <p:pic>
        <p:nvPicPr>
          <p:cNvPr id="12" name="Picture 5" descr="CubaMissileRa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396" y="340458"/>
            <a:ext cx="4651534" cy="611949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551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58883" y="6211296"/>
            <a:ext cx="6668770" cy="1089529"/>
          </a:xfrm>
          <a:prstGeom prst="rect">
            <a:avLst/>
          </a:prstGeom>
          <a:noFill/>
        </p:spPr>
        <p:txBody>
          <a:bodyPr wrap="square" rtlCol="0">
            <a:spAutoFit/>
          </a:bodyPr>
          <a:lstStyle/>
          <a:p>
            <a:pPr algn="ctr">
              <a:lnSpc>
                <a:spcPct val="90000"/>
              </a:lnSpc>
            </a:pPr>
            <a:r>
              <a:rPr lang="en-US" sz="3600" dirty="0" smtClean="0">
                <a:latin typeface="KBScaredStraight" panose="02000603000000000000" pitchFamily="2" charset="0"/>
                <a:ea typeface="KBScaredStraight" panose="02000603000000000000" pitchFamily="2" charset="0"/>
              </a:rPr>
              <a:t>Missiles’ Range</a:t>
            </a:r>
          </a:p>
          <a:p>
            <a:pPr marL="285750" indent="-285750">
              <a:lnSpc>
                <a:spcPct val="90000"/>
              </a:lnSpc>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p:txBody>
      </p:sp>
      <p:pic>
        <p:nvPicPr>
          <p:cNvPr id="10"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3755"/>
          <a:stretch/>
        </p:blipFill>
        <p:spPr bwMode="auto">
          <a:xfrm>
            <a:off x="1875502" y="231337"/>
            <a:ext cx="8792497" cy="597995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542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59586" y="-70696"/>
            <a:ext cx="10072886"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US-Cuba Embargo</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5632311"/>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Due to the harsh events, US placed an embargo on goods from Cuba in 1962.</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Cuba’s sugar cane crop could no longer be sold in the US, which hurt Cuba’s economy.</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embargo is still in place today.</a:t>
            </a:r>
          </a:p>
          <a:p>
            <a:pPr marL="742950" lvl="1"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As a result of the embargo, poor harvests, and bad government planning, Cuba’s economy has become very poor.</a:t>
            </a:r>
            <a:endParaRPr lang="en-US" sz="36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28305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2791" y="2047003"/>
            <a:ext cx="6014280" cy="2585323"/>
          </a:xfrm>
          <a:prstGeom prst="rect">
            <a:avLst/>
          </a:prstGeom>
          <a:noFill/>
        </p:spPr>
        <p:txBody>
          <a:bodyPr wrap="square" rtlCol="0">
            <a:spAutoFit/>
          </a:bodyPr>
          <a:lstStyle/>
          <a:p>
            <a:pPr algn="ctr">
              <a:lnSpc>
                <a:spcPct val="90000"/>
              </a:lnSpc>
            </a:pPr>
            <a:r>
              <a:rPr lang="en-US" sz="3600" dirty="0" smtClean="0">
                <a:latin typeface="KBScaredStraight" panose="02000603000000000000" pitchFamily="2" charset="0"/>
                <a:ea typeface="KBScaredStraight" panose="02000603000000000000" pitchFamily="2" charset="0"/>
              </a:rPr>
              <a:t>October 23, 1962: President Kennedy signs the bill to place a trade embargo on Cuba.</a:t>
            </a:r>
            <a:endParaRPr lang="en-US" sz="36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p:txBody>
      </p:sp>
      <p:pic>
        <p:nvPicPr>
          <p:cNvPr id="10" name="Picture 4" descr="PresidentKennedySigningCubaQuaran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628" y="371475"/>
            <a:ext cx="4487594" cy="611505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590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ift_Cuba_embargo_by_Latuff2"/>
          <p:cNvPicPr>
            <a:picLocks noChangeAspect="1" noChangeArrowheads="1"/>
          </p:cNvPicPr>
          <p:nvPr/>
        </p:nvPicPr>
        <p:blipFill rotWithShape="1">
          <a:blip r:embed="rId2">
            <a:extLst>
              <a:ext uri="{28A0092B-C50C-407E-A947-70E740481C1C}">
                <a14:useLocalDpi xmlns:a14="http://schemas.microsoft.com/office/drawing/2010/main" val="0"/>
              </a:ext>
            </a:extLst>
          </a:blip>
          <a:srcRect r="6998"/>
          <a:stretch/>
        </p:blipFill>
        <p:spPr bwMode="auto">
          <a:xfrm>
            <a:off x="2403230" y="777240"/>
            <a:ext cx="7385538" cy="530352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30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89195" y="-70696"/>
            <a:ext cx="9213676"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US &amp; Cuba Today</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Relations have not improved much over the past 50+ years.</a:t>
            </a:r>
          </a:p>
          <a:p>
            <a:pPr marL="914400" lvl="1"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There is still an embargo on goods to/from Cuba.</a:t>
            </a: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In the early 1980s and 1990s, there were periods in which large numbers of Cubans escaped their island for America.</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a:t>
            </a:r>
            <a:r>
              <a:rPr lang="en-US" sz="3200" dirty="0" smtClean="0">
                <a:latin typeface="KBScaredStraight" panose="02000603000000000000" pitchFamily="2" charset="0"/>
                <a:ea typeface="KBScaredStraight" panose="02000603000000000000" pitchFamily="2" charset="0"/>
              </a:rPr>
              <a:t>housands of Cubans left because Castro would not allow free elections, freedom of speech, freedom of press, etc.</a:t>
            </a:r>
          </a:p>
        </p:txBody>
      </p:sp>
    </p:spTree>
    <p:extLst>
      <p:ext uri="{BB962C8B-B14F-4D97-AF65-F5344CB8AC3E}">
        <p14:creationId xmlns:p14="http://schemas.microsoft.com/office/powerpoint/2010/main" val="1722049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refugees.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00555" y="582417"/>
            <a:ext cx="7590887" cy="5693165"/>
          </a:xfrm>
          <a:prstGeom prst="rect">
            <a:avLst/>
          </a:prstGeom>
          <a:ln>
            <a:solidFill>
              <a:schemeClr val="tx1"/>
            </a:solidFill>
          </a:ln>
          <a:effectLst>
            <a:outerShdw blurRad="292100" dist="139700" dir="2700000" algn="tl" rotWithShape="0">
              <a:srgbClr val="333333">
                <a:alpha val="65000"/>
              </a:srgbClr>
            </a:outerShdw>
          </a:effectLst>
        </p:spPr>
      </p:pic>
      <p:sp>
        <p:nvSpPr>
          <p:cNvPr id="11" name="TextBox 10"/>
          <p:cNvSpPr txBox="1"/>
          <p:nvPr/>
        </p:nvSpPr>
        <p:spPr>
          <a:xfrm>
            <a:off x="1258301" y="582417"/>
            <a:ext cx="6014280" cy="590931"/>
          </a:xfrm>
          <a:prstGeom prst="rect">
            <a:avLst/>
          </a:prstGeom>
          <a:noFill/>
        </p:spPr>
        <p:txBody>
          <a:bodyPr wrap="square" rtlCol="0">
            <a:spAutoFit/>
          </a:bodyPr>
          <a:lstStyle/>
          <a:p>
            <a:pPr algn="ctr">
              <a:lnSpc>
                <a:spcPct val="90000"/>
              </a:lnSpc>
            </a:pPr>
            <a:r>
              <a:rPr lang="en-US" sz="3600" dirty="0" smtClean="0">
                <a:latin typeface="KBScaredStraight" panose="02000603000000000000" pitchFamily="2" charset="0"/>
                <a:ea typeface="KBScaredStraight" panose="02000603000000000000" pitchFamily="2" charset="0"/>
              </a:rPr>
              <a:t>Cuban Refugees</a:t>
            </a:r>
            <a:endParaRPr lang="en-US" sz="36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99198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90725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smtClean="0">
                <a:latin typeface="KBScaredStraight" panose="02000603000000000000" pitchFamily="2" charset="0"/>
                <a:ea typeface="KBScaredStraight" panose="02000603000000000000" pitchFamily="2" charset="0"/>
                <a:cs typeface="Arial" panose="020B0604020202020204" pitchFamily="34" charset="0"/>
              </a:rPr>
              <a:t>Print off the following page for each student. They should complete the </a:t>
            </a:r>
            <a:r>
              <a:rPr lang="en-US" sz="4400" dirty="0" smtClean="0">
                <a:latin typeface="KBScaredStraight" panose="02000603000000000000" pitchFamily="2" charset="0"/>
                <a:ea typeface="KBScaredStraight" panose="02000603000000000000" pitchFamily="2" charset="0"/>
                <a:cs typeface="Arial" panose="020B0604020202020204" pitchFamily="34" charset="0"/>
              </a:rPr>
              <a:t>graphic organizer </a:t>
            </a:r>
            <a:r>
              <a:rPr lang="en-US" sz="4400" dirty="0" smtClean="0">
                <a:latin typeface="KBScaredStraight" panose="02000603000000000000" pitchFamily="2" charset="0"/>
                <a:ea typeface="KBScaredStraight" panose="02000603000000000000" pitchFamily="2" charset="0"/>
                <a:cs typeface="Arial" panose="020B0604020202020204" pitchFamily="34" charset="0"/>
              </a:rPr>
              <a:t>while discussing the presentation.</a:t>
            </a:r>
          </a:p>
          <a:p>
            <a:pPr>
              <a:lnSpc>
                <a:spcPct val="107000"/>
              </a:lnSpc>
              <a:spcAft>
                <a:spcPts val="800"/>
              </a:spcAft>
            </a:pPr>
            <a:endParaRPr lang="en-US" sz="4400" dirty="0">
              <a:latin typeface="KBScaredStraight" panose="02000603000000000000" pitchFamily="2" charset="0"/>
              <a:ea typeface="KBScaredStraight" panose="02000603000000000000" pitchFamily="2" charset="0"/>
              <a:cs typeface="Arial" panose="020B0604020202020204" pitchFamily="34" charset="0"/>
            </a:endParaRPr>
          </a:p>
        </p:txBody>
      </p:sp>
    </p:spTree>
    <p:extLst>
      <p:ext uri="{BB962C8B-B14F-4D97-AF65-F5344CB8AC3E}">
        <p14:creationId xmlns:p14="http://schemas.microsoft.com/office/powerpoint/2010/main" val="3529884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76210" y="-70696"/>
            <a:ext cx="7439665"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Castro Today</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4912114"/>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After a decline in health, Fidel Castro gave up the Cuban presidency on February 19, 2008.  </a:t>
            </a:r>
          </a:p>
          <a:p>
            <a:pPr marL="914400" lvl="1"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His brother, Raul Castro, is now the Cuban dictator.</a:t>
            </a:r>
          </a:p>
          <a:p>
            <a:pPr marL="457200" indent="-4572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571500" indent="-571500">
              <a:lnSpc>
                <a:spcPct val="90000"/>
              </a:lnSpc>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Most Cubans despise the Castro regime, but are too afraid to oppose the government.</a:t>
            </a:r>
            <a:endParaRPr lang="en-US" sz="36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634055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descr="fidel_raul_castr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52026" y="727709"/>
            <a:ext cx="7487945" cy="5402582"/>
          </a:xfrm>
          <a:prstGeom prst="rect">
            <a:avLst/>
          </a:prstGeom>
          <a:ln>
            <a:solidFill>
              <a:schemeClr val="tx1"/>
            </a:solidFill>
          </a:ln>
          <a:effectLst>
            <a:outerShdw blurRad="292100" dist="139700" dir="2700000" algn="tl" rotWithShape="0">
              <a:srgbClr val="333333">
                <a:alpha val="65000"/>
              </a:srgbClr>
            </a:outerShdw>
          </a:effectLst>
        </p:spPr>
      </p:pic>
      <p:sp>
        <p:nvSpPr>
          <p:cNvPr id="11" name="TextBox 10"/>
          <p:cNvSpPr txBox="1"/>
          <p:nvPr/>
        </p:nvSpPr>
        <p:spPr>
          <a:xfrm>
            <a:off x="3088858" y="66863"/>
            <a:ext cx="6014280" cy="590931"/>
          </a:xfrm>
          <a:prstGeom prst="rect">
            <a:avLst/>
          </a:prstGeom>
          <a:noFill/>
        </p:spPr>
        <p:txBody>
          <a:bodyPr wrap="square" rtlCol="0">
            <a:spAutoFit/>
          </a:bodyPr>
          <a:lstStyle/>
          <a:p>
            <a:pPr algn="ctr">
              <a:lnSpc>
                <a:spcPct val="90000"/>
              </a:lnSpc>
            </a:pPr>
            <a:r>
              <a:rPr lang="en-US" sz="3600" dirty="0" smtClean="0">
                <a:latin typeface="KBScaredStraight" panose="02000603000000000000" pitchFamily="2" charset="0"/>
                <a:ea typeface="KBScaredStraight" panose="02000603000000000000" pitchFamily="2" charset="0"/>
              </a:rPr>
              <a:t>Raul &amp; Fidel Castro</a:t>
            </a:r>
            <a:endParaRPr lang="en-US" sz="36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73278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gCartoon" descr="Fidel Castro Re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252" y="483150"/>
            <a:ext cx="8657493" cy="5891699"/>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90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067930" y="-1604890"/>
            <a:ext cx="6858000" cy="10067779"/>
          </a:xfrm>
          <a:prstGeom prst="rect">
            <a:avLst/>
          </a:prstGeom>
        </p:spPr>
      </p:pic>
    </p:spTree>
    <p:extLst>
      <p:ext uri="{BB962C8B-B14F-4D97-AF65-F5344CB8AC3E}">
        <p14:creationId xmlns:p14="http://schemas.microsoft.com/office/powerpoint/2010/main" val="3889241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4942" y="-70696"/>
            <a:ext cx="10862204" cy="1092607"/>
          </a:xfrm>
          <a:prstGeom prst="rect">
            <a:avLst/>
          </a:prstGeom>
          <a:noFill/>
        </p:spPr>
        <p:txBody>
          <a:bodyPr wrap="none" lIns="91440" tIns="45720" rIns="91440" bIns="45720">
            <a:spAutoFit/>
          </a:bodyPr>
          <a:lstStyle/>
          <a:p>
            <a:pPr algn="ctr"/>
            <a:r>
              <a:rPr lang="en-US" sz="65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Movie Poster Directions</a:t>
            </a:r>
            <a:endParaRPr lang="en-US" sz="65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5293757"/>
          </a:xfrm>
          <a:prstGeom prst="rect">
            <a:avLst/>
          </a:prstGeom>
          <a:noFill/>
        </p:spPr>
        <p:txBody>
          <a:bodyPr wrap="square" rtlCol="0">
            <a:spAutoFit/>
          </a:bodyPr>
          <a:lstStyle/>
          <a:p>
            <a:pPr fontAlgn="auto">
              <a:spcAft>
                <a:spcPts val="0"/>
              </a:spcAft>
              <a:defRPr/>
            </a:pPr>
            <a:r>
              <a:rPr lang="en-US" sz="2600" dirty="0">
                <a:latin typeface="KBScaredStraight" panose="02000603000000000000" pitchFamily="2" charset="0"/>
                <a:ea typeface="KBScaredStraight" panose="02000603000000000000" pitchFamily="2" charset="0"/>
              </a:rPr>
              <a:t>POSTER -- Draw and color your poster. It must include:</a:t>
            </a:r>
          </a:p>
          <a:p>
            <a:pPr marL="800100" lvl="1" indent="-342900" fontAlgn="auto">
              <a:spcAft>
                <a:spcPts val="0"/>
              </a:spcAft>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An image or scene that represents the “movie”</a:t>
            </a:r>
          </a:p>
          <a:p>
            <a:pPr marL="800100" lvl="1" indent="-342900" fontAlgn="auto">
              <a:spcAft>
                <a:spcPts val="0"/>
              </a:spcAft>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The title of the movie—“The Cuban Revolution” (or something similar)</a:t>
            </a:r>
          </a:p>
          <a:p>
            <a:pPr marL="800100" lvl="1" indent="-342900" fontAlgn="auto">
              <a:spcAft>
                <a:spcPts val="0"/>
              </a:spcAft>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The “actors” in the movie – (“starring Fidel Castro”, etc.)</a:t>
            </a:r>
          </a:p>
          <a:p>
            <a:pPr fontAlgn="auto">
              <a:spcAft>
                <a:spcPts val="0"/>
              </a:spcAft>
              <a:buFont typeface="Arial" panose="020B0604020202020204" pitchFamily="34" charset="0"/>
              <a:buNone/>
              <a:defRPr/>
            </a:pPr>
            <a:r>
              <a:rPr lang="en-US" sz="2600" dirty="0">
                <a:latin typeface="KBScaredStraight" panose="02000603000000000000" pitchFamily="2" charset="0"/>
                <a:ea typeface="KBScaredStraight" panose="02000603000000000000" pitchFamily="2" charset="0"/>
              </a:rPr>
              <a:t>	</a:t>
            </a:r>
          </a:p>
          <a:p>
            <a:pPr fontAlgn="auto">
              <a:spcAft>
                <a:spcPts val="0"/>
              </a:spcAft>
              <a:defRPr/>
            </a:pPr>
            <a:r>
              <a:rPr lang="en-US" sz="2600" dirty="0">
                <a:latin typeface="KBScaredStraight" panose="02000603000000000000" pitchFamily="2" charset="0"/>
                <a:ea typeface="KBScaredStraight" panose="02000603000000000000" pitchFamily="2" charset="0"/>
              </a:rPr>
              <a:t>REVIEW – Answer the following questions on the back of your poster. Please write in complete sentences!</a:t>
            </a:r>
          </a:p>
          <a:p>
            <a:pPr marL="800100" lvl="1" indent="-342900" fontAlgn="auto">
              <a:spcAft>
                <a:spcPts val="0"/>
              </a:spcAft>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Summarize the Cuban Revolution.</a:t>
            </a:r>
          </a:p>
          <a:p>
            <a:pPr marL="800100" lvl="1" indent="-342900" fontAlgn="auto">
              <a:spcAft>
                <a:spcPts val="0"/>
              </a:spcAft>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Summarize the main people involved in the Cuban Revolution.</a:t>
            </a:r>
          </a:p>
          <a:p>
            <a:pPr marL="800100" lvl="1" indent="-342900" fontAlgn="auto">
              <a:spcAft>
                <a:spcPts val="0"/>
              </a:spcAft>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Give your opinion of the Cuban Revolution.</a:t>
            </a:r>
          </a:p>
          <a:p>
            <a:pPr marL="800100" lvl="1" indent="-342900" fontAlgn="auto">
              <a:spcAft>
                <a:spcPts val="0"/>
              </a:spcAft>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How many “stars” out of 4 would you give it? Why?</a:t>
            </a:r>
          </a:p>
        </p:txBody>
      </p:sp>
      <p:pic>
        <p:nvPicPr>
          <p:cNvPr id="11" name="Picture 0" descr="Movie_Pos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2838" y="4267200"/>
            <a:ext cx="1695450" cy="19812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48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461827" y="-1225063"/>
            <a:ext cx="6858000" cy="9308125"/>
          </a:xfrm>
          <a:prstGeom prst="rect">
            <a:avLst/>
          </a:prstGeom>
        </p:spPr>
      </p:pic>
    </p:spTree>
    <p:extLst>
      <p:ext uri="{BB962C8B-B14F-4D97-AF65-F5344CB8AC3E}">
        <p14:creationId xmlns:p14="http://schemas.microsoft.com/office/powerpoint/2010/main" val="1231515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130009" y="-1554427"/>
            <a:ext cx="6874518" cy="9983372"/>
          </a:xfrm>
          <a:prstGeom prst="rect">
            <a:avLst/>
          </a:prstGeom>
        </p:spPr>
      </p:pic>
    </p:spTree>
    <p:extLst>
      <p:ext uri="{BB962C8B-B14F-4D97-AF65-F5344CB8AC3E}">
        <p14:creationId xmlns:p14="http://schemas.microsoft.com/office/powerpoint/2010/main" val="3288663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9099" y="0"/>
            <a:ext cx="11353801" cy="6858000"/>
          </a:xfrm>
          <a:prstGeom prst="rect">
            <a:avLst/>
          </a:prstGeom>
        </p:spPr>
      </p:pic>
    </p:spTree>
    <p:extLst>
      <p:ext uri="{BB962C8B-B14F-4D97-AF65-F5344CB8AC3E}">
        <p14:creationId xmlns:p14="http://schemas.microsoft.com/office/powerpoint/2010/main" val="2789890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702074"/>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 – Castro Mini-Centers Directions</a:t>
            </a:r>
            <a:endParaRPr lang="en-US" sz="4400" dirty="0" smtClean="0">
              <a:latin typeface="KG Second Chances Solid" panose="02000000000000000000" pitchFamily="2" charset="0"/>
            </a:endParaRPr>
          </a:p>
          <a:p>
            <a:pPr>
              <a:lnSpc>
                <a:spcPct val="107000"/>
              </a:lnSpc>
              <a:spcAft>
                <a:spcPts val="800"/>
              </a:spcAft>
            </a:pP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smtClean="0">
                <a:latin typeface="KBScaredStraight" panose="02000603000000000000" pitchFamily="2" charset="0"/>
                <a:ea typeface="KBScaredStraight" panose="02000603000000000000" pitchFamily="2" charset="0"/>
                <a:cs typeface="Arial" panose="020B0604020202020204" pitchFamily="34" charset="0"/>
              </a:rPr>
              <a:t>Put the students into six groups. Print off the Center slides. The students will rotate through the six centers and complete the graphic organizer.</a:t>
            </a: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p:txBody>
      </p:sp>
    </p:spTree>
    <p:extLst>
      <p:ext uri="{BB962C8B-B14F-4D97-AF65-F5344CB8AC3E}">
        <p14:creationId xmlns:p14="http://schemas.microsoft.com/office/powerpoint/2010/main" val="2650642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2413" y="-70696"/>
            <a:ext cx="8987268" cy="1092607"/>
          </a:xfrm>
          <a:prstGeom prst="rect">
            <a:avLst/>
          </a:prstGeom>
          <a:noFill/>
        </p:spPr>
        <p:txBody>
          <a:bodyPr wrap="none" lIns="91440" tIns="45720" rIns="91440" bIns="45720">
            <a:spAutoFit/>
          </a:bodyPr>
          <a:lstStyle/>
          <a:p>
            <a:pPr algn="ctr"/>
            <a:r>
              <a:rPr lang="en-US" sz="65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Castro Mini-Centers</a:t>
            </a:r>
            <a:endParaRPr lang="en-US" sz="65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4832092"/>
          </a:xfrm>
          <a:prstGeom prst="rect">
            <a:avLst/>
          </a:prstGeom>
          <a:noFill/>
        </p:spPr>
        <p:txBody>
          <a:bodyPr wrap="square" rtlCol="0">
            <a:spAutoFit/>
          </a:bodyPr>
          <a:lstStyle/>
          <a:p>
            <a:r>
              <a:rPr lang="en-US" sz="2800" b="1" dirty="0" smtClean="0">
                <a:latin typeface="KBScaredStraight" panose="02000603000000000000" pitchFamily="2" charset="0"/>
                <a:ea typeface="KBScaredStraight" panose="02000603000000000000" pitchFamily="2" charset="0"/>
              </a:rPr>
              <a:t>Your Task</a:t>
            </a:r>
            <a:r>
              <a:rPr lang="en-US" sz="2800" dirty="0" smtClean="0">
                <a:latin typeface="KBScaredStraight" panose="02000603000000000000" pitchFamily="2" charset="0"/>
                <a:ea typeface="KBScaredStraight" panose="02000603000000000000" pitchFamily="2" charset="0"/>
              </a:rPr>
              <a:t>: Rotate through each Castro Center and complete the graphic organizer. You will only have about 5 minutes at each center, so work quickly!</a:t>
            </a:r>
          </a:p>
          <a:p>
            <a:endParaRPr lang="en-US" sz="2800" dirty="0" smtClean="0">
              <a:latin typeface="KBScaredStraight" panose="02000603000000000000" pitchFamily="2" charset="0"/>
              <a:ea typeface="KBScaredStraight" panose="02000603000000000000" pitchFamily="2" charset="0"/>
            </a:endParaRPr>
          </a:p>
          <a:p>
            <a:r>
              <a:rPr lang="en-US" sz="2800" b="1" dirty="0" smtClean="0">
                <a:latin typeface="KBScaredStraight" panose="02000603000000000000" pitchFamily="2" charset="0"/>
                <a:ea typeface="KBScaredStraight" panose="02000603000000000000" pitchFamily="2" charset="0"/>
              </a:rPr>
              <a:t>Center Guidelines:</a:t>
            </a:r>
          </a:p>
          <a:p>
            <a:r>
              <a:rPr lang="en-US" sz="2800" dirty="0" smtClean="0">
                <a:latin typeface="KBScaredStraight" panose="02000603000000000000" pitchFamily="2" charset="0"/>
                <a:ea typeface="KBScaredStraight" panose="02000603000000000000" pitchFamily="2" charset="0"/>
              </a:rPr>
              <a:t>1. Keep all materials at the table.</a:t>
            </a:r>
          </a:p>
          <a:p>
            <a:r>
              <a:rPr lang="en-US" sz="2800" dirty="0" smtClean="0">
                <a:latin typeface="KBScaredStraight" panose="02000603000000000000" pitchFamily="2" charset="0"/>
                <a:ea typeface="KBScaredStraight" panose="02000603000000000000" pitchFamily="2" charset="0"/>
              </a:rPr>
              <a:t>2. You may only talk with people in your group.</a:t>
            </a:r>
          </a:p>
          <a:p>
            <a:r>
              <a:rPr lang="en-US" sz="2800" dirty="0" smtClean="0">
                <a:latin typeface="KBScaredStraight" panose="02000603000000000000" pitchFamily="2" charset="0"/>
                <a:ea typeface="KBScaredStraight" panose="02000603000000000000" pitchFamily="2" charset="0"/>
              </a:rPr>
              <a:t>3. Write all of your answers on the graphic organizer,</a:t>
            </a:r>
            <a:endParaRPr lang="en-US" sz="2800" dirty="0" smtClean="0">
              <a:latin typeface="KBScaredStraight" panose="02000603000000000000" pitchFamily="2" charset="0"/>
              <a:ea typeface="KBScaredStraight" panose="02000603000000000000" pitchFamily="2" charset="0"/>
            </a:endParaRPr>
          </a:p>
          <a:p>
            <a:r>
              <a:rPr lang="en-US" sz="2800" dirty="0">
                <a:latin typeface="KBScaredStraight" panose="02000603000000000000" pitchFamily="2" charset="0"/>
                <a:ea typeface="KBScaredStraight" panose="02000603000000000000" pitchFamily="2" charset="0"/>
              </a:rPr>
              <a:t>4</a:t>
            </a:r>
            <a:r>
              <a:rPr lang="en-US" sz="2800" dirty="0" smtClean="0">
                <a:latin typeface="KBScaredStraight" panose="02000603000000000000" pitchFamily="2" charset="0"/>
                <a:ea typeface="KBScaredStraight" panose="02000603000000000000" pitchFamily="2" charset="0"/>
              </a:rPr>
              <a:t>. When the timer goes off, it’s time to move to the next center.</a:t>
            </a:r>
          </a:p>
          <a:p>
            <a:r>
              <a:rPr lang="en-US" sz="2800" dirty="0" smtClean="0">
                <a:latin typeface="KBScaredStraight" panose="02000603000000000000" pitchFamily="2" charset="0"/>
                <a:ea typeface="KBScaredStraight" panose="02000603000000000000" pitchFamily="2" charset="0"/>
              </a:rPr>
              <a:t>5. Turn in your graphic organizer for a grade!</a:t>
            </a: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68894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0843" y="0"/>
            <a:ext cx="11043138" cy="6858000"/>
          </a:xfrm>
          <a:prstGeom prst="rect">
            <a:avLst/>
          </a:prstGeom>
        </p:spPr>
      </p:pic>
    </p:spTree>
    <p:extLst>
      <p:ext uri="{BB962C8B-B14F-4D97-AF65-F5344CB8AC3E}">
        <p14:creationId xmlns:p14="http://schemas.microsoft.com/office/powerpoint/2010/main" val="1208730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9099" y="0"/>
            <a:ext cx="11353801" cy="6858000"/>
          </a:xfrm>
          <a:prstGeom prst="rect">
            <a:avLst/>
          </a:prstGeom>
        </p:spPr>
      </p:pic>
    </p:spTree>
    <p:extLst>
      <p:ext uri="{BB962C8B-B14F-4D97-AF65-F5344CB8AC3E}">
        <p14:creationId xmlns:p14="http://schemas.microsoft.com/office/powerpoint/2010/main" val="2570458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6048" y="434963"/>
            <a:ext cx="10179294" cy="6423037"/>
          </a:xfrm>
          <a:prstGeom prst="rect">
            <a:avLst/>
          </a:prstGeom>
        </p:spPr>
      </p:pic>
      <p:sp>
        <p:nvSpPr>
          <p:cNvPr id="8" name="Rectangle 7"/>
          <p:cNvSpPr/>
          <p:nvPr/>
        </p:nvSpPr>
        <p:spPr>
          <a:xfrm>
            <a:off x="1277132" y="-70696"/>
            <a:ext cx="9637831" cy="1092607"/>
          </a:xfrm>
          <a:prstGeom prst="rect">
            <a:avLst/>
          </a:prstGeom>
          <a:noFill/>
        </p:spPr>
        <p:txBody>
          <a:bodyPr wrap="none" lIns="91440" tIns="45720" rIns="91440" bIns="45720">
            <a:spAutoFit/>
          </a:bodyPr>
          <a:lstStyle/>
          <a:p>
            <a:pPr algn="ctr"/>
            <a:r>
              <a:rPr lang="en-US" sz="65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Center 1 - Description</a:t>
            </a:r>
            <a:endParaRPr lang="en-US" sz="65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2093179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1873" y="457200"/>
            <a:ext cx="10188353" cy="6400800"/>
          </a:xfrm>
          <a:prstGeom prst="rect">
            <a:avLst/>
          </a:prstGeom>
        </p:spPr>
      </p:pic>
      <p:sp>
        <p:nvSpPr>
          <p:cNvPr id="8" name="Rectangle 7"/>
          <p:cNvSpPr/>
          <p:nvPr/>
        </p:nvSpPr>
        <p:spPr>
          <a:xfrm>
            <a:off x="1015044" y="-70696"/>
            <a:ext cx="10162013" cy="1092607"/>
          </a:xfrm>
          <a:prstGeom prst="rect">
            <a:avLst/>
          </a:prstGeom>
          <a:noFill/>
        </p:spPr>
        <p:txBody>
          <a:bodyPr wrap="none" lIns="91440" tIns="45720" rIns="91440" bIns="45720">
            <a:spAutoFit/>
          </a:bodyPr>
          <a:lstStyle/>
          <a:p>
            <a:pPr algn="ctr"/>
            <a:r>
              <a:rPr lang="en-US" sz="65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Center 2 - Comparison</a:t>
            </a:r>
            <a:endParaRPr lang="en-US" sz="65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1919994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84694" y="336892"/>
            <a:ext cx="10022716" cy="6400800"/>
          </a:xfrm>
          <a:prstGeom prst="rect">
            <a:avLst/>
          </a:prstGeom>
        </p:spPr>
      </p:pic>
      <p:sp>
        <p:nvSpPr>
          <p:cNvPr id="8" name="Rectangle 7"/>
          <p:cNvSpPr/>
          <p:nvPr/>
        </p:nvSpPr>
        <p:spPr>
          <a:xfrm>
            <a:off x="1075158" y="-70696"/>
            <a:ext cx="10041788" cy="1092607"/>
          </a:xfrm>
          <a:prstGeom prst="rect">
            <a:avLst/>
          </a:prstGeom>
          <a:noFill/>
        </p:spPr>
        <p:txBody>
          <a:bodyPr wrap="none" lIns="91440" tIns="45720" rIns="91440" bIns="45720">
            <a:spAutoFit/>
          </a:bodyPr>
          <a:lstStyle/>
          <a:p>
            <a:pPr algn="ctr"/>
            <a:r>
              <a:rPr lang="en-US" sz="65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Center 3 - Association</a:t>
            </a:r>
            <a:endParaRPr lang="en-US" sz="65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1688941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2928" y="457200"/>
            <a:ext cx="10206251" cy="6400800"/>
          </a:xfrm>
          <a:prstGeom prst="rect">
            <a:avLst/>
          </a:prstGeom>
        </p:spPr>
      </p:pic>
      <p:sp>
        <p:nvSpPr>
          <p:cNvPr id="8" name="Rectangle 7"/>
          <p:cNvSpPr/>
          <p:nvPr/>
        </p:nvSpPr>
        <p:spPr>
          <a:xfrm>
            <a:off x="1822416" y="-70696"/>
            <a:ext cx="8547276" cy="1092607"/>
          </a:xfrm>
          <a:prstGeom prst="rect">
            <a:avLst/>
          </a:prstGeom>
          <a:noFill/>
        </p:spPr>
        <p:txBody>
          <a:bodyPr wrap="none" lIns="91440" tIns="45720" rIns="91440" bIns="45720">
            <a:spAutoFit/>
          </a:bodyPr>
          <a:lstStyle/>
          <a:p>
            <a:pPr algn="ctr"/>
            <a:r>
              <a:rPr lang="en-US" sz="65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Center 4 - Analysis</a:t>
            </a:r>
            <a:endParaRPr lang="en-US" sz="65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3468378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5607" y="457200"/>
            <a:ext cx="10360891" cy="6400800"/>
          </a:xfrm>
          <a:prstGeom prst="rect">
            <a:avLst/>
          </a:prstGeom>
        </p:spPr>
      </p:pic>
      <p:sp>
        <p:nvSpPr>
          <p:cNvPr id="8" name="Rectangle 7"/>
          <p:cNvSpPr/>
          <p:nvPr/>
        </p:nvSpPr>
        <p:spPr>
          <a:xfrm>
            <a:off x="1121037" y="-70696"/>
            <a:ext cx="9950033" cy="1092607"/>
          </a:xfrm>
          <a:prstGeom prst="rect">
            <a:avLst/>
          </a:prstGeom>
          <a:noFill/>
        </p:spPr>
        <p:txBody>
          <a:bodyPr wrap="none" lIns="91440" tIns="45720" rIns="91440" bIns="45720">
            <a:spAutoFit/>
          </a:bodyPr>
          <a:lstStyle/>
          <a:p>
            <a:pPr algn="ctr"/>
            <a:r>
              <a:rPr lang="en-US" sz="65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Center 5 - Application</a:t>
            </a:r>
            <a:endParaRPr lang="en-US" sz="65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1452946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6224" y="457200"/>
            <a:ext cx="10319657" cy="6400800"/>
          </a:xfrm>
          <a:prstGeom prst="rect">
            <a:avLst/>
          </a:prstGeom>
        </p:spPr>
      </p:pic>
      <p:sp>
        <p:nvSpPr>
          <p:cNvPr id="8" name="Rectangle 7"/>
          <p:cNvSpPr/>
          <p:nvPr/>
        </p:nvSpPr>
        <p:spPr>
          <a:xfrm>
            <a:off x="1435514" y="-70696"/>
            <a:ext cx="9321078" cy="1092607"/>
          </a:xfrm>
          <a:prstGeom prst="rect">
            <a:avLst/>
          </a:prstGeom>
          <a:noFill/>
        </p:spPr>
        <p:txBody>
          <a:bodyPr wrap="none" lIns="91440" tIns="45720" rIns="91440" bIns="45720">
            <a:spAutoFit/>
          </a:bodyPr>
          <a:lstStyle/>
          <a:p>
            <a:pPr algn="ctr"/>
            <a:r>
              <a:rPr lang="en-US" sz="6500" b="1"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Center 6 - Argument</a:t>
            </a:r>
            <a:endParaRPr lang="en-US" sz="65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2825001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6035040" cy="6858001"/>
          </a:xfrm>
          <a:prstGeom prst="rect">
            <a:avLst/>
          </a:prstGeom>
          <a:ln>
            <a:solidFill>
              <a:schemeClr val="tx1"/>
            </a:solidFill>
          </a:ln>
        </p:spPr>
      </p:pic>
      <p:pic>
        <p:nvPicPr>
          <p:cNvPr id="5" name="Picture 4"/>
          <p:cNvPicPr>
            <a:picLocks noChangeAspect="1"/>
          </p:cNvPicPr>
          <p:nvPr/>
        </p:nvPicPr>
        <p:blipFill>
          <a:blip r:embed="rId2"/>
          <a:stretch>
            <a:fillRect/>
          </a:stretch>
        </p:blipFill>
        <p:spPr>
          <a:xfrm>
            <a:off x="6156960" y="0"/>
            <a:ext cx="6035040" cy="6858001"/>
          </a:xfrm>
          <a:prstGeom prst="rect">
            <a:avLst/>
          </a:prstGeom>
          <a:ln>
            <a:solidFill>
              <a:schemeClr val="tx1"/>
            </a:solidFill>
          </a:ln>
        </p:spPr>
      </p:pic>
    </p:spTree>
    <p:extLst>
      <p:ext uri="{BB962C8B-B14F-4D97-AF65-F5344CB8AC3E}">
        <p14:creationId xmlns:p14="http://schemas.microsoft.com/office/powerpoint/2010/main" val="665613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7652987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a:t>
            </a:r>
            <a:r>
              <a:rPr lang="en-US" dirty="0" smtClean="0">
                <a:latin typeface="KBScaredStraight" panose="02000603000000000000" pitchFamily="2" charset="0"/>
                <a:ea typeface="KBScaredStraight" panose="02000603000000000000" pitchFamily="2" charset="0"/>
              </a:rPr>
              <a:t>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algn="l"/>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2068941" y="451503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4806" y="2389342"/>
            <a:ext cx="2026285" cy="15163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238697" y="4761750"/>
            <a:ext cx="1585328" cy="1573408"/>
          </a:xfrm>
          <a:prstGeom prst="rect">
            <a:avLst/>
          </a:prstGeom>
        </p:spPr>
      </p:pic>
      <p:pic>
        <p:nvPicPr>
          <p:cNvPr id="8" name="Picture 7"/>
          <p:cNvPicPr>
            <a:picLocks noChangeAspect="1"/>
          </p:cNvPicPr>
          <p:nvPr/>
        </p:nvPicPr>
        <p:blipFill>
          <a:blip r:embed="rId5"/>
          <a:stretch>
            <a:fillRect/>
          </a:stretch>
        </p:blipFill>
        <p:spPr>
          <a:xfrm>
            <a:off x="4307645" y="2345091"/>
            <a:ext cx="1516380" cy="1516380"/>
          </a:xfrm>
          <a:prstGeom prst="rect">
            <a:avLst/>
          </a:prstGeom>
        </p:spPr>
      </p:pic>
    </p:spTree>
    <p:extLst>
      <p:ext uri="{BB962C8B-B14F-4D97-AF65-F5344CB8AC3E}">
        <p14:creationId xmlns:p14="http://schemas.microsoft.com/office/powerpoint/2010/main" val="4098794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43574" y="1097353"/>
            <a:ext cx="8904849" cy="4825218"/>
          </a:xfrm>
          <a:prstGeom prst="ellipse">
            <a:avLst/>
          </a:prstGeom>
          <a:solidFill>
            <a:schemeClr val="bg1">
              <a:alpha val="87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94444" y="1832072"/>
            <a:ext cx="7603107" cy="3323987"/>
          </a:xfrm>
          <a:prstGeom prst="rect">
            <a:avLst/>
          </a:prstGeom>
          <a:noFill/>
        </p:spPr>
        <p:txBody>
          <a:bodyPr wrap="none" lIns="91440" tIns="45720" rIns="91440" bIns="45720">
            <a:spAutoFit/>
          </a:bodyPr>
          <a:lstStyle/>
          <a:p>
            <a:pPr algn="ctr"/>
            <a:r>
              <a:rPr lang="en-US" sz="10500" b="1" cap="none" spc="0" dirty="0" smtClean="0">
                <a:ln w="38100">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Cuban</a:t>
            </a:r>
          </a:p>
          <a:p>
            <a:pPr algn="ctr"/>
            <a:r>
              <a:rPr lang="en-US" sz="10500" b="1" cap="none" spc="0" dirty="0" smtClean="0">
                <a:ln w="38100">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Revolution</a:t>
            </a:r>
            <a:endParaRPr lang="en-US" sz="10500" b="1" cap="none" spc="0" dirty="0">
              <a:ln w="38100">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5336341" y="1269976"/>
            <a:ext cx="1519311" cy="646331"/>
          </a:xfrm>
          <a:prstGeom prst="rect">
            <a:avLst/>
          </a:prstGeom>
          <a:noFill/>
        </p:spPr>
        <p:txBody>
          <a:bodyPr wrap="square" rtlCol="0">
            <a:spAutoFit/>
          </a:bodyPr>
          <a:lstStyle/>
          <a:p>
            <a:pPr algn="ctr"/>
            <a:r>
              <a:rPr lang="en-US" sz="3600" b="1" dirty="0" smtClean="0">
                <a:latin typeface="DK Sleepy Time" pitchFamily="50" charset="0"/>
              </a:rPr>
              <a:t>The</a:t>
            </a:r>
            <a:endParaRPr lang="en-US" sz="3600" b="1" dirty="0">
              <a:latin typeface="DK Sleepy Time" pitchFamily="50" charset="0"/>
            </a:endParaRPr>
          </a:p>
        </p:txBody>
      </p:sp>
    </p:spTree>
    <p:extLst>
      <p:ext uri="{BB962C8B-B14F-4D97-AF65-F5344CB8AC3E}">
        <p14:creationId xmlns:p14="http://schemas.microsoft.com/office/powerpoint/2010/main" val="163756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7159" y="143511"/>
            <a:ext cx="10317679" cy="1089529"/>
          </a:xfrm>
          <a:prstGeom prst="rect">
            <a:avLst/>
          </a:prstGeom>
          <a:noFill/>
        </p:spPr>
        <p:txBody>
          <a:bodyPr wrap="square" rtlCol="0">
            <a:spAutoFit/>
          </a:bodyPr>
          <a:lstStyle/>
          <a:p>
            <a:pPr algn="ctr">
              <a:lnSpc>
                <a:spcPct val="90000"/>
              </a:lnSpc>
            </a:pPr>
            <a:r>
              <a:rPr lang="en-US" sz="3600" dirty="0" smtClean="0">
                <a:latin typeface="KBScaredStraight" panose="02000603000000000000" pitchFamily="2" charset="0"/>
                <a:ea typeface="KBScaredStraight" panose="02000603000000000000" pitchFamily="2" charset="0"/>
              </a:rPr>
              <a:t>Where is Cuba?</a:t>
            </a:r>
          </a:p>
          <a:p>
            <a:pPr marL="285750" indent="-285750">
              <a:lnSpc>
                <a:spcPct val="90000"/>
              </a:lnSpc>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8" y="1122363"/>
            <a:ext cx="7315200" cy="5186363"/>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Oval 3"/>
          <p:cNvSpPr/>
          <p:nvPr/>
        </p:nvSpPr>
        <p:spPr>
          <a:xfrm>
            <a:off x="5922499" y="2486465"/>
            <a:ext cx="1772529" cy="942535"/>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74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89326" y="-70696"/>
            <a:ext cx="9413346" cy="1323439"/>
          </a:xfrm>
          <a:prstGeom prst="rect">
            <a:avLst/>
          </a:prstGeom>
          <a:noFill/>
        </p:spPr>
        <p:txBody>
          <a:bodyPr wrap="none" lIns="91440" tIns="45720" rIns="91440" bIns="45720">
            <a:spAutoFit/>
          </a:bodyPr>
          <a:lstStyle/>
          <a:p>
            <a:pPr algn="ctr"/>
            <a:r>
              <a:rPr lang="en-US" sz="8000" b="1" cap="none" spc="0"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Cuba in the 1900s</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4579715"/>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Cuba gained its independence from Spain in 1898.</a:t>
            </a:r>
          </a:p>
          <a:p>
            <a:pPr marL="285750" indent="-285750">
              <a:lnSpc>
                <a:spcPct val="90000"/>
              </a:lnSpc>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In the 1900s, Cuba’s wealth was controlled by American companies.</a:t>
            </a:r>
          </a:p>
          <a:p>
            <a:pPr marL="742950" lvl="1" indent="-285750">
              <a:lnSpc>
                <a:spcPct val="90000"/>
              </a:lnSpc>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a:t>
            </a:r>
            <a:r>
              <a:rPr lang="en-US" sz="3600" dirty="0" smtClean="0">
                <a:latin typeface="KBScaredStraight" panose="02000603000000000000" pitchFamily="2" charset="0"/>
                <a:ea typeface="KBScaredStraight" panose="02000603000000000000" pitchFamily="2" charset="0"/>
              </a:rPr>
              <a:t>he main businesses in Cuba were sugar and mining companies.</a:t>
            </a:r>
          </a:p>
          <a:p>
            <a:pPr marL="742950" lvl="1" indent="-285750">
              <a:lnSpc>
                <a:spcPct val="90000"/>
              </a:lnSpc>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leader of Cuba was Fulgencio Batista.</a:t>
            </a:r>
            <a:endParaRPr lang="en-US" sz="36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5481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9" name="Rectangle 8"/>
          <p:cNvSpPr/>
          <p:nvPr/>
        </p:nvSpPr>
        <p:spPr>
          <a:xfrm>
            <a:off x="0" y="0"/>
            <a:ext cx="12191999" cy="6858000"/>
          </a:xfrm>
          <a:prstGeom prst="rect">
            <a:avLst/>
          </a:prstGeom>
          <a:solidFill>
            <a:srgbClr val="0086D3"/>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7159" y="6023806"/>
            <a:ext cx="10317679" cy="1089529"/>
          </a:xfrm>
          <a:prstGeom prst="rect">
            <a:avLst/>
          </a:prstGeom>
          <a:noFill/>
        </p:spPr>
        <p:txBody>
          <a:bodyPr wrap="square" rtlCol="0">
            <a:spAutoFit/>
          </a:bodyPr>
          <a:lstStyle/>
          <a:p>
            <a:pPr algn="ctr">
              <a:lnSpc>
                <a:spcPct val="90000"/>
              </a:lnSpc>
            </a:pPr>
            <a:r>
              <a:rPr lang="en-US" sz="3600" dirty="0" smtClean="0">
                <a:latin typeface="KBScaredStraight" panose="02000603000000000000" pitchFamily="2" charset="0"/>
                <a:ea typeface="KBScaredStraight" panose="02000603000000000000" pitchFamily="2" charset="0"/>
              </a:rPr>
              <a:t>Fulgencio Batista</a:t>
            </a:r>
          </a:p>
          <a:p>
            <a:pPr marL="285750" indent="-285750">
              <a:lnSpc>
                <a:spcPct val="90000"/>
              </a:lnSpc>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p:txBody>
      </p:sp>
      <p:pic>
        <p:nvPicPr>
          <p:cNvPr id="11" name="Content Placeholder 3" descr="batist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34652" y="450557"/>
            <a:ext cx="5122692" cy="512269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282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5017" y="0"/>
            <a:ext cx="10381957" cy="6858000"/>
          </a:xfrm>
          <a:prstGeom prst="rect">
            <a:avLst/>
          </a:prstGeom>
          <a:solidFill>
            <a:schemeClr val="bg1">
              <a:alpha val="89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49955" y="-70696"/>
            <a:ext cx="7892097" cy="1323439"/>
          </a:xfrm>
          <a:prstGeom prst="rect">
            <a:avLst/>
          </a:prstGeom>
          <a:noFill/>
        </p:spPr>
        <p:txBody>
          <a:bodyPr wrap="none" lIns="91440" tIns="45720" rIns="91440" bIns="45720">
            <a:spAutoFit/>
          </a:bodyPr>
          <a:lstStyle/>
          <a:p>
            <a:pPr algn="ctr"/>
            <a:r>
              <a:rPr lang="en-US" sz="8000" b="1" cap="none" spc="0" dirty="0" smtClean="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rPr>
              <a:t>Batista’s Cuba</a:t>
            </a:r>
            <a:endParaRPr lang="en-US" sz="8000" b="1" cap="none" spc="0" dirty="0">
              <a:ln w="28575">
                <a:solidFill>
                  <a:sysClr val="windowText" lastClr="000000"/>
                </a:solidFill>
                <a:prstDash val="solid"/>
              </a:ln>
              <a:solidFill>
                <a:srgbClr val="0086D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969295" y="1122363"/>
            <a:ext cx="10317679" cy="5878532"/>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Fulgencio Batista had originally been elected as president, but made himself dictator of Cuba.</a:t>
            </a:r>
          </a:p>
          <a:p>
            <a:pPr marL="571500" indent="-5715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Many people were unhappy with Batista’s rule.</a:t>
            </a:r>
          </a:p>
          <a:p>
            <a:pPr marL="1028700" lvl="1"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Poverty was abundant, education was poor, and healthcare was limited.</a:t>
            </a:r>
          </a:p>
          <a:p>
            <a:pPr marL="571500" indent="-5715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Social and economic problems helped lead to the unrest of many Cubans.</a:t>
            </a:r>
          </a:p>
          <a:p>
            <a:pPr marL="1028700" lvl="1"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There was a small class of rich Cubans with all the power, while the majority was very poor and had little to no power.</a:t>
            </a:r>
          </a:p>
          <a:p>
            <a:pPr marL="571500" indent="-5715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1028700" lvl="1" indent="-5715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54064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1288</Words>
  <Application>Microsoft Office PowerPoint</Application>
  <PresentationFormat>Widescreen</PresentationFormat>
  <Paragraphs>162</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Calibri Light</vt:lpstr>
      <vt:lpstr>DK Sleepy Time</vt:lpstr>
      <vt:lpstr>KBScaredStraight</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Chris Trantow</cp:lastModifiedBy>
  <cp:revision>21</cp:revision>
  <dcterms:created xsi:type="dcterms:W3CDTF">2013-12-29T02:26:30Z</dcterms:created>
  <dcterms:modified xsi:type="dcterms:W3CDTF">2013-12-29T22:56:07Z</dcterms:modified>
</cp:coreProperties>
</file>