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58" r:id="rId5"/>
    <p:sldId id="260" r:id="rId6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3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8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4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1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1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3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9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9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7F483-818B-4C93-99DC-3784527291D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AF24-8277-4345-9183-A5F0921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4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0"/>
            <a:ext cx="91717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1066800"/>
            <a:ext cx="7467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66"/>
                </a:solidFill>
              </a:rPr>
              <a:t>Finding Missing Angle Measures</a:t>
            </a:r>
          </a:p>
          <a:p>
            <a:pPr algn="ctr"/>
            <a:endParaRPr lang="en-US" sz="7200" b="1" dirty="0">
              <a:solidFill>
                <a:srgbClr val="FF0000"/>
              </a:solidFill>
            </a:endParaRPr>
          </a:p>
          <a:p>
            <a:pPr algn="ctr"/>
            <a:endParaRPr lang="en-US" sz="72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Teacher Twins</a:t>
            </a:r>
            <a:r>
              <a:rPr lang="en-US" sz="2800" b="1" dirty="0" smtClean="0">
                <a:latin typeface="Calibri"/>
              </a:rPr>
              <a:t>©2014</a:t>
            </a:r>
            <a:endParaRPr lang="en-US" sz="2800" b="1" dirty="0"/>
          </a:p>
        </p:txBody>
      </p:sp>
      <p:pic>
        <p:nvPicPr>
          <p:cNvPr id="1027" name="Picture 3" descr="C:\Users\tammi_000\AppData\Local\Microsoft\Windows\INetCache\IE\EZE5EGA0\MC9002865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374" y="3429000"/>
            <a:ext cx="1781251" cy="165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3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10" y="-13855"/>
            <a:ext cx="91717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990600"/>
            <a:ext cx="601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66"/>
                </a:solidFill>
              </a:rPr>
              <a:t>Warm Up</a:t>
            </a:r>
          </a:p>
          <a:p>
            <a:r>
              <a:rPr lang="en-US" sz="4000" b="1" dirty="0" smtClean="0"/>
              <a:t>Find x.</a:t>
            </a:r>
          </a:p>
          <a:p>
            <a:r>
              <a:rPr lang="en-US" sz="4000" b="1" dirty="0" smtClean="0"/>
              <a:t>1. 				2. 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2583873"/>
            <a:ext cx="24574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873" y="2583873"/>
            <a:ext cx="24574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9048" y="296013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+ 3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97357" y="3886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+ 7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02036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+ 7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77050" y="403167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+ 7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8508" y="31170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 + 4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4675699"/>
            <a:ext cx="1954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  = 40⁰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2036" y="4634135"/>
            <a:ext cx="1954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  = 54⁰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0"/>
            <a:ext cx="91717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6691" y="717064"/>
            <a:ext cx="716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/>
              <a:t>Draw the shape and find the missing angles.</a:t>
            </a:r>
            <a:endParaRPr lang="en-US" sz="2800" dirty="0" smtClean="0"/>
          </a:p>
          <a:p>
            <a:r>
              <a:rPr lang="en-US" sz="2400" dirty="0" smtClean="0"/>
              <a:t>Given:</a:t>
            </a:r>
          </a:p>
          <a:p>
            <a:r>
              <a:rPr lang="en-US" sz="2400" dirty="0" smtClean="0"/>
              <a:t>&lt;EGF = 35⁰	</a:t>
            </a:r>
          </a:p>
          <a:p>
            <a:r>
              <a:rPr lang="en-US" sz="2400" dirty="0" smtClean="0"/>
              <a:t>&lt;BCE = 50⁰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5908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          BC</a:t>
            </a:r>
          </a:p>
          <a:p>
            <a:endParaRPr lang="en-US" dirty="0" smtClean="0"/>
          </a:p>
          <a:p>
            <a:r>
              <a:rPr lang="en-US" dirty="0" smtClean="0"/>
              <a:t>BD          CE</a:t>
            </a:r>
          </a:p>
          <a:p>
            <a:endParaRPr lang="en-US" dirty="0"/>
          </a:p>
          <a:p>
            <a:r>
              <a:rPr lang="en-US" dirty="0" smtClean="0"/>
              <a:t>EF            AG 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949" y="2590800"/>
            <a:ext cx="276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50" y="3120071"/>
            <a:ext cx="276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264227" y="261850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309" y="3643312"/>
            <a:ext cx="276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2057400" y="261850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22662" y="319214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57400" y="315057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836" y="1993391"/>
            <a:ext cx="5676901" cy="292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1229590" y="371171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37063" y="375241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4313336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 ABE = 130⁰</a:t>
            </a:r>
          </a:p>
          <a:p>
            <a:r>
              <a:rPr lang="en-US" sz="2400" dirty="0" smtClean="0"/>
              <a:t>&lt;BEG  = 150⁰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88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0"/>
            <a:ext cx="91717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345" y="1447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&lt;1 = </a:t>
            </a:r>
            <a:r>
              <a:rPr lang="en-US" b="1" dirty="0" smtClean="0">
                <a:solidFill>
                  <a:srgbClr val="0070C0"/>
                </a:solidFill>
              </a:rPr>
              <a:t>45⁰</a:t>
            </a:r>
            <a:r>
              <a:rPr lang="en-US" dirty="0" smtClean="0"/>
              <a:t>		&lt;5= </a:t>
            </a:r>
            <a:r>
              <a:rPr lang="en-US" b="1" dirty="0" smtClean="0">
                <a:solidFill>
                  <a:srgbClr val="0070C0"/>
                </a:solidFill>
              </a:rPr>
              <a:t>45⁰ </a:t>
            </a:r>
            <a:r>
              <a:rPr lang="en-US" dirty="0" smtClean="0"/>
              <a:t>		&lt;9= </a:t>
            </a:r>
            <a:r>
              <a:rPr lang="en-US" b="1" dirty="0" smtClean="0">
                <a:solidFill>
                  <a:srgbClr val="0070C0"/>
                </a:solidFill>
              </a:rPr>
              <a:t>90⁰ </a:t>
            </a:r>
            <a:r>
              <a:rPr lang="en-US" dirty="0" smtClean="0"/>
              <a:t>		&lt;13</a:t>
            </a:r>
            <a:r>
              <a:rPr lang="en-US" smtClean="0"/>
              <a:t>=</a:t>
            </a:r>
            <a:r>
              <a:rPr lang="en-US" b="1" smtClean="0">
                <a:solidFill>
                  <a:srgbClr val="0070C0"/>
                </a:solidFill>
              </a:rPr>
              <a:t>  </a:t>
            </a:r>
            <a:r>
              <a:rPr lang="en-US" b="1" smtClean="0">
                <a:solidFill>
                  <a:srgbClr val="0070C0"/>
                </a:solidFill>
              </a:rPr>
              <a:t>40</a:t>
            </a:r>
            <a:r>
              <a:rPr lang="en-US" b="1" smtClean="0">
                <a:solidFill>
                  <a:srgbClr val="0070C0"/>
                </a:solidFill>
              </a:rPr>
              <a:t>⁰</a:t>
            </a:r>
            <a:r>
              <a:rPr lang="en-US" smtClean="0"/>
              <a:t>  </a:t>
            </a:r>
            <a:endParaRPr lang="en-US" dirty="0" smtClean="0"/>
          </a:p>
          <a:p>
            <a:r>
              <a:rPr lang="en-US" dirty="0" smtClean="0"/>
              <a:t>&lt;2= </a:t>
            </a:r>
            <a:r>
              <a:rPr lang="en-US" b="1" dirty="0" smtClean="0">
                <a:solidFill>
                  <a:srgbClr val="0070C0"/>
                </a:solidFill>
              </a:rPr>
              <a:t>45⁰ </a:t>
            </a:r>
            <a:r>
              <a:rPr lang="en-US" dirty="0" smtClean="0"/>
              <a:t>		&lt;6= </a:t>
            </a:r>
            <a:r>
              <a:rPr lang="en-US" b="1" dirty="0" smtClean="0">
                <a:solidFill>
                  <a:srgbClr val="0070C0"/>
                </a:solidFill>
              </a:rPr>
              <a:t>50⁰ </a:t>
            </a:r>
            <a:r>
              <a:rPr lang="en-US" dirty="0" smtClean="0"/>
              <a:t>		&lt;10= </a:t>
            </a:r>
            <a:r>
              <a:rPr lang="en-US" b="1" dirty="0" smtClean="0">
                <a:solidFill>
                  <a:srgbClr val="0070C0"/>
                </a:solidFill>
              </a:rPr>
              <a:t>90⁰ </a:t>
            </a:r>
            <a:r>
              <a:rPr lang="en-US" dirty="0" smtClean="0"/>
              <a:t>		&lt;14=  </a:t>
            </a:r>
            <a:r>
              <a:rPr lang="en-US" b="1" dirty="0" smtClean="0">
                <a:solidFill>
                  <a:srgbClr val="0070C0"/>
                </a:solidFill>
              </a:rPr>
              <a:t>50⁰</a:t>
            </a:r>
            <a:endParaRPr lang="en-US" dirty="0" smtClean="0"/>
          </a:p>
          <a:p>
            <a:r>
              <a:rPr lang="en-US" dirty="0" smtClean="0"/>
              <a:t>&lt;3=</a:t>
            </a:r>
            <a:r>
              <a:rPr lang="en-US" b="1" dirty="0" smtClean="0">
                <a:solidFill>
                  <a:srgbClr val="0070C0"/>
                </a:solidFill>
              </a:rPr>
              <a:t> 40⁰ </a:t>
            </a:r>
            <a:r>
              <a:rPr lang="en-US" dirty="0" smtClean="0"/>
              <a:t>		&lt;7= </a:t>
            </a:r>
            <a:r>
              <a:rPr lang="en-US" b="1" dirty="0" smtClean="0">
                <a:solidFill>
                  <a:srgbClr val="0070C0"/>
                </a:solidFill>
              </a:rPr>
              <a:t>55⁰ </a:t>
            </a:r>
            <a:r>
              <a:rPr lang="en-US" dirty="0" smtClean="0"/>
              <a:t>		&lt;11= </a:t>
            </a:r>
            <a:r>
              <a:rPr lang="en-US" b="1" dirty="0" smtClean="0">
                <a:solidFill>
                  <a:srgbClr val="0070C0"/>
                </a:solidFill>
              </a:rPr>
              <a:t>90⁰		</a:t>
            </a:r>
            <a:r>
              <a:rPr lang="en-US" dirty="0" smtClean="0"/>
              <a:t>&lt;15 = </a:t>
            </a:r>
            <a:r>
              <a:rPr lang="en-US" b="1" dirty="0" smtClean="0">
                <a:solidFill>
                  <a:srgbClr val="0070C0"/>
                </a:solidFill>
              </a:rPr>
              <a:t>90⁰</a:t>
            </a:r>
            <a:endParaRPr lang="en-US" dirty="0" smtClean="0"/>
          </a:p>
          <a:p>
            <a:r>
              <a:rPr lang="en-US" dirty="0" smtClean="0"/>
              <a:t>&lt;4= </a:t>
            </a:r>
            <a:r>
              <a:rPr lang="en-US" b="1" dirty="0" smtClean="0">
                <a:solidFill>
                  <a:srgbClr val="0070C0"/>
                </a:solidFill>
              </a:rPr>
              <a:t>45⁰ </a:t>
            </a:r>
            <a:r>
              <a:rPr lang="en-US" dirty="0" smtClean="0"/>
              <a:t>		&lt;8= </a:t>
            </a:r>
            <a:r>
              <a:rPr lang="en-US" b="1" dirty="0" smtClean="0">
                <a:solidFill>
                  <a:srgbClr val="0070C0"/>
                </a:solidFill>
              </a:rPr>
              <a:t>35⁰ </a:t>
            </a:r>
            <a:r>
              <a:rPr lang="en-US" dirty="0" smtClean="0"/>
              <a:t>		&lt;12=</a:t>
            </a:r>
            <a:r>
              <a:rPr lang="en-US" b="1" dirty="0" smtClean="0">
                <a:solidFill>
                  <a:srgbClr val="0070C0"/>
                </a:solidFill>
              </a:rPr>
              <a:t> 90⁰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0"/>
            <a:ext cx="917170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8645" y="969818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66"/>
                </a:solidFill>
              </a:rPr>
              <a:t>Closure</a:t>
            </a:r>
          </a:p>
          <a:p>
            <a:r>
              <a:rPr lang="en-US" sz="4000" b="1" dirty="0" smtClean="0"/>
              <a:t>Find x in the isosceles triangle.</a:t>
            </a:r>
            <a:endParaRPr lang="en-US" sz="4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673" y="2769632"/>
            <a:ext cx="27908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124200" y="510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+ 5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8927" y="510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+ 5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03085" y="340584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+ 2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40927" y="2601034"/>
            <a:ext cx="1593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</a:rPr>
              <a:t>x = 56⁰</a:t>
            </a:r>
            <a:endParaRPr lang="en-US" sz="32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9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95</Words>
  <Application>Microsoft Office PowerPoint</Application>
  <PresentationFormat>Letter Paper (8.5x11 in)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Toshiba-User</dc:creator>
  <cp:lastModifiedBy>Tammie Slate</cp:lastModifiedBy>
  <cp:revision>10</cp:revision>
  <dcterms:created xsi:type="dcterms:W3CDTF">2014-07-15T18:29:04Z</dcterms:created>
  <dcterms:modified xsi:type="dcterms:W3CDTF">2015-07-30T20:43:35Z</dcterms:modified>
</cp:coreProperties>
</file>