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8" autoAdjust="0"/>
    <p:restoredTop sz="94660"/>
  </p:normalViewPr>
  <p:slideViewPr>
    <p:cSldViewPr>
      <p:cViewPr varScale="1">
        <p:scale>
          <a:sx n="62" d="100"/>
          <a:sy n="62" d="100"/>
        </p:scale>
        <p:origin x="1428" y="7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DFBA-9CF3-4E88-8A56-B3A11CBAA561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51F9-3736-4519-B84A-DC5B5616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3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DFBA-9CF3-4E88-8A56-B3A11CBAA561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51F9-3736-4519-B84A-DC5B5616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63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DFBA-9CF3-4E88-8A56-B3A11CBAA561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51F9-3736-4519-B84A-DC5B5616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2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DFBA-9CF3-4E88-8A56-B3A11CBAA561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51F9-3736-4519-B84A-DC5B5616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44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DFBA-9CF3-4E88-8A56-B3A11CBAA561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51F9-3736-4519-B84A-DC5B5616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2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DFBA-9CF3-4E88-8A56-B3A11CBAA561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51F9-3736-4519-B84A-DC5B5616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74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DFBA-9CF3-4E88-8A56-B3A11CBAA561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51F9-3736-4519-B84A-DC5B5616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654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DFBA-9CF3-4E88-8A56-B3A11CBAA561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51F9-3736-4519-B84A-DC5B5616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111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DFBA-9CF3-4E88-8A56-B3A11CBAA561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51F9-3736-4519-B84A-DC5B5616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74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DFBA-9CF3-4E88-8A56-B3A11CBAA561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51F9-3736-4519-B84A-DC5B5616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20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1DFBA-9CF3-4E88-8A56-B3A11CBAA561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051F9-3736-4519-B84A-DC5B5616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5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1DFBA-9CF3-4E88-8A56-B3A11CBAA561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051F9-3736-4519-B84A-DC5B5616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3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95855" y="990600"/>
            <a:ext cx="8153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Comic Sans MS" panose="030F0702030302020204" pitchFamily="66" charset="0"/>
              </a:rPr>
              <a:t>Fractions, Decimals and Percent</a:t>
            </a:r>
            <a:endParaRPr lang="en-US" sz="88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6480344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anose="030F0702030302020204" pitchFamily="66" charset="0"/>
              </a:rPr>
              <a:t>TeacherTwins©2015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C:\Users\Kimberly\AppData\Local\Microsoft\Windows\INetCache\IE\0DVOL1GY\orange-sale-label-1425213547cFg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682" y="4868767"/>
            <a:ext cx="2561035" cy="1611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455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66800" y="990631"/>
                <a:ext cx="7772400" cy="50524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u="sng" dirty="0" smtClean="0">
                    <a:latin typeface="Comic Sans MS" panose="030F0702030302020204" pitchFamily="66" charset="0"/>
                  </a:rPr>
                  <a:t>Practice</a:t>
                </a:r>
              </a:p>
              <a:p>
                <a:endParaRPr lang="en-US" sz="2400" dirty="0">
                  <a:latin typeface="Comic Sans MS" panose="030F0702030302020204" pitchFamily="66" charset="0"/>
                </a:endParaRPr>
              </a:p>
              <a:p>
                <a:r>
                  <a:rPr lang="en-US" sz="2400" dirty="0" smtClean="0">
                    <a:latin typeface="Comic Sans MS" panose="030F0702030302020204" pitchFamily="66" charset="0"/>
                  </a:rPr>
                  <a:t>Write each percent as a fraction and a decima</a:t>
                </a:r>
                <a:r>
                  <a:rPr lang="en-US" sz="2400" dirty="0">
                    <a:latin typeface="Comic Sans MS" panose="030F0702030302020204" pitchFamily="66" charset="0"/>
                  </a:rPr>
                  <a:t>l</a:t>
                </a:r>
                <a:r>
                  <a:rPr lang="en-US" sz="2400" dirty="0" smtClean="0">
                    <a:latin typeface="Comic Sans MS" panose="030F0702030302020204" pitchFamily="66" charset="0"/>
                  </a:rPr>
                  <a:t>.</a:t>
                </a:r>
              </a:p>
              <a:p>
                <a:endParaRPr lang="en-US" sz="2400" dirty="0">
                  <a:latin typeface="Comic Sans MS" panose="030F0702030302020204" pitchFamily="66" charset="0"/>
                </a:endParaRPr>
              </a:p>
              <a:p>
                <a:r>
                  <a:rPr lang="en-US" sz="2400" dirty="0" smtClean="0">
                    <a:latin typeface="Comic Sans MS" panose="030F0702030302020204" pitchFamily="66" charset="0"/>
                  </a:rPr>
                  <a:t>1). 35%	      2). 67.8%		3). 41%</a:t>
                </a:r>
              </a:p>
              <a:p>
                <a:endParaRPr lang="en-US" sz="2400" dirty="0">
                  <a:latin typeface="Comic Sans MS" panose="030F0702030302020204" pitchFamily="66" charset="0"/>
                </a:endParaRPr>
              </a:p>
              <a:p>
                <a:r>
                  <a:rPr lang="en-US" sz="2400" dirty="0" smtClean="0">
                    <a:latin typeface="Comic Sans MS" panose="030F0702030302020204" pitchFamily="66" charset="0"/>
                  </a:rPr>
                  <a:t>Write the decimal as a fraction and  a percent.</a:t>
                </a:r>
              </a:p>
              <a:p>
                <a:endParaRPr lang="en-US" sz="2400" dirty="0">
                  <a:latin typeface="Comic Sans MS" panose="030F0702030302020204" pitchFamily="66" charset="0"/>
                </a:endParaRPr>
              </a:p>
              <a:p>
                <a:r>
                  <a:rPr lang="en-US" sz="2400" dirty="0" smtClean="0">
                    <a:latin typeface="Comic Sans MS" panose="030F0702030302020204" pitchFamily="66" charset="0"/>
                  </a:rPr>
                  <a:t>4).  0.29	      5). 3.45		6). 0.678</a:t>
                </a:r>
              </a:p>
              <a:p>
                <a:endParaRPr lang="en-US" sz="2400" dirty="0">
                  <a:latin typeface="Comic Sans MS" panose="030F0702030302020204" pitchFamily="66" charset="0"/>
                </a:endParaRPr>
              </a:p>
              <a:p>
                <a:r>
                  <a:rPr lang="en-US" sz="2400" dirty="0" smtClean="0">
                    <a:latin typeface="Comic Sans MS" panose="030F0702030302020204" pitchFamily="66" charset="0"/>
                  </a:rPr>
                  <a:t>Write each fraction as a decimal and a percent.</a:t>
                </a:r>
              </a:p>
              <a:p>
                <a:endParaRPr lang="en-US" sz="2400" dirty="0">
                  <a:latin typeface="Comic Sans MS" panose="030F0702030302020204" pitchFamily="66" charset="0"/>
                </a:endParaRPr>
              </a:p>
              <a:p>
                <a:r>
                  <a:rPr lang="en-US" sz="2400" dirty="0" smtClean="0">
                    <a:latin typeface="Comic Sans MS" panose="030F0702030302020204" pitchFamily="66" charset="0"/>
                  </a:rPr>
                  <a:t>7).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Comic Sans MS" panose="030F0702030302020204" pitchFamily="66" charset="0"/>
                  </a:rPr>
                  <a:t> 		      8).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Comic Sans MS" panose="030F0702030302020204" pitchFamily="66" charset="0"/>
                  </a:rPr>
                  <a:t>		9).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US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990631"/>
                <a:ext cx="7772400" cy="5052473"/>
              </a:xfrm>
              <a:prstGeom prst="rect">
                <a:avLst/>
              </a:prstGeom>
              <a:blipFill rotWithShape="1">
                <a:blip r:embed="rId3"/>
                <a:stretch>
                  <a:fillRect l="-1176" t="-966" b="-3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286000" y="2417379"/>
                <a:ext cx="1828800" cy="624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</a:rPr>
                  <a:t>0.35,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𝟐𝟎</m:t>
                        </m:r>
                      </m:den>
                    </m:f>
                  </m:oMath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417379"/>
                <a:ext cx="1828800" cy="624017"/>
              </a:xfrm>
              <a:prstGeom prst="rect">
                <a:avLst/>
              </a:prstGeom>
              <a:blipFill rotWithShape="1">
                <a:blip r:embed="rId4"/>
                <a:stretch>
                  <a:fillRect l="-5000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029200" y="2362200"/>
                <a:ext cx="1981200" cy="6258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</a:rPr>
                  <a:t>0.678,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𝟑𝟑𝟗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𝟓𝟎𝟎</m:t>
                        </m:r>
                      </m:den>
                    </m:f>
                  </m:oMath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362200"/>
                <a:ext cx="1981200" cy="625877"/>
              </a:xfrm>
              <a:prstGeom prst="rect">
                <a:avLst/>
              </a:prstGeom>
              <a:blipFill rotWithShape="1">
                <a:blip r:embed="rId5"/>
                <a:stretch>
                  <a:fillRect l="-4615"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620000" y="2446740"/>
                <a:ext cx="1219200" cy="6258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</a:rPr>
                  <a:t>0.41,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𝟒𝟏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FF0000"/>
                    </a:solidFill>
                  </a:rPr>
                  <a:t> 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446740"/>
                <a:ext cx="1219200" cy="625812"/>
              </a:xfrm>
              <a:prstGeom prst="rect">
                <a:avLst/>
              </a:prstGeom>
              <a:blipFill rotWithShape="1">
                <a:blip r:embed="rId6"/>
                <a:stretch>
                  <a:fillRect l="-7500" b="-8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38400" y="3886200"/>
                <a:ext cx="1676400" cy="6258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</a:rPr>
                  <a:t>29%,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𝟐𝟗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𝟏𝟎𝟎</m:t>
                        </m:r>
                      </m:den>
                    </m:f>
                  </m:oMath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886200"/>
                <a:ext cx="1676400" cy="625812"/>
              </a:xfrm>
              <a:prstGeom prst="rect">
                <a:avLst/>
              </a:prstGeom>
              <a:blipFill rotWithShape="1">
                <a:blip r:embed="rId7"/>
                <a:stretch>
                  <a:fillRect l="-5455"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800600" y="3886200"/>
                <a:ext cx="1447800" cy="6258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</a:rPr>
                  <a:t>345%,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𝟗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𝟐𝟎</m:t>
                        </m:r>
                      </m:den>
                    </m:f>
                  </m:oMath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886200"/>
                <a:ext cx="1447800" cy="625812"/>
              </a:xfrm>
              <a:prstGeom prst="rect">
                <a:avLst/>
              </a:prstGeom>
              <a:blipFill rotWithShape="1">
                <a:blip r:embed="rId8"/>
                <a:stretch>
                  <a:fillRect l="-6751"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658100" y="3886200"/>
                <a:ext cx="2362200" cy="6258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</a:rPr>
                  <a:t>67.8%,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𝟑𝟑𝟗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𝟓𝟎𝟎</m:t>
                        </m:r>
                      </m:den>
                    </m:f>
                  </m:oMath>
                </a14:m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8100" y="3886200"/>
                <a:ext cx="2362200" cy="625877"/>
              </a:xfrm>
              <a:prstGeom prst="rect">
                <a:avLst/>
              </a:prstGeom>
              <a:blipFill rotWithShape="1">
                <a:blip r:embed="rId9"/>
                <a:stretch>
                  <a:fillRect l="-3866"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133600" y="55626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0.60, 60%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68269" y="5449614"/>
            <a:ext cx="1480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0.50, 50%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62800" y="55626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0.875, 87.5%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04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2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66800" y="1066800"/>
            <a:ext cx="815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anose="030F0702030302020204" pitchFamily="66" charset="0"/>
              </a:rPr>
              <a:t>Closure</a:t>
            </a:r>
            <a:endParaRPr lang="en-US" sz="6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66800" y="2216837"/>
                <a:ext cx="8153400" cy="3095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Comic Sans MS" panose="030F0702030302020204" pitchFamily="66" charset="0"/>
                  </a:rPr>
                  <a:t>Change the following fraction to a decimal and a percent.</a:t>
                </a:r>
              </a:p>
              <a:p>
                <a:endParaRPr lang="en-US" sz="4000" dirty="0">
                  <a:latin typeface="Comic Sans MS" panose="030F0702030302020204" pitchFamily="66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4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216837"/>
                <a:ext cx="8153400" cy="3095463"/>
              </a:xfrm>
              <a:prstGeom prst="rect">
                <a:avLst/>
              </a:prstGeom>
              <a:blipFill rotWithShape="1">
                <a:blip r:embed="rId3"/>
                <a:stretch>
                  <a:fillRect l="-2616" t="-3550" r="-3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066800" y="58674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37.5%  and 0.375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04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6276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21979" y="830317"/>
            <a:ext cx="807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anose="030F0702030302020204" pitchFamily="66" charset="0"/>
              </a:rPr>
              <a:t>Warm Up</a:t>
            </a:r>
            <a:endParaRPr lang="en-US" sz="66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0448" y="1905000"/>
            <a:ext cx="8077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mic Sans MS" panose="030F0702030302020204" pitchFamily="66" charset="0"/>
                <a:ea typeface="LLElementaryDots" panose="02000603000000000000" pitchFamily="2" charset="0"/>
              </a:rPr>
              <a:t>Tell the fraction, decimal and percent for each model.</a:t>
            </a:r>
          </a:p>
          <a:p>
            <a:endParaRPr lang="en-US" sz="2800" b="1" dirty="0">
              <a:latin typeface="Comic Sans MS" panose="030F0702030302020204" pitchFamily="66" charset="0"/>
              <a:ea typeface="LLElementaryDots" panose="02000603000000000000" pitchFamily="2" charset="0"/>
            </a:endParaRPr>
          </a:p>
          <a:p>
            <a:r>
              <a:rPr lang="en-US" sz="2800" b="1" dirty="0" smtClean="0">
                <a:latin typeface="Comic Sans MS" panose="030F0702030302020204" pitchFamily="66" charset="0"/>
                <a:ea typeface="LLElementaryDots" panose="02000603000000000000" pitchFamily="2" charset="0"/>
              </a:rPr>
              <a:t>1).   			   2).</a:t>
            </a:r>
            <a:endParaRPr lang="en-US" sz="2800" b="1" dirty="0">
              <a:latin typeface="Comic Sans MS" panose="030F0702030302020204" pitchFamily="66" charset="0"/>
              <a:ea typeface="LLElementaryDots" panose="02000603000000000000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455309"/>
              </p:ext>
            </p:extLst>
          </p:nvPr>
        </p:nvGraphicFramePr>
        <p:xfrm>
          <a:off x="2209800" y="3429000"/>
          <a:ext cx="2066925" cy="20231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5265"/>
                <a:gridCol w="205740"/>
                <a:gridCol w="205740"/>
                <a:gridCol w="211455"/>
                <a:gridCol w="200025"/>
                <a:gridCol w="205740"/>
                <a:gridCol w="205740"/>
                <a:gridCol w="205740"/>
                <a:gridCol w="205740"/>
                <a:gridCol w="205740"/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086805"/>
              </p:ext>
            </p:extLst>
          </p:nvPr>
        </p:nvGraphicFramePr>
        <p:xfrm>
          <a:off x="5486400" y="3429000"/>
          <a:ext cx="2066925" cy="20231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5265"/>
                <a:gridCol w="205740"/>
                <a:gridCol w="205740"/>
                <a:gridCol w="211455"/>
                <a:gridCol w="200025"/>
                <a:gridCol w="205740"/>
                <a:gridCol w="205740"/>
                <a:gridCol w="205740"/>
                <a:gridCol w="205740"/>
                <a:gridCol w="205740"/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057400" y="5638800"/>
                <a:ext cx="3657600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</a:rPr>
                  <a:t>26%, 0.26,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𝟏𝟑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𝟓𝟎</m:t>
                        </m:r>
                      </m:den>
                    </m:f>
                  </m:oMath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5638800"/>
                <a:ext cx="3657600" cy="714683"/>
              </a:xfrm>
              <a:prstGeom prst="rect">
                <a:avLst/>
              </a:prstGeom>
              <a:blipFill rotWithShape="1">
                <a:blip r:embed="rId3"/>
                <a:stretch>
                  <a:fillRect l="-3500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867400" y="5638800"/>
                <a:ext cx="2819400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</a:rPr>
                  <a:t>13%, 0.13,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𝟏𝟑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𝟏𝟎𝟎</m:t>
                        </m:r>
                      </m:den>
                    </m:f>
                  </m:oMath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5638800"/>
                <a:ext cx="2819400" cy="714683"/>
              </a:xfrm>
              <a:prstGeom prst="rect">
                <a:avLst/>
              </a:prstGeom>
              <a:blipFill rotWithShape="1">
                <a:blip r:embed="rId4"/>
                <a:stretch>
                  <a:fillRect l="-4545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278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102726" y="1346041"/>
            <a:ext cx="5543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anose="030F0702030302020204" pitchFamily="66" charset="0"/>
              </a:rPr>
              <a:t>Fraction, Decimal, Percent Flippable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1586" y="2743200"/>
            <a:ext cx="7135228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04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43000" y="1600200"/>
            <a:ext cx="8077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>
                <a:latin typeface="Comic Sans MS" panose="030F0702030302020204" pitchFamily="66" charset="0"/>
              </a:rPr>
              <a:t>Writing Decimals as </a:t>
            </a:r>
            <a:r>
              <a:rPr lang="en-US" sz="4400" u="sng" dirty="0" err="1" smtClean="0">
                <a:latin typeface="Comic Sans MS" panose="030F0702030302020204" pitchFamily="66" charset="0"/>
              </a:rPr>
              <a:t>Percents</a:t>
            </a:r>
            <a:endParaRPr lang="en-US" sz="4400" u="sng" dirty="0" smtClean="0">
              <a:latin typeface="Comic Sans MS" panose="030F0702030302020204" pitchFamily="66" charset="0"/>
            </a:endParaRPr>
          </a:p>
          <a:p>
            <a:endParaRPr lang="en-US" sz="4400" dirty="0">
              <a:latin typeface="Comic Sans MS" panose="030F0702030302020204" pitchFamily="66" charset="0"/>
            </a:endParaRPr>
          </a:p>
          <a:p>
            <a:r>
              <a:rPr lang="en-US" sz="4400" dirty="0">
                <a:latin typeface="Comic Sans MS" panose="030F0702030302020204" pitchFamily="66" charset="0"/>
              </a:rPr>
              <a:t>Multiply the decimal by 100</a:t>
            </a:r>
            <a:r>
              <a:rPr lang="en-US" sz="4400" dirty="0" smtClean="0">
                <a:latin typeface="Comic Sans MS" panose="030F0702030302020204" pitchFamily="66" charset="0"/>
              </a:rPr>
              <a:t>.</a:t>
            </a:r>
          </a:p>
          <a:p>
            <a:endParaRPr lang="en-US" sz="4400" dirty="0">
              <a:latin typeface="Comic Sans MS" panose="030F0702030302020204" pitchFamily="66" charset="0"/>
            </a:endParaRPr>
          </a:p>
          <a:p>
            <a:r>
              <a:rPr lang="en-US" sz="4400" dirty="0">
                <a:latin typeface="Comic Sans MS" panose="030F0702030302020204" pitchFamily="66" charset="0"/>
              </a:rPr>
              <a:t>Ex:  0.2       0.2  x 100 = 20%</a:t>
            </a:r>
          </a:p>
          <a:p>
            <a:endParaRPr lang="en-US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78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1066800" y="1295400"/>
                <a:ext cx="8382000" cy="34778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400" u="sng" dirty="0">
                    <a:latin typeface="Comic Sans MS" panose="030F0702030302020204" pitchFamily="66" charset="0"/>
                  </a:rPr>
                  <a:t>Writing </a:t>
                </a:r>
                <a:r>
                  <a:rPr lang="en-US" sz="4400" u="sng" dirty="0" err="1" smtClean="0">
                    <a:latin typeface="Comic Sans MS" panose="030F0702030302020204" pitchFamily="66" charset="0"/>
                  </a:rPr>
                  <a:t>Percents</a:t>
                </a:r>
                <a:r>
                  <a:rPr lang="en-US" sz="4400" u="sng" dirty="0" smtClean="0">
                    <a:latin typeface="Comic Sans MS" panose="030F0702030302020204" pitchFamily="66" charset="0"/>
                  </a:rPr>
                  <a:t> </a:t>
                </a:r>
                <a:r>
                  <a:rPr lang="en-US" sz="4400" u="sng" dirty="0">
                    <a:latin typeface="Comic Sans MS" panose="030F0702030302020204" pitchFamily="66" charset="0"/>
                  </a:rPr>
                  <a:t>as </a:t>
                </a:r>
                <a:r>
                  <a:rPr lang="en-US" sz="4400" u="sng" dirty="0" smtClean="0">
                    <a:latin typeface="Comic Sans MS" panose="030F0702030302020204" pitchFamily="66" charset="0"/>
                  </a:rPr>
                  <a:t>Decimals</a:t>
                </a:r>
              </a:p>
              <a:p>
                <a:endParaRPr lang="en-US" sz="4400" dirty="0">
                  <a:latin typeface="Comic Sans MS" panose="030F0702030302020204" pitchFamily="66" charset="0"/>
                </a:endParaRPr>
              </a:p>
              <a:p>
                <a:r>
                  <a:rPr lang="en-US" sz="4400" dirty="0">
                    <a:latin typeface="Comic Sans MS" panose="030F0702030302020204" pitchFamily="66" charset="0"/>
                  </a:rPr>
                  <a:t>Divide the percent by 100</a:t>
                </a:r>
                <a:r>
                  <a:rPr lang="en-US" sz="4400" dirty="0" smtClean="0">
                    <a:latin typeface="Comic Sans MS" panose="030F0702030302020204" pitchFamily="66" charset="0"/>
                  </a:rPr>
                  <a:t>.</a:t>
                </a:r>
              </a:p>
              <a:p>
                <a:endParaRPr lang="en-US" sz="4400" dirty="0">
                  <a:latin typeface="Comic Sans MS" panose="030F0702030302020204" pitchFamily="66" charset="0"/>
                </a:endParaRPr>
              </a:p>
              <a:p>
                <a:r>
                  <a:rPr lang="en-US" sz="4400" dirty="0">
                    <a:latin typeface="Comic Sans MS" panose="030F0702030302020204" pitchFamily="66" charset="0"/>
                  </a:rPr>
                  <a:t>Ex: 20%   20 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en-US" sz="44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US" sz="4400" dirty="0">
                    <a:latin typeface="Comic Sans MS" panose="030F0702030302020204" pitchFamily="66" charset="0"/>
                  </a:rPr>
                  <a:t>100 = 0.2</a:t>
                </a: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295400"/>
                <a:ext cx="8382000" cy="3477875"/>
              </a:xfrm>
              <a:prstGeom prst="rect">
                <a:avLst/>
              </a:prstGeom>
              <a:blipFill rotWithShape="0">
                <a:blip r:embed="rId3"/>
                <a:stretch>
                  <a:fillRect l="-2909" t="-3684" b="-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278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074682" y="1295400"/>
                <a:ext cx="8221717" cy="41549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400" u="sng" dirty="0">
                    <a:latin typeface="Comic Sans MS" panose="030F0702030302020204" pitchFamily="66" charset="0"/>
                  </a:rPr>
                  <a:t>Writing Fractions as </a:t>
                </a:r>
                <a:r>
                  <a:rPr lang="en-US" sz="4400" u="sng" dirty="0" smtClean="0">
                    <a:latin typeface="Comic Sans MS" panose="030F0702030302020204" pitchFamily="66" charset="0"/>
                  </a:rPr>
                  <a:t>a Decimal</a:t>
                </a:r>
              </a:p>
              <a:p>
                <a:endParaRPr lang="en-US" sz="4400" dirty="0">
                  <a:latin typeface="Comic Sans MS" panose="030F0702030302020204" pitchFamily="66" charset="0"/>
                </a:endParaRPr>
              </a:p>
              <a:p>
                <a:r>
                  <a:rPr lang="en-US" sz="4400" dirty="0">
                    <a:latin typeface="Comic Sans MS" panose="030F0702030302020204" pitchFamily="66" charset="0"/>
                  </a:rPr>
                  <a:t>Divide the numerator by the denominator</a:t>
                </a:r>
                <a:r>
                  <a:rPr lang="en-US" sz="4400" dirty="0" smtClean="0">
                    <a:latin typeface="Comic Sans MS" panose="030F0702030302020204" pitchFamily="66" charset="0"/>
                  </a:rPr>
                  <a:t>.</a:t>
                </a:r>
              </a:p>
              <a:p>
                <a:endParaRPr lang="en-US" sz="4400" dirty="0">
                  <a:latin typeface="Comic Sans MS" panose="030F0702030302020204" pitchFamily="66" charset="0"/>
                </a:endParaRPr>
              </a:p>
              <a:p>
                <a:r>
                  <a:rPr lang="en-US" sz="4400" dirty="0">
                    <a:latin typeface="Comic Sans MS" panose="030F0702030302020204" pitchFamily="66" charset="0"/>
                  </a:rPr>
                  <a:t>Ex:  ¾     3 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en-US" sz="44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US" sz="4400" dirty="0">
                    <a:latin typeface="Comic Sans MS" panose="030F0702030302020204" pitchFamily="66" charset="0"/>
                  </a:rPr>
                  <a:t>4 = 0.75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682" y="1295400"/>
                <a:ext cx="8221717" cy="4154984"/>
              </a:xfrm>
              <a:prstGeom prst="rect">
                <a:avLst/>
              </a:prstGeom>
              <a:blipFill rotWithShape="1">
                <a:blip r:embed="rId3"/>
                <a:stretch>
                  <a:fillRect l="-2965" t="-2937" r="-2669" b="-60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278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90600" y="990600"/>
            <a:ext cx="8229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u="sng" dirty="0">
                <a:latin typeface="Comic Sans MS" panose="030F0702030302020204" pitchFamily="66" charset="0"/>
              </a:rPr>
              <a:t>Writing Decimals as </a:t>
            </a:r>
            <a:r>
              <a:rPr lang="en-US" sz="4000" u="sng" dirty="0" smtClean="0">
                <a:latin typeface="Comic Sans MS" panose="030F0702030302020204" pitchFamily="66" charset="0"/>
              </a:rPr>
              <a:t>Fractions</a:t>
            </a:r>
          </a:p>
          <a:p>
            <a:endParaRPr lang="en-US" sz="4000" dirty="0">
              <a:latin typeface="Comic Sans MS" panose="030F0702030302020204" pitchFamily="66" charset="0"/>
            </a:endParaRPr>
          </a:p>
          <a:p>
            <a:r>
              <a:rPr lang="en-US" sz="4000" dirty="0">
                <a:latin typeface="Comic Sans MS" panose="030F0702030302020204" pitchFamily="66" charset="0"/>
              </a:rPr>
              <a:t>Use place value to write decimal as a fraction. Then simplify</a:t>
            </a:r>
            <a:r>
              <a:rPr lang="en-US" sz="4000" dirty="0" smtClean="0">
                <a:latin typeface="Comic Sans MS" panose="030F0702030302020204" pitchFamily="66" charset="0"/>
              </a:rPr>
              <a:t>.</a:t>
            </a:r>
          </a:p>
          <a:p>
            <a:endParaRPr lang="en-US" sz="4000" dirty="0">
              <a:latin typeface="Comic Sans MS" panose="030F0702030302020204" pitchFamily="66" charset="0"/>
            </a:endParaRPr>
          </a:p>
          <a:p>
            <a:r>
              <a:rPr lang="en-US" sz="4000" dirty="0">
                <a:latin typeface="Comic Sans MS" panose="030F0702030302020204" pitchFamily="66" charset="0"/>
              </a:rPr>
              <a:t>Ex: 0.75  is 75 hundredths  or 75/100</a:t>
            </a:r>
            <a:r>
              <a:rPr lang="en-US" sz="4000" dirty="0" smtClean="0">
                <a:latin typeface="Comic Sans MS" panose="030F0702030302020204" pitchFamily="66" charset="0"/>
              </a:rPr>
              <a:t>.</a:t>
            </a:r>
          </a:p>
          <a:p>
            <a:endParaRPr lang="en-US" sz="4000" dirty="0">
              <a:latin typeface="Comic Sans MS" panose="030F0702030302020204" pitchFamily="66" charset="0"/>
            </a:endParaRPr>
          </a:p>
          <a:p>
            <a:r>
              <a:rPr lang="en-US" sz="4000" dirty="0">
                <a:latin typeface="Comic Sans MS" panose="030F0702030302020204" pitchFamily="66" charset="0"/>
              </a:rPr>
              <a:t>75/100  = ¾</a:t>
            </a:r>
          </a:p>
        </p:txBody>
      </p:sp>
    </p:spTree>
    <p:extLst>
      <p:ext uri="{BB962C8B-B14F-4D97-AF65-F5344CB8AC3E}">
        <p14:creationId xmlns:p14="http://schemas.microsoft.com/office/powerpoint/2010/main" val="126278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990600" y="993100"/>
                <a:ext cx="8229600" cy="55092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400" u="sng" dirty="0">
                    <a:latin typeface="Comic Sans MS" panose="030F0702030302020204" pitchFamily="66" charset="0"/>
                  </a:rPr>
                  <a:t>Writing Fractions as </a:t>
                </a:r>
                <a:r>
                  <a:rPr lang="en-US" sz="4400" u="sng" dirty="0" err="1" smtClean="0">
                    <a:latin typeface="Comic Sans MS" panose="030F0702030302020204" pitchFamily="66" charset="0"/>
                  </a:rPr>
                  <a:t>Percents</a:t>
                </a:r>
                <a:endParaRPr lang="en-US" sz="4400" u="sng" dirty="0" smtClean="0">
                  <a:latin typeface="Comic Sans MS" panose="030F0702030302020204" pitchFamily="66" charset="0"/>
                </a:endParaRPr>
              </a:p>
              <a:p>
                <a:endParaRPr lang="en-US" sz="4400" dirty="0">
                  <a:latin typeface="Comic Sans MS" panose="030F0702030302020204" pitchFamily="66" charset="0"/>
                </a:endParaRPr>
              </a:p>
              <a:p>
                <a:r>
                  <a:rPr lang="en-US" sz="4400" dirty="0">
                    <a:latin typeface="Comic Sans MS" panose="030F0702030302020204" pitchFamily="66" charset="0"/>
                  </a:rPr>
                  <a:t>Change the fraction to a decimal and then multiply by 100</a:t>
                </a:r>
                <a:r>
                  <a:rPr lang="en-US" sz="4400" dirty="0" smtClean="0">
                    <a:latin typeface="Comic Sans MS" panose="030F0702030302020204" pitchFamily="66" charset="0"/>
                  </a:rPr>
                  <a:t>.</a:t>
                </a:r>
              </a:p>
              <a:p>
                <a:endParaRPr lang="en-US" sz="4400" dirty="0">
                  <a:latin typeface="Comic Sans MS" panose="030F0702030302020204" pitchFamily="66" charset="0"/>
                </a:endParaRPr>
              </a:p>
              <a:p>
                <a:r>
                  <a:rPr lang="en-US" sz="4400" dirty="0">
                    <a:latin typeface="Comic Sans MS" panose="030F0702030302020204" pitchFamily="66" charset="0"/>
                  </a:rPr>
                  <a:t>Ex: 4/5   4 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en-US" sz="44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US" sz="4400" dirty="0">
                    <a:latin typeface="Comic Sans MS" panose="030F0702030302020204" pitchFamily="66" charset="0"/>
                  </a:rPr>
                  <a:t>5 = 0.8</a:t>
                </a:r>
              </a:p>
              <a:p>
                <a:r>
                  <a:rPr lang="en-US" sz="4400" dirty="0">
                    <a:latin typeface="Comic Sans MS" panose="030F0702030302020204" pitchFamily="66" charset="0"/>
                  </a:rPr>
                  <a:t>0.8 x 100 = 80%</a:t>
                </a: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993100"/>
                <a:ext cx="8229600" cy="5509200"/>
              </a:xfrm>
              <a:prstGeom prst="rect">
                <a:avLst/>
              </a:prstGeom>
              <a:blipFill rotWithShape="0">
                <a:blip r:embed="rId3"/>
                <a:stretch>
                  <a:fillRect l="-3037" t="-2323" r="-296" b="-43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504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spcCol="0"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43152" y="1066800"/>
            <a:ext cx="8229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u="sng" dirty="0">
                <a:latin typeface="Comic Sans MS" panose="030F0702030302020204" pitchFamily="66" charset="0"/>
              </a:rPr>
              <a:t>Writing </a:t>
            </a:r>
            <a:r>
              <a:rPr lang="en-US" sz="4400" u="sng" dirty="0" err="1" smtClean="0">
                <a:latin typeface="Comic Sans MS" panose="030F0702030302020204" pitchFamily="66" charset="0"/>
              </a:rPr>
              <a:t>Percents</a:t>
            </a:r>
            <a:r>
              <a:rPr lang="en-US" sz="4400" u="sng" dirty="0" smtClean="0">
                <a:latin typeface="Comic Sans MS" panose="030F0702030302020204" pitchFamily="66" charset="0"/>
              </a:rPr>
              <a:t> </a:t>
            </a:r>
            <a:r>
              <a:rPr lang="en-US" sz="4400" u="sng" dirty="0">
                <a:latin typeface="Comic Sans MS" panose="030F0702030302020204" pitchFamily="66" charset="0"/>
              </a:rPr>
              <a:t>as </a:t>
            </a:r>
            <a:r>
              <a:rPr lang="en-US" sz="4400" u="sng" dirty="0" smtClean="0">
                <a:latin typeface="Comic Sans MS" panose="030F0702030302020204" pitchFamily="66" charset="0"/>
              </a:rPr>
              <a:t>Fractions</a:t>
            </a:r>
          </a:p>
          <a:p>
            <a:endParaRPr lang="en-US" sz="4400" dirty="0">
              <a:latin typeface="Comic Sans MS" panose="030F0702030302020204" pitchFamily="66" charset="0"/>
            </a:endParaRPr>
          </a:p>
          <a:p>
            <a:r>
              <a:rPr lang="en-US" sz="4400" dirty="0">
                <a:latin typeface="Comic Sans MS" panose="030F0702030302020204" pitchFamily="66" charset="0"/>
              </a:rPr>
              <a:t>Write the percent as a fraction over 100. Then simplify</a:t>
            </a:r>
            <a:r>
              <a:rPr lang="en-US" sz="4400" dirty="0" smtClean="0">
                <a:latin typeface="Comic Sans MS" panose="030F0702030302020204" pitchFamily="66" charset="0"/>
              </a:rPr>
              <a:t>.</a:t>
            </a:r>
          </a:p>
          <a:p>
            <a:endParaRPr lang="en-US" sz="4400" dirty="0">
              <a:latin typeface="Comic Sans MS" panose="030F0702030302020204" pitchFamily="66" charset="0"/>
            </a:endParaRPr>
          </a:p>
          <a:p>
            <a:r>
              <a:rPr lang="en-US" sz="4400" dirty="0">
                <a:latin typeface="Comic Sans MS" panose="030F0702030302020204" pitchFamily="66" charset="0"/>
              </a:rPr>
              <a:t>Ex:  80%     80/100 = 4/5</a:t>
            </a:r>
          </a:p>
        </p:txBody>
      </p:sp>
    </p:spTree>
    <p:extLst>
      <p:ext uri="{BB962C8B-B14F-4D97-AF65-F5344CB8AC3E}">
        <p14:creationId xmlns:p14="http://schemas.microsoft.com/office/powerpoint/2010/main" val="274504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233</Words>
  <Application>Microsoft Office PowerPoint</Application>
  <PresentationFormat>Custom</PresentationFormat>
  <Paragraphs>229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Comic Sans MS</vt:lpstr>
      <vt:lpstr>LLElementaryDots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Ervin</dc:creator>
  <cp:lastModifiedBy>Tammie Slate</cp:lastModifiedBy>
  <cp:revision>13</cp:revision>
  <dcterms:created xsi:type="dcterms:W3CDTF">2014-07-18T13:25:21Z</dcterms:created>
  <dcterms:modified xsi:type="dcterms:W3CDTF">2015-12-10T01:42:09Z</dcterms:modified>
</cp:coreProperties>
</file>