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9" r:id="rId2"/>
    <p:sldId id="347" r:id="rId3"/>
    <p:sldId id="349" r:id="rId4"/>
    <p:sldId id="280" r:id="rId5"/>
    <p:sldId id="361" r:id="rId6"/>
    <p:sldId id="362" r:id="rId7"/>
    <p:sldId id="364" r:id="rId8"/>
    <p:sldId id="365" r:id="rId9"/>
    <p:sldId id="360"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128"/>
        <a:cs typeface="+mn-cs"/>
      </a:defRPr>
    </a:lvl1pPr>
    <a:lvl2pPr marL="457200" algn="l" rtl="0" fontAlgn="base">
      <a:spcBef>
        <a:spcPct val="0"/>
      </a:spcBef>
      <a:spcAft>
        <a:spcPct val="0"/>
      </a:spcAft>
      <a:defRPr kern="1200">
        <a:solidFill>
          <a:schemeClr val="tx1"/>
        </a:solidFill>
        <a:latin typeface="Calibri" charset="0"/>
        <a:ea typeface="ＭＳ Ｐゴシック" charset="-128"/>
        <a:cs typeface="+mn-cs"/>
      </a:defRPr>
    </a:lvl2pPr>
    <a:lvl3pPr marL="914400" algn="l" rtl="0" fontAlgn="base">
      <a:spcBef>
        <a:spcPct val="0"/>
      </a:spcBef>
      <a:spcAft>
        <a:spcPct val="0"/>
      </a:spcAft>
      <a:defRPr kern="1200">
        <a:solidFill>
          <a:schemeClr val="tx1"/>
        </a:solidFill>
        <a:latin typeface="Calibri" charset="0"/>
        <a:ea typeface="ＭＳ Ｐゴシック" charset="-128"/>
        <a:cs typeface="+mn-cs"/>
      </a:defRPr>
    </a:lvl3pPr>
    <a:lvl4pPr marL="1371600" algn="l" rtl="0" fontAlgn="base">
      <a:spcBef>
        <a:spcPct val="0"/>
      </a:spcBef>
      <a:spcAft>
        <a:spcPct val="0"/>
      </a:spcAft>
      <a:defRPr kern="1200">
        <a:solidFill>
          <a:schemeClr val="tx1"/>
        </a:solidFill>
        <a:latin typeface="Calibri" charset="0"/>
        <a:ea typeface="ＭＳ Ｐゴシック" charset="-128"/>
        <a:cs typeface="+mn-cs"/>
      </a:defRPr>
    </a:lvl4pPr>
    <a:lvl5pPr marL="1828800" algn="l" rtl="0" fontAlgn="base">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FC9"/>
    <a:srgbClr val="FFA8BA"/>
    <a:srgbClr val="BB1325"/>
    <a:srgbClr val="33CC33"/>
    <a:srgbClr val="72A376"/>
    <a:srgbClr val="669900"/>
    <a:srgbClr val="488D43"/>
    <a:srgbClr val="3E5A3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8" autoAdjust="0"/>
    <p:restoredTop sz="56553" autoAdjust="0"/>
  </p:normalViewPr>
  <p:slideViewPr>
    <p:cSldViewPr snapToObjects="1">
      <p:cViewPr varScale="1">
        <p:scale>
          <a:sx n="38" d="100"/>
          <a:sy n="38" d="100"/>
        </p:scale>
        <p:origin x="2148" y="5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Objects="1">
      <p:cViewPr varScale="1">
        <p:scale>
          <a:sx n="40" d="100"/>
          <a:sy n="40" d="100"/>
        </p:scale>
        <p:origin x="-14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ACA7BE4A-8D31-4410-B960-7E38E6E0F9E7}" type="datetimeFigureOut">
              <a:rPr lang="en-US"/>
              <a:pPr>
                <a:defRPr/>
              </a:pPr>
              <a:t>11/7/2015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4A84EB8-5975-4F07-A9D4-416AF9AAA7DD}" type="slidenum">
              <a:rPr lang="en-US"/>
              <a:pPr>
                <a:defRPr/>
              </a:pPr>
              <a:t>‹#›</a:t>
            </a:fld>
            <a:endParaRPr lang="en-US"/>
          </a:p>
        </p:txBody>
      </p:sp>
    </p:spTree>
    <p:extLst>
      <p:ext uri="{BB962C8B-B14F-4D97-AF65-F5344CB8AC3E}">
        <p14:creationId xmlns:p14="http://schemas.microsoft.com/office/powerpoint/2010/main" val="1704154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8FCCBA73-F508-4983-978E-B465167FE497}" type="slidenum">
              <a:rPr lang="en-US" smtClean="0"/>
              <a:pPr eaLnBrk="1" hangingPunct="1"/>
              <a:t>1</a:t>
            </a:fld>
            <a:endParaRPr lang="en-US" smtClean="0"/>
          </a:p>
        </p:txBody>
      </p:sp>
    </p:spTree>
    <p:extLst>
      <p:ext uri="{BB962C8B-B14F-4D97-AF65-F5344CB8AC3E}">
        <p14:creationId xmlns:p14="http://schemas.microsoft.com/office/powerpoint/2010/main" val="426744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endParaRPr lang="en-US" sz="800" u="none" dirty="0" smtClean="0">
              <a:ea typeface="ＭＳ Ｐゴシック" pitchFamily="1" charset="-128"/>
              <a:cs typeface="ＭＳ Ｐゴシック" pitchFamily="1"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FF668F09-DD57-634E-973E-1505EF00E6F4}" type="slidenum">
              <a:rPr lang="en-US"/>
              <a:pPr/>
              <a:t>2</a:t>
            </a:fld>
            <a:endParaRPr lang="en-US"/>
          </a:p>
        </p:txBody>
      </p:sp>
    </p:spTree>
    <p:extLst>
      <p:ext uri="{BB962C8B-B14F-4D97-AF65-F5344CB8AC3E}">
        <p14:creationId xmlns:p14="http://schemas.microsoft.com/office/powerpoint/2010/main" val="2079972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sz="800" dirty="0" smtClean="0">
              <a:ea typeface="ＭＳ Ｐゴシック" pitchFamily="1" charset="-128"/>
              <a:cs typeface="ＭＳ Ｐゴシック" pitchFamily="1" charset="-128"/>
            </a:endParaRPr>
          </a:p>
          <a:p>
            <a:pPr eaLnBrk="1" hangingPunct="1">
              <a:lnSpc>
                <a:spcPct val="80000"/>
              </a:lnSpc>
              <a:spcBef>
                <a:spcPct val="0"/>
              </a:spcBef>
            </a:pPr>
            <a:endParaRPr lang="en-US" sz="800" dirty="0" smtClean="0">
              <a:ea typeface="ＭＳ Ｐゴシック" pitchFamily="1" charset="-128"/>
              <a:cs typeface="ＭＳ Ｐゴシック" pitchFamily="1"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32F9B242-0D13-AB44-8C02-1095E3525732}" type="slidenum">
              <a:rPr lang="en-US"/>
              <a:pPr/>
              <a:t>3</a:t>
            </a:fld>
            <a:endParaRPr lang="en-US"/>
          </a:p>
        </p:txBody>
      </p:sp>
    </p:spTree>
    <p:extLst>
      <p:ext uri="{BB962C8B-B14F-4D97-AF65-F5344CB8AC3E}">
        <p14:creationId xmlns:p14="http://schemas.microsoft.com/office/powerpoint/2010/main" val="66817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lnSpc>
                <a:spcPct val="80000"/>
              </a:lnSpc>
              <a:spcBef>
                <a:spcPct val="0"/>
              </a:spcBef>
            </a:pPr>
            <a:endParaRPr lang="en-US"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4</a:t>
            </a:fld>
            <a:endParaRPr lang="en-US" smtClean="0"/>
          </a:p>
        </p:txBody>
      </p:sp>
    </p:spTree>
    <p:extLst>
      <p:ext uri="{BB962C8B-B14F-4D97-AF65-F5344CB8AC3E}">
        <p14:creationId xmlns:p14="http://schemas.microsoft.com/office/powerpoint/2010/main" val="919338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lnSpc>
                <a:spcPct val="80000"/>
              </a:lnSpc>
              <a:spcBef>
                <a:spcPct val="0"/>
              </a:spcBef>
            </a:pPr>
            <a:endParaRPr lang="en-US"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5</a:t>
            </a:fld>
            <a:endParaRPr lang="en-US" smtClean="0"/>
          </a:p>
        </p:txBody>
      </p:sp>
    </p:spTree>
    <p:extLst>
      <p:ext uri="{BB962C8B-B14F-4D97-AF65-F5344CB8AC3E}">
        <p14:creationId xmlns:p14="http://schemas.microsoft.com/office/powerpoint/2010/main" val="1267826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lnSpc>
                <a:spcPct val="80000"/>
              </a:lnSpc>
              <a:spcBef>
                <a:spcPct val="0"/>
              </a:spcBef>
            </a:pPr>
            <a:endParaRPr lang="en-US"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6</a:t>
            </a:fld>
            <a:endParaRPr lang="en-US" smtClean="0"/>
          </a:p>
        </p:txBody>
      </p:sp>
    </p:spTree>
    <p:extLst>
      <p:ext uri="{BB962C8B-B14F-4D97-AF65-F5344CB8AC3E}">
        <p14:creationId xmlns:p14="http://schemas.microsoft.com/office/powerpoint/2010/main" val="4181041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Tx/>
              <a:buNone/>
              <a:defRPr/>
            </a:pPr>
            <a:endParaRPr lang="en-US"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7</a:t>
            </a:fld>
            <a:endParaRPr lang="en-US" smtClean="0"/>
          </a:p>
        </p:txBody>
      </p:sp>
    </p:spTree>
    <p:extLst>
      <p:ext uri="{BB962C8B-B14F-4D97-AF65-F5344CB8AC3E}">
        <p14:creationId xmlns:p14="http://schemas.microsoft.com/office/powerpoint/2010/main" val="4058060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lnSpc>
                <a:spcPct val="80000"/>
              </a:lnSpc>
              <a:spcBef>
                <a:spcPct val="0"/>
              </a:spcBef>
            </a:pPr>
            <a:endParaRPr lang="en-US"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8</a:t>
            </a:fld>
            <a:endParaRPr lang="en-US" smtClean="0"/>
          </a:p>
        </p:txBody>
      </p:sp>
    </p:spTree>
    <p:extLst>
      <p:ext uri="{BB962C8B-B14F-4D97-AF65-F5344CB8AC3E}">
        <p14:creationId xmlns:p14="http://schemas.microsoft.com/office/powerpoint/2010/main" val="25123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endParaRPr lang="en-US" u="none" dirty="0" smtClean="0">
              <a:ea typeface="ＭＳ Ｐゴシック" pitchFamily="1" charset="-128"/>
              <a:cs typeface="ＭＳ Ｐゴシック" pitchFamily="1" charset="-128"/>
            </a:endParaRPr>
          </a:p>
        </p:txBody>
      </p:sp>
      <p:sp>
        <p:nvSpPr>
          <p:cNvPr id="60420" name="Slide Number Placeholder 3"/>
          <p:cNvSpPr>
            <a:spLocks noGrp="1"/>
          </p:cNvSpPr>
          <p:nvPr>
            <p:ph type="sldNum" sz="quarter" idx="5"/>
          </p:nvPr>
        </p:nvSpPr>
        <p:spPr bwMode="auto">
          <a:noFill/>
          <a:ln>
            <a:miter lim="800000"/>
            <a:headEnd/>
            <a:tailEnd/>
          </a:ln>
        </p:spPr>
        <p:txBody>
          <a:bodyPr/>
          <a:lstStyle/>
          <a:p>
            <a:fld id="{36B00D78-EEE2-C749-ADB8-89414C02B13B}" type="slidenum">
              <a:rPr lang="en-US"/>
              <a:pPr/>
              <a:t>9</a:t>
            </a:fld>
            <a:endParaRPr lang="en-US"/>
          </a:p>
        </p:txBody>
      </p:sp>
    </p:spTree>
    <p:extLst>
      <p:ext uri="{BB962C8B-B14F-4D97-AF65-F5344CB8AC3E}">
        <p14:creationId xmlns:p14="http://schemas.microsoft.com/office/powerpoint/2010/main" val="376787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DCE1BC-F14A-4A41-89C7-5B2C8A23F500}" type="datetime1">
              <a:rPr lang="en-US"/>
              <a:pPr>
                <a:defRPr/>
              </a:pPr>
              <a:t>11/7/2015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BA0FA2-AAFB-488B-9652-CD0B682AC1EF}" type="slidenum">
              <a:rPr lang="en-US"/>
              <a:pPr>
                <a:defRPr/>
              </a:pPr>
              <a:t>‹#›</a:t>
            </a:fld>
            <a:endParaRPr lang="en-US"/>
          </a:p>
        </p:txBody>
      </p:sp>
    </p:spTree>
    <p:extLst>
      <p:ext uri="{BB962C8B-B14F-4D97-AF65-F5344CB8AC3E}">
        <p14:creationId xmlns:p14="http://schemas.microsoft.com/office/powerpoint/2010/main" val="419536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46D950-CC19-4671-9455-58DF0F25C560}" type="datetime1">
              <a:rPr lang="en-US"/>
              <a:pPr>
                <a:defRPr/>
              </a:pPr>
              <a:t>11/7/2015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EC2068-4077-478A-B919-5CEA914E36B3}" type="slidenum">
              <a:rPr lang="en-US"/>
              <a:pPr>
                <a:defRPr/>
              </a:pPr>
              <a:t>‹#›</a:t>
            </a:fld>
            <a:endParaRPr lang="en-US"/>
          </a:p>
        </p:txBody>
      </p:sp>
    </p:spTree>
    <p:extLst>
      <p:ext uri="{BB962C8B-B14F-4D97-AF65-F5344CB8AC3E}">
        <p14:creationId xmlns:p14="http://schemas.microsoft.com/office/powerpoint/2010/main" val="256743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F8D642-A4CF-4EEE-95FA-C4BB0CA92B81}" type="datetime1">
              <a:rPr lang="en-US"/>
              <a:pPr>
                <a:defRPr/>
              </a:pPr>
              <a:t>11/7/2015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FED591-0008-4195-AD35-7D3366B6E652}" type="slidenum">
              <a:rPr lang="en-US"/>
              <a:pPr>
                <a:defRPr/>
              </a:pPr>
              <a:t>‹#›</a:t>
            </a:fld>
            <a:endParaRPr lang="en-US"/>
          </a:p>
        </p:txBody>
      </p:sp>
    </p:spTree>
    <p:extLst>
      <p:ext uri="{BB962C8B-B14F-4D97-AF65-F5344CB8AC3E}">
        <p14:creationId xmlns:p14="http://schemas.microsoft.com/office/powerpoint/2010/main" val="200477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60CEE9-A537-40E5-B91C-0AE66502DDB8}" type="datetime1">
              <a:rPr lang="en-US"/>
              <a:pPr>
                <a:defRPr/>
              </a:pPr>
              <a:t>11/7/2015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EB45F1B1-845D-4E90-BF81-67B15DA92DC0}" type="slidenum">
              <a:rPr lang="en-US"/>
              <a:pPr>
                <a:defRPr/>
              </a:pPr>
              <a:t>‹#›</a:t>
            </a:fld>
            <a:endParaRPr lang="en-US"/>
          </a:p>
        </p:txBody>
      </p:sp>
    </p:spTree>
    <p:extLst>
      <p:ext uri="{BB962C8B-B14F-4D97-AF65-F5344CB8AC3E}">
        <p14:creationId xmlns:p14="http://schemas.microsoft.com/office/powerpoint/2010/main" val="8489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7C6D233-3CFF-4CA9-B0CB-DA35150A7AD9}" type="datetime1">
              <a:rPr lang="en-US"/>
              <a:pPr>
                <a:defRPr/>
              </a:pPr>
              <a:t>11/7/2015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044B2C-1105-4DDB-AD02-9D11074B9548}" type="slidenum">
              <a:rPr lang="en-US"/>
              <a:pPr>
                <a:defRPr/>
              </a:pPr>
              <a:t>‹#›</a:t>
            </a:fld>
            <a:endParaRPr lang="en-US"/>
          </a:p>
        </p:txBody>
      </p:sp>
    </p:spTree>
    <p:extLst>
      <p:ext uri="{BB962C8B-B14F-4D97-AF65-F5344CB8AC3E}">
        <p14:creationId xmlns:p14="http://schemas.microsoft.com/office/powerpoint/2010/main" val="314050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AC4F41-FF1A-4737-BA4A-F518ABE599C9}" type="datetime1">
              <a:rPr lang="en-US"/>
              <a:pPr>
                <a:defRPr/>
              </a:pPr>
              <a:t>11/7/2015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5EF8C8-7386-484D-8DE1-D69B2D1AAB21}" type="slidenum">
              <a:rPr lang="en-US"/>
              <a:pPr>
                <a:defRPr/>
              </a:pPr>
              <a:t>‹#›</a:t>
            </a:fld>
            <a:endParaRPr lang="en-US"/>
          </a:p>
        </p:txBody>
      </p:sp>
    </p:spTree>
    <p:extLst>
      <p:ext uri="{BB962C8B-B14F-4D97-AF65-F5344CB8AC3E}">
        <p14:creationId xmlns:p14="http://schemas.microsoft.com/office/powerpoint/2010/main" val="370042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1F7DDA9-AA20-4C48-A682-CAC88CCCC828}" type="datetime1">
              <a:rPr lang="en-US"/>
              <a:pPr>
                <a:defRPr/>
              </a:pPr>
              <a:t>11/7/2015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7466B1-A031-4D32-923A-2625A511D9E7}" type="slidenum">
              <a:rPr lang="en-US"/>
              <a:pPr>
                <a:defRPr/>
              </a:pPr>
              <a:t>‹#›</a:t>
            </a:fld>
            <a:endParaRPr lang="en-US"/>
          </a:p>
        </p:txBody>
      </p:sp>
    </p:spTree>
    <p:extLst>
      <p:ext uri="{BB962C8B-B14F-4D97-AF65-F5344CB8AC3E}">
        <p14:creationId xmlns:p14="http://schemas.microsoft.com/office/powerpoint/2010/main" val="368764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C22EF5A-6647-40D1-BB56-027D2DA629A6}" type="datetime1">
              <a:rPr lang="en-US"/>
              <a:pPr>
                <a:defRPr/>
              </a:pPr>
              <a:t>11/7/2015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FF2A5E-5B2F-42C1-894A-415A5303D032}" type="slidenum">
              <a:rPr lang="en-US"/>
              <a:pPr>
                <a:defRPr/>
              </a:pPr>
              <a:t>‹#›</a:t>
            </a:fld>
            <a:endParaRPr lang="en-US"/>
          </a:p>
        </p:txBody>
      </p:sp>
    </p:spTree>
    <p:extLst>
      <p:ext uri="{BB962C8B-B14F-4D97-AF65-F5344CB8AC3E}">
        <p14:creationId xmlns:p14="http://schemas.microsoft.com/office/powerpoint/2010/main" val="197861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B9FF34-A8AC-4107-A817-32CE835D01EA}" type="datetime1">
              <a:rPr lang="en-US"/>
              <a:pPr>
                <a:defRPr/>
              </a:pPr>
              <a:t>11/7/2015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6A23AC-024C-4DF5-9126-96545DC54DBA}" type="slidenum">
              <a:rPr lang="en-US"/>
              <a:pPr>
                <a:defRPr/>
              </a:pPr>
              <a:t>‹#›</a:t>
            </a:fld>
            <a:endParaRPr lang="en-US"/>
          </a:p>
        </p:txBody>
      </p:sp>
    </p:spTree>
    <p:extLst>
      <p:ext uri="{BB962C8B-B14F-4D97-AF65-F5344CB8AC3E}">
        <p14:creationId xmlns:p14="http://schemas.microsoft.com/office/powerpoint/2010/main" val="25690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FFC50A-DC8B-4B43-B201-2551C8568A5E}" type="datetime1">
              <a:rPr lang="en-US"/>
              <a:pPr>
                <a:defRPr/>
              </a:pPr>
              <a:t>11/7/2015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78D6F4-5177-4603-BC19-23B9996BA45D}" type="slidenum">
              <a:rPr lang="en-US"/>
              <a:pPr>
                <a:defRPr/>
              </a:pPr>
              <a:t>‹#›</a:t>
            </a:fld>
            <a:endParaRPr lang="en-US"/>
          </a:p>
        </p:txBody>
      </p:sp>
    </p:spTree>
    <p:extLst>
      <p:ext uri="{BB962C8B-B14F-4D97-AF65-F5344CB8AC3E}">
        <p14:creationId xmlns:p14="http://schemas.microsoft.com/office/powerpoint/2010/main" val="386270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06686B-7DB0-4F42-B3A0-8DAA452D952C}" type="datetime1">
              <a:rPr lang="en-US"/>
              <a:pPr>
                <a:defRPr/>
              </a:pPr>
              <a:t>11/7/2015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4DAACF-4909-4868-8E73-BBCDBF217A70}" type="slidenum">
              <a:rPr lang="en-US"/>
              <a:pPr>
                <a:defRPr/>
              </a:pPr>
              <a:t>‹#›</a:t>
            </a:fld>
            <a:endParaRPr lang="en-US"/>
          </a:p>
        </p:txBody>
      </p:sp>
    </p:spTree>
    <p:extLst>
      <p:ext uri="{BB962C8B-B14F-4D97-AF65-F5344CB8AC3E}">
        <p14:creationId xmlns:p14="http://schemas.microsoft.com/office/powerpoint/2010/main" val="117858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24600" y="63246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3622A53E-6D3C-4A6F-8667-B756D74ADC99}" type="datetime1">
              <a:rPr lang="en-US"/>
              <a:pPr>
                <a:defRPr/>
              </a:pPr>
              <a:t>11/7/2015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810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9B505C41-935D-4254-91FB-E802272F8E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2" r:id="rId1"/>
    <p:sldLayoutId id="214748416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9.xml"/><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9.xml"/><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4.png"/><Relationship Id="rId12"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oleObject" Target="../embeddings/oleObject2.bin"/><Relationship Id="rId5" Type="http://schemas.openxmlformats.org/officeDocument/2006/relationships/image" Target="../media/image2.png"/><Relationship Id="rId10" Type="http://schemas.openxmlformats.org/officeDocument/2006/relationships/image" Target="../media/image12.emf"/><Relationship Id="rId4" Type="http://schemas.openxmlformats.org/officeDocument/2006/relationships/slide" Target="slide9.xml"/><Relationship Id="rId9" Type="http://schemas.openxmlformats.org/officeDocument/2006/relationships/oleObject" Target="../embeddings/oleObject1.bin"/><Relationship Id="rId1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slide" Target="slide9.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0.png"/><Relationship Id="rId5" Type="http://schemas.openxmlformats.org/officeDocument/2006/relationships/image" Target="../media/image3.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Box 6"/>
          <p:cNvSpPr txBox="1">
            <a:spLocks noChangeArrowheads="1"/>
          </p:cNvSpPr>
          <p:nvPr/>
        </p:nvSpPr>
        <p:spPr bwMode="auto">
          <a:xfrm>
            <a:off x="457200" y="2362200"/>
            <a:ext cx="8077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r>
              <a:rPr lang="en-US" sz="4400" i="1" dirty="0" smtClean="0">
                <a:solidFill>
                  <a:schemeClr val="bg1"/>
                </a:solidFill>
              </a:rPr>
              <a:t>Number Order vs. Absolute Value</a:t>
            </a:r>
            <a:endParaRPr lang="en-US" sz="4400" i="1" dirty="0">
              <a:solidFill>
                <a:schemeClr val="bg1"/>
              </a:solidFill>
            </a:endParaRPr>
          </a:p>
        </p:txBody>
      </p:sp>
      <p:sp>
        <p:nvSpPr>
          <p:cNvPr id="12297"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8D3A75B6-2C32-4199-AD8C-ABF893494567}" type="slidenum">
              <a:rPr lang="en-US" smtClean="0">
                <a:solidFill>
                  <a:schemeClr val="bg1"/>
                </a:solidFill>
              </a:rPr>
              <a:pPr algn="ctr" eaLnBrk="1" hangingPunct="1"/>
              <a:t>1</a:t>
            </a:fld>
            <a:endParaRPr lang="en-US" smtClean="0">
              <a:solidFill>
                <a:schemeClr val="bg1"/>
              </a:solidFill>
            </a:endParaRPr>
          </a:p>
        </p:txBody>
      </p:sp>
      <p:grpSp>
        <p:nvGrpSpPr>
          <p:cNvPr id="12298" name="Group 9"/>
          <p:cNvGrpSpPr>
            <a:grpSpLocks/>
          </p:cNvGrpSpPr>
          <p:nvPr/>
        </p:nvGrpSpPr>
        <p:grpSpPr bwMode="auto">
          <a:xfrm>
            <a:off x="609600" y="6413500"/>
            <a:ext cx="7402513" cy="387350"/>
            <a:chOff x="609600" y="6414018"/>
            <a:chExt cx="7401771" cy="386725"/>
          </a:xfrm>
        </p:grpSpPr>
        <p:pic>
          <p:nvPicPr>
            <p:cNvPr id="12299" name="Picture 10" descr="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1" descr="r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2" descr="black.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Page Title"/>
          <p:cNvSpPr>
            <a:spLocks noGrp="1"/>
          </p:cNvSpPr>
          <p:nvPr>
            <p:ph type="title" idx="4294967295"/>
          </p:nvPr>
        </p:nvSpPr>
        <p:spPr>
          <a:xfrm>
            <a:off x="152400" y="127000"/>
            <a:ext cx="8229600" cy="639763"/>
          </a:xfrm>
        </p:spPr>
        <p:txBody>
          <a:bodyPr/>
          <a:lstStyle/>
          <a:p>
            <a:pPr algn="l"/>
            <a:r>
              <a:rPr lang="en-US" sz="3200" b="1" dirty="0">
                <a:solidFill>
                  <a:schemeClr val="bg1"/>
                </a:solidFill>
                <a:ea typeface="ＭＳ Ｐゴシック" pitchFamily="1" charset="-128"/>
                <a:cs typeface="ＭＳ Ｐゴシック" pitchFamily="1" charset="-128"/>
              </a:rPr>
              <a:t>Warm Up</a:t>
            </a:r>
          </a:p>
        </p:txBody>
      </p:sp>
      <p:sp>
        <p:nvSpPr>
          <p:cNvPr id="33796" name="Black Background"/>
          <p:cNvSpPr>
            <a:spLocks noChangeArrowheads="1"/>
          </p:cNvSpPr>
          <p:nvPr/>
        </p:nvSpPr>
        <p:spPr bwMode="auto">
          <a:xfrm>
            <a:off x="228600" y="1625600"/>
            <a:ext cx="8686800" cy="4356100"/>
          </a:xfrm>
          <a:prstGeom prst="roundRect">
            <a:avLst>
              <a:gd name="adj" fmla="val 7954"/>
            </a:avLst>
          </a:prstGeom>
          <a:solidFill>
            <a:schemeClr val="tx1"/>
          </a:solidFill>
          <a:ln w="19050">
            <a:solidFill>
              <a:schemeClr val="bg1"/>
            </a:solidFill>
            <a:round/>
            <a:headEnd/>
            <a:tailEnd/>
          </a:ln>
        </p:spPr>
        <p:txBody>
          <a:bodyPr wrap="none" anchor="ctr">
            <a:prstTxWarp prst="textNoShape">
              <a:avLst/>
            </a:prstTxWarp>
          </a:bodyPr>
          <a:lstStyle/>
          <a:p>
            <a:r>
              <a:rPr lang="en-US" dirty="0" smtClean="0"/>
              <a:t>How many halves, (1/2), are there in an</a:t>
            </a:r>
          </a:p>
          <a:p>
            <a:r>
              <a:rPr lang="en-US" dirty="0" smtClean="0"/>
              <a:t>     eighth, (1/</a:t>
            </a:r>
            <a:endParaRPr lang="en-US" dirty="0"/>
          </a:p>
        </p:txBody>
      </p:sp>
      <p:sp>
        <p:nvSpPr>
          <p:cNvPr id="6" name="Agenda Link">
            <a:hlinkClick r:id="rId3" action="ppaction://hlinksldjump"/>
          </p:cNvPr>
          <p:cNvSpPr txBox="1"/>
          <p:nvPr/>
        </p:nvSpPr>
        <p:spPr>
          <a:xfrm>
            <a:off x="7696200" y="5981700"/>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33799" name="Slide Number Placeholder 6"/>
          <p:cNvSpPr>
            <a:spLocks noGrp="1"/>
          </p:cNvSpPr>
          <p:nvPr>
            <p:ph type="sldNum" sz="quarter" idx="12"/>
          </p:nvPr>
        </p:nvSpPr>
        <p:spPr bwMode="auto">
          <a:noFill/>
          <a:ln>
            <a:miter lim="800000"/>
            <a:headEnd/>
            <a:tailEnd/>
          </a:ln>
        </p:spPr>
        <p:txBody>
          <a:bodyPr/>
          <a:lstStyle/>
          <a:p>
            <a:pPr algn="ctr"/>
            <a:fld id="{9A5122DB-F662-CC4F-BF20-D42F08AD22F1}" type="slidenum">
              <a:rPr lang="en-US"/>
              <a:pPr algn="ctr"/>
              <a:t>2</a:t>
            </a:fld>
            <a:endParaRPr lang="en-US"/>
          </a:p>
        </p:txBody>
      </p:sp>
      <p:pic>
        <p:nvPicPr>
          <p:cNvPr id="33800" name="Picture 1" descr="Warm-up.gif"/>
          <p:cNvPicPr>
            <a:picLocks noChangeAspect="1"/>
          </p:cNvPicPr>
          <p:nvPr/>
        </p:nvPicPr>
        <p:blipFill>
          <a:blip r:embed="rId4"/>
          <a:srcRect/>
          <a:stretch>
            <a:fillRect/>
          </a:stretch>
        </p:blipFill>
        <p:spPr bwMode="auto">
          <a:xfrm>
            <a:off x="1905000" y="76200"/>
            <a:ext cx="801688" cy="693738"/>
          </a:xfrm>
          <a:prstGeom prst="rect">
            <a:avLst/>
          </a:prstGeom>
          <a:noFill/>
          <a:ln w="9525">
            <a:noFill/>
            <a:miter lim="800000"/>
            <a:headEnd/>
            <a:tailEnd/>
          </a:ln>
        </p:spPr>
      </p:pic>
      <p:sp>
        <p:nvSpPr>
          <p:cNvPr id="14" name="TextBox 13"/>
          <p:cNvSpPr txBox="1"/>
          <p:nvPr/>
        </p:nvSpPr>
        <p:spPr>
          <a:xfrm>
            <a:off x="457200" y="1625600"/>
            <a:ext cx="8255000" cy="923330"/>
          </a:xfrm>
          <a:prstGeom prst="rect">
            <a:avLst/>
          </a:prstGeom>
          <a:noFill/>
        </p:spPr>
        <p:txBody>
          <a:bodyPr wrap="square" rtlCol="0">
            <a:spAutoFit/>
          </a:bodyPr>
          <a:lstStyle/>
          <a:p>
            <a:r>
              <a:rPr lang="en-US" i="1" dirty="0" smtClean="0">
                <a:solidFill>
                  <a:srgbClr val="FFFFFF"/>
                </a:solidFill>
              </a:rPr>
              <a:t>In the prior lessons, we learned about relative sizes of quantities, absolute value, and magnitude. The key is to know when to utilize one vs. another. Often times, it’s the words around the math, the </a:t>
            </a:r>
            <a:r>
              <a:rPr lang="en-US" b="1" i="1" u="sng" dirty="0" smtClean="0">
                <a:solidFill>
                  <a:srgbClr val="FFFFFF"/>
                </a:solidFill>
              </a:rPr>
              <a:t>Context</a:t>
            </a:r>
            <a:r>
              <a:rPr lang="en-US" i="1" dirty="0" smtClean="0">
                <a:solidFill>
                  <a:srgbClr val="FFFFFF"/>
                </a:solidFill>
              </a:rPr>
              <a:t>, that can make this tricky.</a:t>
            </a:r>
            <a:endParaRPr lang="en-US" i="1" dirty="0">
              <a:solidFill>
                <a:srgbClr val="FFFFFF"/>
              </a:solidFill>
            </a:endParaRPr>
          </a:p>
        </p:txBody>
      </p:sp>
      <p:pic>
        <p:nvPicPr>
          <p:cNvPr id="21" name="Picture 20"/>
          <p:cNvPicPr>
            <a:picLocks noChangeAspect="1"/>
          </p:cNvPicPr>
          <p:nvPr/>
        </p:nvPicPr>
        <p:blipFill>
          <a:blip r:embed="rId5"/>
          <a:stretch>
            <a:fillRect/>
          </a:stretch>
        </p:blipFill>
        <p:spPr>
          <a:xfrm>
            <a:off x="308880" y="2779502"/>
            <a:ext cx="1721365" cy="2997200"/>
          </a:xfrm>
          <a:prstGeom prst="rect">
            <a:avLst/>
          </a:prstGeom>
        </p:spPr>
      </p:pic>
      <p:sp>
        <p:nvSpPr>
          <p:cNvPr id="22" name="TextBox 21"/>
          <p:cNvSpPr txBox="1"/>
          <p:nvPr/>
        </p:nvSpPr>
        <p:spPr>
          <a:xfrm>
            <a:off x="2107782" y="2779723"/>
            <a:ext cx="3302418" cy="923330"/>
          </a:xfrm>
          <a:prstGeom prst="rect">
            <a:avLst/>
          </a:prstGeom>
          <a:noFill/>
          <a:ln>
            <a:solidFill>
              <a:schemeClr val="bg1"/>
            </a:solidFill>
          </a:ln>
        </p:spPr>
        <p:txBody>
          <a:bodyPr wrap="square" rtlCol="0">
            <a:spAutoFit/>
          </a:bodyPr>
          <a:lstStyle/>
          <a:p>
            <a:r>
              <a:rPr lang="en-US" dirty="0" smtClean="0">
                <a:solidFill>
                  <a:schemeClr val="accent6">
                    <a:lumMod val="60000"/>
                    <a:lumOff val="40000"/>
                  </a:schemeClr>
                </a:solidFill>
              </a:rPr>
              <a:t>Wednesday’s Temperature 85</a:t>
            </a:r>
            <a:r>
              <a:rPr lang="en-US" baseline="30000" dirty="0" smtClean="0">
                <a:solidFill>
                  <a:schemeClr val="accent6">
                    <a:lumMod val="60000"/>
                    <a:lumOff val="40000"/>
                  </a:schemeClr>
                </a:solidFill>
              </a:rPr>
              <a:t>o</a:t>
            </a:r>
            <a:r>
              <a:rPr lang="en-US" dirty="0" smtClean="0">
                <a:solidFill>
                  <a:schemeClr val="accent6">
                    <a:lumMod val="60000"/>
                    <a:lumOff val="40000"/>
                  </a:schemeClr>
                </a:solidFill>
              </a:rPr>
              <a:t> F</a:t>
            </a:r>
          </a:p>
          <a:p>
            <a:endParaRPr lang="en-US" dirty="0" smtClean="0">
              <a:solidFill>
                <a:schemeClr val="accent6">
                  <a:lumMod val="60000"/>
                  <a:lumOff val="40000"/>
                </a:schemeClr>
              </a:solidFill>
            </a:endParaRPr>
          </a:p>
          <a:p>
            <a:r>
              <a:rPr lang="en-US" dirty="0" smtClean="0">
                <a:solidFill>
                  <a:schemeClr val="accent6">
                    <a:lumMod val="60000"/>
                    <a:lumOff val="40000"/>
                  </a:schemeClr>
                </a:solidFill>
              </a:rPr>
              <a:t>Thursday’s Temperature 75</a:t>
            </a:r>
            <a:r>
              <a:rPr lang="en-US" baseline="30000" dirty="0" smtClean="0">
                <a:solidFill>
                  <a:schemeClr val="accent6">
                    <a:lumMod val="60000"/>
                    <a:lumOff val="40000"/>
                  </a:schemeClr>
                </a:solidFill>
              </a:rPr>
              <a:t>o</a:t>
            </a:r>
            <a:r>
              <a:rPr lang="en-US" dirty="0" smtClean="0">
                <a:solidFill>
                  <a:schemeClr val="accent6">
                    <a:lumMod val="60000"/>
                    <a:lumOff val="40000"/>
                  </a:schemeClr>
                </a:solidFill>
              </a:rPr>
              <a:t> F</a:t>
            </a:r>
            <a:endParaRPr lang="en-US" dirty="0">
              <a:solidFill>
                <a:schemeClr val="accent6">
                  <a:lumMod val="60000"/>
                  <a:lumOff val="40000"/>
                </a:schemeClr>
              </a:solidFill>
            </a:endParaRPr>
          </a:p>
        </p:txBody>
      </p:sp>
      <p:sp>
        <p:nvSpPr>
          <p:cNvPr id="23" name="TextBox 22"/>
          <p:cNvSpPr txBox="1"/>
          <p:nvPr/>
        </p:nvSpPr>
        <p:spPr>
          <a:xfrm>
            <a:off x="5410200" y="3907810"/>
            <a:ext cx="3613902" cy="1938992"/>
          </a:xfrm>
          <a:prstGeom prst="rect">
            <a:avLst/>
          </a:prstGeom>
          <a:noFill/>
        </p:spPr>
        <p:txBody>
          <a:bodyPr wrap="square" rtlCol="0">
            <a:spAutoFit/>
          </a:bodyPr>
          <a:lstStyle/>
          <a:p>
            <a:pPr marL="342900" indent="-342900">
              <a:buFont typeface="+mj-lt"/>
              <a:buAutoNum type="alphaLcParenR"/>
            </a:pPr>
            <a:r>
              <a:rPr lang="en-US" dirty="0" smtClean="0">
                <a:solidFill>
                  <a:srgbClr val="FFFFFF"/>
                </a:solidFill>
              </a:rPr>
              <a:t>The temp. decreased by -10</a:t>
            </a:r>
            <a:r>
              <a:rPr lang="en-US" baseline="30000" dirty="0" smtClean="0">
                <a:solidFill>
                  <a:srgbClr val="FFFFFF"/>
                </a:solidFill>
              </a:rPr>
              <a:t>o</a:t>
            </a:r>
          </a:p>
          <a:p>
            <a:pPr marL="342900" indent="-342900">
              <a:buFont typeface="+mj-lt"/>
              <a:buAutoNum type="alphaLcParenR"/>
            </a:pPr>
            <a:endParaRPr lang="en-US" baseline="30000" dirty="0" smtClean="0">
              <a:solidFill>
                <a:srgbClr val="FFFFFF"/>
              </a:solidFill>
            </a:endParaRPr>
          </a:p>
          <a:p>
            <a:pPr marL="342900" indent="-342900">
              <a:buFont typeface="+mj-lt"/>
              <a:buAutoNum type="alphaLcParenR"/>
            </a:pPr>
            <a:r>
              <a:rPr lang="en-US" dirty="0" smtClean="0">
                <a:solidFill>
                  <a:srgbClr val="FFFFFF"/>
                </a:solidFill>
              </a:rPr>
              <a:t>The temp. decreased by 10</a:t>
            </a:r>
            <a:r>
              <a:rPr lang="en-US" baseline="30000" dirty="0" smtClean="0">
                <a:solidFill>
                  <a:srgbClr val="FFFFFF"/>
                </a:solidFill>
              </a:rPr>
              <a:t>o</a:t>
            </a:r>
          </a:p>
          <a:p>
            <a:pPr marL="342900" indent="-342900">
              <a:buFont typeface="+mj-lt"/>
              <a:buAutoNum type="alphaLcParenR"/>
            </a:pPr>
            <a:endParaRPr lang="en-US" baseline="30000" dirty="0" smtClean="0">
              <a:solidFill>
                <a:srgbClr val="FFFFFF"/>
              </a:solidFill>
            </a:endParaRPr>
          </a:p>
          <a:p>
            <a:pPr marL="342900" indent="-342900">
              <a:buFont typeface="+mj-lt"/>
              <a:buAutoNum type="alphaLcParenR"/>
            </a:pPr>
            <a:r>
              <a:rPr lang="en-US" dirty="0" smtClean="0">
                <a:solidFill>
                  <a:srgbClr val="FFFFFF"/>
                </a:solidFill>
              </a:rPr>
              <a:t>The change in temp. was -10</a:t>
            </a:r>
            <a:r>
              <a:rPr lang="en-US" baseline="30000" dirty="0" smtClean="0">
                <a:solidFill>
                  <a:srgbClr val="FFFFFF"/>
                </a:solidFill>
              </a:rPr>
              <a:t>o</a:t>
            </a:r>
          </a:p>
          <a:p>
            <a:pPr marL="342900" indent="-342900">
              <a:buFont typeface="+mj-lt"/>
              <a:buAutoNum type="alphaLcParenR"/>
            </a:pPr>
            <a:endParaRPr lang="en-US" baseline="30000" dirty="0" smtClean="0">
              <a:solidFill>
                <a:srgbClr val="FFFFFF"/>
              </a:solidFill>
            </a:endParaRPr>
          </a:p>
          <a:p>
            <a:pPr marL="342900" indent="-342900">
              <a:buFont typeface="+mj-lt"/>
              <a:buAutoNum type="alphaLcParenR"/>
            </a:pPr>
            <a:r>
              <a:rPr lang="en-US" dirty="0" smtClean="0">
                <a:solidFill>
                  <a:srgbClr val="FFFFFF"/>
                </a:solidFill>
              </a:rPr>
              <a:t>The change in temp. was 10</a:t>
            </a:r>
            <a:r>
              <a:rPr lang="en-US" baseline="30000" dirty="0" smtClean="0">
                <a:solidFill>
                  <a:srgbClr val="FFFFFF"/>
                </a:solidFill>
              </a:rPr>
              <a:t>o</a:t>
            </a:r>
            <a:endParaRPr lang="en-US" dirty="0" smtClean="0">
              <a:solidFill>
                <a:srgbClr val="FFFFFF"/>
              </a:solidFill>
            </a:endParaRPr>
          </a:p>
          <a:p>
            <a:pPr marL="342900" indent="-342900">
              <a:buFont typeface="+mj-lt"/>
              <a:buAutoNum type="alphaLcParenR"/>
            </a:pPr>
            <a:endParaRPr lang="en-US" baseline="30000" dirty="0" smtClean="0">
              <a:solidFill>
                <a:srgbClr val="FFFFFF"/>
              </a:solidFill>
            </a:endParaRPr>
          </a:p>
        </p:txBody>
      </p:sp>
      <p:sp>
        <p:nvSpPr>
          <p:cNvPr id="24" name="TextBox 23"/>
          <p:cNvSpPr txBox="1"/>
          <p:nvPr/>
        </p:nvSpPr>
        <p:spPr>
          <a:xfrm>
            <a:off x="5410200" y="2810470"/>
            <a:ext cx="3302000" cy="923330"/>
          </a:xfrm>
          <a:prstGeom prst="rect">
            <a:avLst/>
          </a:prstGeom>
          <a:noFill/>
        </p:spPr>
        <p:txBody>
          <a:bodyPr wrap="square" rtlCol="0">
            <a:spAutoFit/>
          </a:bodyPr>
          <a:lstStyle/>
          <a:p>
            <a:r>
              <a:rPr lang="en-US" b="1" dirty="0" smtClean="0">
                <a:solidFill>
                  <a:schemeClr val="bg1"/>
                </a:solidFill>
              </a:rPr>
              <a:t>2 of the statements below are accurate and 2 are not, label each appropriately.</a:t>
            </a:r>
            <a:endParaRPr lang="en-US" b="1" dirty="0">
              <a:solidFill>
                <a:schemeClr val="bg1"/>
              </a:solidFill>
            </a:endParaRPr>
          </a:p>
        </p:txBody>
      </p:sp>
      <p:sp>
        <p:nvSpPr>
          <p:cNvPr id="25" name="TextBox 24"/>
          <p:cNvSpPr txBox="1"/>
          <p:nvPr/>
        </p:nvSpPr>
        <p:spPr>
          <a:xfrm>
            <a:off x="4096084" y="3907810"/>
            <a:ext cx="1219200" cy="369332"/>
          </a:xfrm>
          <a:prstGeom prst="rect">
            <a:avLst/>
          </a:prstGeom>
          <a:noFill/>
        </p:spPr>
        <p:txBody>
          <a:bodyPr wrap="square" rtlCol="0">
            <a:spAutoFit/>
          </a:bodyPr>
          <a:lstStyle/>
          <a:p>
            <a:r>
              <a:rPr lang="en-US" dirty="0" smtClean="0">
                <a:solidFill>
                  <a:srgbClr val="FF0000"/>
                </a:solidFill>
              </a:rPr>
              <a:t>Inaccurate</a:t>
            </a:r>
            <a:endParaRPr lang="en-US" dirty="0">
              <a:solidFill>
                <a:srgbClr val="FF0000"/>
              </a:solidFill>
            </a:endParaRPr>
          </a:p>
        </p:txBody>
      </p:sp>
      <p:sp>
        <p:nvSpPr>
          <p:cNvPr id="26" name="TextBox 25"/>
          <p:cNvSpPr txBox="1"/>
          <p:nvPr/>
        </p:nvSpPr>
        <p:spPr>
          <a:xfrm>
            <a:off x="4096084" y="5261808"/>
            <a:ext cx="1219200" cy="369332"/>
          </a:xfrm>
          <a:prstGeom prst="rect">
            <a:avLst/>
          </a:prstGeom>
          <a:noFill/>
        </p:spPr>
        <p:txBody>
          <a:bodyPr wrap="square" rtlCol="0">
            <a:spAutoFit/>
          </a:bodyPr>
          <a:lstStyle/>
          <a:p>
            <a:r>
              <a:rPr lang="en-US" dirty="0" smtClean="0">
                <a:solidFill>
                  <a:srgbClr val="FF0000"/>
                </a:solidFill>
              </a:rPr>
              <a:t>Inaccurate</a:t>
            </a:r>
            <a:endParaRPr lang="en-US" dirty="0">
              <a:solidFill>
                <a:srgbClr val="FF0000"/>
              </a:solidFill>
            </a:endParaRPr>
          </a:p>
        </p:txBody>
      </p:sp>
      <p:sp>
        <p:nvSpPr>
          <p:cNvPr id="27" name="TextBox 26"/>
          <p:cNvSpPr txBox="1"/>
          <p:nvPr/>
        </p:nvSpPr>
        <p:spPr>
          <a:xfrm>
            <a:off x="4096084" y="4349334"/>
            <a:ext cx="1219200" cy="369332"/>
          </a:xfrm>
          <a:prstGeom prst="rect">
            <a:avLst/>
          </a:prstGeom>
          <a:noFill/>
        </p:spPr>
        <p:txBody>
          <a:bodyPr wrap="square" rtlCol="0">
            <a:spAutoFit/>
          </a:bodyPr>
          <a:lstStyle/>
          <a:p>
            <a:r>
              <a:rPr lang="en-US" dirty="0" smtClean="0">
                <a:solidFill>
                  <a:srgbClr val="33CC33"/>
                </a:solidFill>
              </a:rPr>
              <a:t>Accurate</a:t>
            </a:r>
            <a:endParaRPr lang="en-US" dirty="0">
              <a:solidFill>
                <a:srgbClr val="33CC33"/>
              </a:solidFill>
            </a:endParaRPr>
          </a:p>
        </p:txBody>
      </p:sp>
      <p:sp>
        <p:nvSpPr>
          <p:cNvPr id="28" name="TextBox 27"/>
          <p:cNvSpPr txBox="1"/>
          <p:nvPr/>
        </p:nvSpPr>
        <p:spPr>
          <a:xfrm>
            <a:off x="4096084" y="4782462"/>
            <a:ext cx="1219200" cy="369332"/>
          </a:xfrm>
          <a:prstGeom prst="rect">
            <a:avLst/>
          </a:prstGeom>
          <a:noFill/>
        </p:spPr>
        <p:txBody>
          <a:bodyPr wrap="square" rtlCol="0">
            <a:spAutoFit/>
          </a:bodyPr>
          <a:lstStyle/>
          <a:p>
            <a:r>
              <a:rPr lang="en-US" dirty="0" smtClean="0">
                <a:solidFill>
                  <a:srgbClr val="33CC33"/>
                </a:solidFill>
              </a:rPr>
              <a:t>Accurate</a:t>
            </a:r>
            <a:endParaRPr lang="en-US" dirty="0">
              <a:solidFill>
                <a:srgbClr val="33CC33"/>
              </a:solidFill>
            </a:endParaRPr>
          </a:p>
        </p:txBody>
      </p:sp>
      <p:sp>
        <p:nvSpPr>
          <p:cNvPr id="18" name="Green Background"/>
          <p:cNvSpPr>
            <a:spLocks noChangeArrowheads="1"/>
          </p:cNvSpPr>
          <p:nvPr/>
        </p:nvSpPr>
        <p:spPr bwMode="auto">
          <a:xfrm>
            <a:off x="228600" y="838200"/>
            <a:ext cx="8686800" cy="728663"/>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endParaRPr>
          </a:p>
        </p:txBody>
      </p:sp>
      <p:sp>
        <p:nvSpPr>
          <p:cNvPr id="19" name="Objective"/>
          <p:cNvSpPr txBox="1"/>
          <p:nvPr/>
        </p:nvSpPr>
        <p:spPr>
          <a:xfrm>
            <a:off x="296863" y="846138"/>
            <a:ext cx="8550275" cy="711200"/>
          </a:xfrm>
          <a:prstGeom prst="rect">
            <a:avLst/>
          </a:prstGeom>
        </p:spPr>
        <p:txBody>
          <a:bodyPr anchor="ctr">
            <a:normAutofit/>
          </a:bodyPr>
          <a:lstStyle/>
          <a:p>
            <a:pPr lvl="0"/>
            <a:r>
              <a:rPr lang="en-US" sz="1600" b="1" i="1" dirty="0" smtClean="0">
                <a:solidFill>
                  <a:schemeClr val="accent1">
                    <a:lumMod val="50000"/>
                  </a:schemeClr>
                </a:solidFill>
                <a:latin typeface="Calibri" pitchFamily="34" charset="0"/>
                <a:ea typeface="+mn-ea"/>
                <a:cs typeface="Arial" charset="0"/>
              </a:rPr>
              <a:t>Learning Objective</a:t>
            </a:r>
            <a:r>
              <a:rPr lang="en-US" sz="1600" b="1" i="1" dirty="0" smtClean="0">
                <a:solidFill>
                  <a:schemeClr val="accent1">
                    <a:lumMod val="75000"/>
                  </a:schemeClr>
                </a:solidFill>
                <a:latin typeface="Calibri" pitchFamily="34" charset="0"/>
                <a:ea typeface="+mn-ea"/>
                <a:cs typeface="Arial" charset="0"/>
              </a:rPr>
              <a:t>: </a:t>
            </a:r>
            <a:r>
              <a:rPr lang="en-US" sz="1600" b="1" i="1" dirty="0" smtClean="0">
                <a:ea typeface="Arial" pitchFamily="1" charset="0"/>
                <a:cs typeface="Arial" pitchFamily="1" charset="0"/>
              </a:rPr>
              <a:t>Students Will Be Able To…</a:t>
            </a:r>
            <a:r>
              <a:rPr lang="en-US" sz="1600" dirty="0" smtClean="0"/>
              <a:t>Distinguish comparisons of absolute value from</a:t>
            </a:r>
          </a:p>
          <a:p>
            <a:pPr lvl="0"/>
            <a:r>
              <a:rPr lang="en-US" sz="1600" dirty="0" smtClean="0">
                <a:latin typeface="Cambria" charset="0"/>
                <a:ea typeface="Cambria" charset="0"/>
              </a:rPr>
              <a:t>				     </a:t>
            </a:r>
            <a:r>
              <a:rPr lang="en-US" sz="1600" dirty="0" smtClean="0"/>
              <a:t>statements about order.</a:t>
            </a:r>
            <a:r>
              <a:rPr lang="en-US" sz="1600" dirty="0" smtClean="0">
                <a:latin typeface="Cambria" charset="0"/>
                <a:ea typeface="Cambria"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Page Title"/>
          <p:cNvSpPr>
            <a:spLocks noGrp="1"/>
          </p:cNvSpPr>
          <p:nvPr>
            <p:ph type="title" idx="4294967295"/>
          </p:nvPr>
        </p:nvSpPr>
        <p:spPr>
          <a:xfrm>
            <a:off x="533400" y="127000"/>
            <a:ext cx="8229600" cy="639763"/>
          </a:xfrm>
        </p:spPr>
        <p:txBody>
          <a:bodyPr/>
          <a:lstStyle/>
          <a:p>
            <a:pPr algn="l"/>
            <a:r>
              <a:rPr lang="en-US" sz="3200" b="1" dirty="0" smtClean="0">
                <a:solidFill>
                  <a:srgbClr val="FFFF00"/>
                </a:solidFill>
                <a:ea typeface="ＭＳ Ｐゴシック" pitchFamily="1" charset="-128"/>
                <a:cs typeface="ＭＳ Ｐゴシック" pitchFamily="1" charset="-128"/>
              </a:rPr>
              <a:t>Lesson Vocabulary and Language Objectives</a:t>
            </a:r>
          </a:p>
        </p:txBody>
      </p:sp>
      <p:sp>
        <p:nvSpPr>
          <p:cNvPr id="8" name="White Background"/>
          <p:cNvSpPr>
            <a:spLocks noChangeArrowheads="1"/>
          </p:cNvSpPr>
          <p:nvPr/>
        </p:nvSpPr>
        <p:spPr bwMode="auto">
          <a:xfrm>
            <a:off x="152400" y="766763"/>
            <a:ext cx="87630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027976954"/>
              </p:ext>
            </p:extLst>
          </p:nvPr>
        </p:nvGraphicFramePr>
        <p:xfrm>
          <a:off x="304800" y="1066800"/>
          <a:ext cx="8458200" cy="3185160"/>
        </p:xfrm>
        <a:graphic>
          <a:graphicData uri="http://schemas.openxmlformats.org/drawingml/2006/table">
            <a:tbl>
              <a:tblPr firstRow="1" bandRow="1">
                <a:tableStyleId>{073A0DAA-6AF3-43AB-8588-CEC1D06C72B9}</a:tableStyleId>
              </a:tblPr>
              <a:tblGrid>
                <a:gridCol w="2185035"/>
                <a:gridCol w="6273165"/>
              </a:tblGrid>
              <a:tr h="533400">
                <a:tc>
                  <a:txBody>
                    <a:bodyPr/>
                    <a:lstStyle/>
                    <a:p>
                      <a:pPr algn="ctr"/>
                      <a:r>
                        <a:rPr lang="en-US" sz="2400" dirty="0" smtClean="0"/>
                        <a:t>Word</a:t>
                      </a:r>
                      <a:endParaRPr lang="en-US" sz="2400" dirty="0"/>
                    </a:p>
                  </a:txBody>
                  <a:tcPr/>
                </a:tc>
                <a:tc>
                  <a:txBody>
                    <a:bodyPr/>
                    <a:lstStyle/>
                    <a:p>
                      <a:pPr algn="ctr"/>
                      <a:r>
                        <a:rPr lang="en-US" sz="2400" dirty="0" smtClean="0"/>
                        <a:t>Definition</a:t>
                      </a:r>
                      <a:endParaRPr lang="en-US" sz="2400" dirty="0"/>
                    </a:p>
                  </a:txBody>
                  <a:tcPr/>
                </a:tc>
              </a:tr>
              <a:tr h="838200">
                <a:tc>
                  <a:txBody>
                    <a:bodyPr/>
                    <a:lstStyle/>
                    <a:p>
                      <a:pPr algn="ctr"/>
                      <a:r>
                        <a:rPr lang="en-US" sz="2600" b="1" dirty="0" smtClean="0"/>
                        <a:t>Context</a:t>
                      </a:r>
                    </a:p>
                    <a:p>
                      <a:pPr algn="ctr"/>
                      <a:r>
                        <a:rPr lang="en-US" sz="1600" b="1" i="1" dirty="0" smtClean="0"/>
                        <a:t>(math specific definition)</a:t>
                      </a:r>
                      <a:endParaRPr lang="en-US" sz="1600" b="1" i="1" dirty="0"/>
                    </a:p>
                  </a:txBody>
                  <a:tcPr/>
                </a:tc>
                <a:tc>
                  <a:txBody>
                    <a:bodyPr/>
                    <a:lstStyle/>
                    <a:p>
                      <a:r>
                        <a:rPr lang="en-US" sz="2100" dirty="0" smtClean="0"/>
                        <a:t>The circumstances surrounding a problem that determine</a:t>
                      </a:r>
                      <a:r>
                        <a:rPr lang="en-US" sz="2100" baseline="0" dirty="0" smtClean="0"/>
                        <a:t> actions necessary to solve</a:t>
                      </a:r>
                      <a:endParaRPr lang="en-US" sz="2100" dirty="0"/>
                    </a:p>
                  </a:txBody>
                  <a:tcPr/>
                </a:tc>
              </a:tr>
              <a:tr h="838200">
                <a:tc>
                  <a:txBody>
                    <a:bodyPr/>
                    <a:lstStyle/>
                    <a:p>
                      <a:pPr algn="ctr"/>
                      <a:r>
                        <a:rPr lang="en-US" sz="2600" b="1" kern="1200" dirty="0" smtClean="0">
                          <a:solidFill>
                            <a:schemeClr val="dk1"/>
                          </a:solidFill>
                          <a:latin typeface="+mn-lt"/>
                          <a:ea typeface="+mn-ea"/>
                          <a:cs typeface="+mn-cs"/>
                        </a:rPr>
                        <a:t>Increase</a:t>
                      </a:r>
                      <a:endParaRPr lang="en-US" sz="2600" b="1" kern="1200" dirty="0">
                        <a:solidFill>
                          <a:schemeClr val="dk1"/>
                        </a:solidFill>
                        <a:latin typeface="+mn-lt"/>
                        <a:ea typeface="+mn-ea"/>
                        <a:cs typeface="+mn-cs"/>
                      </a:endParaRPr>
                    </a:p>
                  </a:txBody>
                  <a:tcPr/>
                </a:tc>
                <a:tc>
                  <a:txBody>
                    <a:bodyPr/>
                    <a:lstStyle/>
                    <a:p>
                      <a:r>
                        <a:rPr lang="en-US" sz="2100" kern="1200" dirty="0" smtClean="0">
                          <a:solidFill>
                            <a:schemeClr val="dk1"/>
                          </a:solidFill>
                          <a:latin typeface="+mn-lt"/>
                          <a:ea typeface="+mn-ea"/>
                          <a:cs typeface="+mn-cs"/>
                        </a:rPr>
                        <a:t>Going up, assumes that</a:t>
                      </a:r>
                      <a:r>
                        <a:rPr lang="en-US" sz="2100" kern="1200" baseline="0" dirty="0" smtClean="0">
                          <a:solidFill>
                            <a:schemeClr val="dk1"/>
                          </a:solidFill>
                          <a:latin typeface="+mn-lt"/>
                          <a:ea typeface="+mn-ea"/>
                          <a:cs typeface="+mn-cs"/>
                        </a:rPr>
                        <a:t> the quantity is positive, the word </a:t>
                      </a:r>
                      <a:r>
                        <a:rPr lang="en-US" sz="2100" i="1" u="sng" kern="1200" baseline="0" dirty="0" smtClean="0">
                          <a:solidFill>
                            <a:schemeClr val="dk1"/>
                          </a:solidFill>
                          <a:latin typeface="+mn-lt"/>
                          <a:ea typeface="+mn-ea"/>
                          <a:cs typeface="+mn-cs"/>
                        </a:rPr>
                        <a:t>increase</a:t>
                      </a:r>
                      <a:r>
                        <a:rPr lang="en-US" sz="2100" i="0" kern="1200" baseline="0" dirty="0" smtClean="0">
                          <a:solidFill>
                            <a:schemeClr val="dk1"/>
                          </a:solidFill>
                          <a:latin typeface="+mn-lt"/>
                          <a:ea typeface="+mn-ea"/>
                          <a:cs typeface="+mn-cs"/>
                        </a:rPr>
                        <a:t> takes the place of the </a:t>
                      </a:r>
                      <a:r>
                        <a:rPr lang="en-US" sz="2100" i="0" u="sng" kern="1200" baseline="0" dirty="0" smtClean="0">
                          <a:solidFill>
                            <a:schemeClr val="dk1"/>
                          </a:solidFill>
                          <a:latin typeface="+mn-lt"/>
                          <a:ea typeface="+mn-ea"/>
                          <a:cs typeface="+mn-cs"/>
                        </a:rPr>
                        <a:t>positive sign</a:t>
                      </a:r>
                      <a:endParaRPr lang="en-US" sz="2100" u="sng" kern="1200" dirty="0">
                        <a:solidFill>
                          <a:schemeClr val="dk1"/>
                        </a:solidFill>
                        <a:latin typeface="+mn-lt"/>
                        <a:ea typeface="+mn-ea"/>
                        <a:cs typeface="+mn-cs"/>
                      </a:endParaRPr>
                    </a:p>
                  </a:txBody>
                  <a:tcPr/>
                </a:tc>
              </a:tr>
              <a:tr h="838200">
                <a:tc>
                  <a:txBody>
                    <a:bodyPr/>
                    <a:lstStyle/>
                    <a:p>
                      <a:pPr algn="ctr"/>
                      <a:r>
                        <a:rPr lang="en-US" sz="2600" b="1" kern="1200" dirty="0" smtClean="0">
                          <a:solidFill>
                            <a:schemeClr val="dk1"/>
                          </a:solidFill>
                          <a:latin typeface="+mn-lt"/>
                          <a:ea typeface="+mn-ea"/>
                          <a:cs typeface="+mn-cs"/>
                        </a:rPr>
                        <a:t>Decrease</a:t>
                      </a:r>
                      <a:endParaRPr lang="en-US" sz="2600" b="1" kern="1200" dirty="0">
                        <a:solidFill>
                          <a:schemeClr val="dk1"/>
                        </a:solidFill>
                        <a:latin typeface="+mn-lt"/>
                        <a:ea typeface="+mn-ea"/>
                        <a:cs typeface="+mn-cs"/>
                      </a:endParaRPr>
                    </a:p>
                  </a:txBody>
                  <a:tcPr/>
                </a:tc>
                <a:tc>
                  <a:txBody>
                    <a:bodyPr/>
                    <a:lstStyle/>
                    <a:p>
                      <a:r>
                        <a:rPr lang="en-US" sz="2100" dirty="0" smtClean="0"/>
                        <a:t>Going down, assumes the quantity</a:t>
                      </a:r>
                      <a:r>
                        <a:rPr lang="en-US" sz="2100" baseline="0" dirty="0" smtClean="0"/>
                        <a:t> is negative, the word </a:t>
                      </a:r>
                      <a:r>
                        <a:rPr lang="en-US" sz="2100" i="1" u="sng" baseline="0" dirty="0" smtClean="0"/>
                        <a:t>decrease</a:t>
                      </a:r>
                      <a:r>
                        <a:rPr lang="en-US" sz="2100" i="0" baseline="0" dirty="0" smtClean="0"/>
                        <a:t> takes the place of the </a:t>
                      </a:r>
                      <a:r>
                        <a:rPr lang="en-US" sz="2100" i="0" u="sng" baseline="0" dirty="0" smtClean="0"/>
                        <a:t>negative sign</a:t>
                      </a:r>
                      <a:endParaRPr lang="en-US" sz="2100" u="sng" dirty="0"/>
                    </a:p>
                  </a:txBody>
                  <a:tcPr/>
                </a:tc>
              </a:tr>
            </a:tbl>
          </a:graphicData>
        </a:graphic>
      </p:graphicFrame>
      <p:sp>
        <p:nvSpPr>
          <p:cNvPr id="9" name="Plus 8"/>
          <p:cNvSpPr/>
          <p:nvPr/>
        </p:nvSpPr>
        <p:spPr>
          <a:xfrm>
            <a:off x="7268424" y="2975808"/>
            <a:ext cx="381000" cy="381000"/>
          </a:xfrm>
          <a:prstGeom prst="mathPlus">
            <a:avLst/>
          </a:prstGeom>
          <a:solidFill>
            <a:srgbClr val="33CC33"/>
          </a:solidFill>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Minus 9"/>
          <p:cNvSpPr/>
          <p:nvPr/>
        </p:nvSpPr>
        <p:spPr>
          <a:xfrm>
            <a:off x="7268424" y="3773904"/>
            <a:ext cx="427776" cy="381000"/>
          </a:xfrm>
          <a:prstGeom prst="mathMinus">
            <a:avLst/>
          </a:prstGeom>
          <a:solidFill>
            <a:srgbClr val="FF0000"/>
          </a:solidFill>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37894" name="Slide Number Placeholder 6"/>
          <p:cNvSpPr>
            <a:spLocks noGrp="1"/>
          </p:cNvSpPr>
          <p:nvPr>
            <p:ph type="sldNum" sz="quarter" idx="12"/>
          </p:nvPr>
        </p:nvSpPr>
        <p:spPr bwMode="auto">
          <a:noFill/>
          <a:ln>
            <a:miter lim="800000"/>
            <a:headEnd/>
            <a:tailEnd/>
          </a:ln>
        </p:spPr>
        <p:txBody>
          <a:bodyPr/>
          <a:lstStyle/>
          <a:p>
            <a:pPr algn="ctr"/>
            <a:fld id="{24FD4661-ED01-4C4A-8FCD-55F0CC00F2DC}" type="slidenum">
              <a:rPr lang="en-US"/>
              <a:pPr algn="ct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rgbClr val="FFFF00"/>
                </a:solidFill>
                <a:ea typeface="ＭＳ Ｐゴシック" charset="-128"/>
              </a:rPr>
              <a:t>Launch  – Get your Context Straight</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4</a:t>
            </a:fld>
            <a:endParaRPr lang="en-US" smtClean="0">
              <a:solidFill>
                <a:schemeClr val="bg1"/>
              </a:solidFill>
            </a:endParaRPr>
          </a:p>
        </p:txBody>
      </p:sp>
      <p:sp>
        <p:nvSpPr>
          <p:cNvPr id="6" name="White Background"/>
          <p:cNvSpPr>
            <a:spLocks noChangeArrowheads="1"/>
          </p:cNvSpPr>
          <p:nvPr/>
        </p:nvSpPr>
        <p:spPr bwMode="auto">
          <a:xfrm>
            <a:off x="152400" y="7667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2534"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Picture 25"/>
          <p:cNvPicPr>
            <a:picLocks noChangeAspect="1"/>
          </p:cNvPicPr>
          <p:nvPr/>
        </p:nvPicPr>
        <p:blipFill>
          <a:blip r:embed="rId7">
            <a:extLst>
              <a:ext uri="{BEBA8EAE-BF5A-486C-A8C5-ECC9F3942E4B}">
                <a14:imgProps xmlns:a14="http://schemas.microsoft.com/office/drawing/2010/main">
                  <a14:imgLayer r:embed="rId8">
                    <a14:imgEffect>
                      <a14:backgroundRemoval t="0" b="98276" l="3114" r="92388">
                        <a14:foregroundMark x1="14879" y1="69540" x2="14879" y2="69540"/>
                        <a14:foregroundMark x1="14879" y1="76437" x2="14879" y2="76437"/>
                        <a14:foregroundMark x1="9343" y1="69540" x2="9343" y2="69540"/>
                        <a14:foregroundMark x1="14879" y1="81034" x2="14879" y2="81034"/>
                        <a14:foregroundMark x1="26298" y1="70690" x2="26298" y2="70690"/>
                        <a14:foregroundMark x1="29412" y1="65517" x2="29412" y2="65517"/>
                        <a14:foregroundMark x1="32526" y1="59195" x2="32526" y2="59195"/>
                        <a14:foregroundMark x1="35640" y1="58046" x2="35640" y2="58046"/>
                        <a14:foregroundMark x1="19031" y1="69540" x2="19031" y2="69540"/>
                        <a14:foregroundMark x1="37024" y1="78736" x2="37024" y2="78736"/>
                        <a14:foregroundMark x1="35640" y1="87931" x2="35640" y2="87931"/>
                        <a14:foregroundMark x1="47059" y1="78161" x2="47059" y2="78161"/>
                        <a14:foregroundMark x1="48789" y1="73563" x2="48789" y2="73563"/>
                        <a14:foregroundMark x1="34948" y1="91379" x2="34948" y2="91379"/>
                        <a14:foregroundMark x1="32526" y1="80460" x2="32526" y2="80460"/>
                        <a14:foregroundMark x1="39792" y1="88506" x2="39792" y2="88506"/>
                        <a14:foregroundMark x1="45329" y1="83333" x2="45329" y2="83333"/>
                        <a14:foregroundMark x1="39100" y1="55747" x2="39100" y2="55747"/>
                        <a14:backgroundMark x1="11419" y1="74713" x2="11419" y2="74713"/>
                        <a14:backgroundMark x1="12457" y1="79885" x2="12457" y2="79885"/>
                        <a14:backgroundMark x1="33564" y1="64943" x2="33564" y2="64943"/>
                        <a14:backgroundMark x1="29066" y1="81034" x2="29066" y2="81034"/>
                        <a14:backgroundMark x1="42561" y1="87356" x2="42561" y2="87356"/>
                        <a14:backgroundMark x1="50865" y1="67816" x2="50865" y2="67816"/>
                      </a14:backgroundRemoval>
                    </a14:imgEffect>
                  </a14:imgLayer>
                </a14:imgProps>
              </a:ext>
            </a:extLst>
          </a:blip>
          <a:stretch>
            <a:fillRect/>
          </a:stretch>
        </p:blipFill>
        <p:spPr>
          <a:xfrm>
            <a:off x="0" y="792897"/>
            <a:ext cx="3417176" cy="2057400"/>
          </a:xfrm>
          <a:prstGeom prst="rect">
            <a:avLst/>
          </a:prstGeom>
        </p:spPr>
      </p:pic>
      <p:sp>
        <p:nvSpPr>
          <p:cNvPr id="27" name="TextBox 26"/>
          <p:cNvSpPr txBox="1"/>
          <p:nvPr/>
        </p:nvSpPr>
        <p:spPr>
          <a:xfrm>
            <a:off x="3124200" y="838200"/>
            <a:ext cx="5715000" cy="769441"/>
          </a:xfrm>
          <a:prstGeom prst="rect">
            <a:avLst/>
          </a:prstGeom>
          <a:noFill/>
        </p:spPr>
        <p:txBody>
          <a:bodyPr wrap="square" rtlCol="0">
            <a:spAutoFit/>
          </a:bodyPr>
          <a:lstStyle/>
          <a:p>
            <a:r>
              <a:rPr lang="en-US" sz="2200" b="1" i="1" dirty="0" smtClean="0"/>
              <a:t>Joey owes a credit card company $150 for sneakers that he purchased with his credit card.</a:t>
            </a:r>
            <a:endParaRPr lang="en-US" sz="2200" b="1" i="1" dirty="0"/>
          </a:p>
        </p:txBody>
      </p:sp>
      <p:sp>
        <p:nvSpPr>
          <p:cNvPr id="28" name="TextBox 27"/>
          <p:cNvSpPr txBox="1"/>
          <p:nvPr/>
        </p:nvSpPr>
        <p:spPr>
          <a:xfrm>
            <a:off x="3581400" y="1821597"/>
            <a:ext cx="5130800" cy="369332"/>
          </a:xfrm>
          <a:prstGeom prst="rect">
            <a:avLst/>
          </a:prstGeom>
          <a:noFill/>
        </p:spPr>
        <p:txBody>
          <a:bodyPr wrap="square" rtlCol="0">
            <a:spAutoFit/>
          </a:bodyPr>
          <a:lstStyle/>
          <a:p>
            <a:r>
              <a:rPr lang="en-US" u="sng" dirty="0" smtClean="0"/>
              <a:t>Numerically</a:t>
            </a:r>
            <a:r>
              <a:rPr lang="en-US" dirty="0" smtClean="0"/>
              <a:t>, how would you represent his debt?</a:t>
            </a:r>
            <a:endParaRPr lang="en-US" dirty="0"/>
          </a:p>
        </p:txBody>
      </p:sp>
      <p:sp>
        <p:nvSpPr>
          <p:cNvPr id="29" name="TextBox 28"/>
          <p:cNvSpPr txBox="1"/>
          <p:nvPr/>
        </p:nvSpPr>
        <p:spPr>
          <a:xfrm>
            <a:off x="5257800" y="2190929"/>
            <a:ext cx="1524540" cy="492443"/>
          </a:xfrm>
          <a:prstGeom prst="rect">
            <a:avLst/>
          </a:prstGeom>
          <a:noFill/>
        </p:spPr>
        <p:txBody>
          <a:bodyPr wrap="square" rtlCol="0">
            <a:spAutoFit/>
          </a:bodyPr>
          <a:lstStyle/>
          <a:p>
            <a:r>
              <a:rPr lang="en-US" sz="2600" dirty="0" smtClean="0">
                <a:solidFill>
                  <a:srgbClr val="FF0000"/>
                </a:solidFill>
              </a:rPr>
              <a:t>-$150</a:t>
            </a:r>
            <a:endParaRPr lang="en-US" sz="2600" dirty="0">
              <a:solidFill>
                <a:srgbClr val="FF0000"/>
              </a:solidFill>
            </a:endParaRPr>
          </a:p>
        </p:txBody>
      </p:sp>
      <p:sp>
        <p:nvSpPr>
          <p:cNvPr id="31" name="TextBox 30"/>
          <p:cNvSpPr txBox="1"/>
          <p:nvPr/>
        </p:nvSpPr>
        <p:spPr>
          <a:xfrm>
            <a:off x="4012390" y="2737670"/>
            <a:ext cx="3683810" cy="369332"/>
          </a:xfrm>
          <a:prstGeom prst="rect">
            <a:avLst/>
          </a:prstGeom>
          <a:noFill/>
        </p:spPr>
        <p:txBody>
          <a:bodyPr wrap="square" rtlCol="0">
            <a:spAutoFit/>
          </a:bodyPr>
          <a:lstStyle/>
          <a:p>
            <a:r>
              <a:rPr lang="en-US" u="sng" dirty="0" smtClean="0"/>
              <a:t>Verbally</a:t>
            </a:r>
            <a:r>
              <a:rPr lang="en-US" dirty="0" smtClean="0"/>
              <a:t>, how would you say this?</a:t>
            </a:r>
            <a:endParaRPr lang="en-US" dirty="0"/>
          </a:p>
        </p:txBody>
      </p:sp>
      <p:sp>
        <p:nvSpPr>
          <p:cNvPr id="32" name="TextBox 31"/>
          <p:cNvSpPr txBox="1"/>
          <p:nvPr/>
        </p:nvSpPr>
        <p:spPr>
          <a:xfrm>
            <a:off x="4567992" y="3169656"/>
            <a:ext cx="2899608" cy="984885"/>
          </a:xfrm>
          <a:prstGeom prst="rect">
            <a:avLst/>
          </a:prstGeom>
          <a:noFill/>
        </p:spPr>
        <p:txBody>
          <a:bodyPr wrap="square" rtlCol="0">
            <a:spAutoFit/>
          </a:bodyPr>
          <a:lstStyle/>
          <a:p>
            <a:pPr>
              <a:buFont typeface="Arial"/>
              <a:buChar char="•"/>
            </a:pPr>
            <a:r>
              <a:rPr lang="en-US" sz="2000" dirty="0" smtClean="0">
                <a:solidFill>
                  <a:srgbClr val="FF0000"/>
                </a:solidFill>
              </a:rPr>
              <a:t> Joey owes $150 dollars.</a:t>
            </a:r>
          </a:p>
          <a:p>
            <a:pPr>
              <a:buFont typeface="Arial"/>
              <a:buChar char="•"/>
            </a:pPr>
            <a:r>
              <a:rPr lang="en-US" sz="2000" dirty="0" smtClean="0">
                <a:solidFill>
                  <a:srgbClr val="FF0000"/>
                </a:solidFill>
              </a:rPr>
              <a:t> Joey is $150 in debt.</a:t>
            </a:r>
          </a:p>
          <a:p>
            <a:endParaRPr lang="en-US" dirty="0"/>
          </a:p>
        </p:txBody>
      </p:sp>
      <p:sp>
        <p:nvSpPr>
          <p:cNvPr id="33" name="TextBox 32"/>
          <p:cNvSpPr txBox="1"/>
          <p:nvPr/>
        </p:nvSpPr>
        <p:spPr>
          <a:xfrm>
            <a:off x="381000" y="4138924"/>
            <a:ext cx="8331200" cy="969496"/>
          </a:xfrm>
          <a:prstGeom prst="rect">
            <a:avLst/>
          </a:prstGeom>
          <a:noFill/>
        </p:spPr>
        <p:txBody>
          <a:bodyPr wrap="square" rtlCol="0">
            <a:spAutoFit/>
          </a:bodyPr>
          <a:lstStyle/>
          <a:p>
            <a:r>
              <a:rPr lang="en-US" sz="1900" dirty="0" smtClean="0"/>
              <a:t>In the verbal scenario, the </a:t>
            </a:r>
            <a:r>
              <a:rPr lang="en-US" sz="1900" u="sng" dirty="0" smtClean="0"/>
              <a:t>absolute value of -150 </a:t>
            </a:r>
            <a:r>
              <a:rPr lang="en-US" sz="1900" dirty="0" smtClean="0"/>
              <a:t>is used. This is because the words </a:t>
            </a:r>
            <a:r>
              <a:rPr lang="en-US" sz="1900" b="1" i="1" dirty="0" smtClean="0"/>
              <a:t>“owe” </a:t>
            </a:r>
            <a:r>
              <a:rPr lang="en-US" sz="1900" dirty="0" smtClean="0"/>
              <a:t>and </a:t>
            </a:r>
            <a:r>
              <a:rPr lang="en-US" sz="1900" b="1" i="1" dirty="0" smtClean="0"/>
              <a:t>“debt” </a:t>
            </a:r>
            <a:r>
              <a:rPr lang="en-US" sz="1900" dirty="0" smtClean="0"/>
              <a:t>are the context that indicate </a:t>
            </a:r>
            <a:r>
              <a:rPr lang="en-US" sz="1900" b="1" u="sng" dirty="0" smtClean="0"/>
              <a:t>negative</a:t>
            </a:r>
            <a:r>
              <a:rPr lang="en-US" sz="1900" dirty="0" smtClean="0"/>
              <a:t>. Since they represent negative…</a:t>
            </a:r>
            <a:r>
              <a:rPr lang="en-US" sz="1900" u="sng" dirty="0" smtClean="0"/>
              <a:t>there is no need to include the negative sign</a:t>
            </a:r>
            <a:r>
              <a:rPr lang="en-US" sz="1900" dirty="0" smtClean="0"/>
              <a:t>.</a:t>
            </a:r>
            <a:endParaRPr lang="en-US" sz="1900" dirty="0"/>
          </a:p>
        </p:txBody>
      </p:sp>
      <p:sp>
        <p:nvSpPr>
          <p:cNvPr id="34" name="Rectangle 33"/>
          <p:cNvSpPr/>
          <p:nvPr/>
        </p:nvSpPr>
        <p:spPr>
          <a:xfrm>
            <a:off x="5280526" y="3275262"/>
            <a:ext cx="586874" cy="256674"/>
          </a:xfrm>
          <a:prstGeom prst="rect">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Rectangle 34"/>
          <p:cNvSpPr/>
          <p:nvPr/>
        </p:nvSpPr>
        <p:spPr>
          <a:xfrm>
            <a:off x="6328487" y="3569367"/>
            <a:ext cx="586874" cy="256674"/>
          </a:xfrm>
          <a:prstGeom prst="rect">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Minus 37"/>
          <p:cNvSpPr/>
          <p:nvPr/>
        </p:nvSpPr>
        <p:spPr>
          <a:xfrm>
            <a:off x="5346048" y="2979156"/>
            <a:ext cx="427776" cy="381000"/>
          </a:xfrm>
          <a:prstGeom prst="mathMinus">
            <a:avLst/>
          </a:prstGeom>
          <a:solidFill>
            <a:srgbClr val="FF0000"/>
          </a:solidFill>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Minus 38"/>
          <p:cNvSpPr/>
          <p:nvPr/>
        </p:nvSpPr>
        <p:spPr>
          <a:xfrm>
            <a:off x="6434772" y="3757924"/>
            <a:ext cx="427776" cy="381000"/>
          </a:xfrm>
          <a:prstGeom prst="mathMinus">
            <a:avLst/>
          </a:prstGeom>
          <a:solidFill>
            <a:srgbClr val="FF0000"/>
          </a:solidFill>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26" presetClass="emph" presetSubtype="0" repeatCount="indefinite" fill="hold" grpId="1" nodeType="withEffect">
                                  <p:stCondLst>
                                    <p:cond delay="0"/>
                                  </p:stCondLst>
                                  <p:childTnLst>
                                    <p:animEffect transition="out" filter="fade">
                                      <p:cBhvr>
                                        <p:cTn id="24" dur="1000" tmFilter="0, 0; .2, .5; .8, .5; 1, 0"/>
                                        <p:tgtEl>
                                          <p:spTgt spid="35"/>
                                        </p:tgtEl>
                                      </p:cBhvr>
                                    </p:animEffect>
                                    <p:animScale>
                                      <p:cBhvr>
                                        <p:cTn id="25" dur="500" autoRev="1" fill="hold"/>
                                        <p:tgtEl>
                                          <p:spTgt spid="35"/>
                                        </p:tgtEl>
                                      </p:cBhvr>
                                      <p:by x="105000" y="105000"/>
                                    </p:animScale>
                                  </p:childTnLst>
                                </p:cTn>
                              </p:par>
                              <p:par>
                                <p:cTn id="26" presetID="26" presetClass="emph" presetSubtype="0" repeatCount="indefinite" fill="hold" grpId="1" nodeType="withEffect">
                                  <p:stCondLst>
                                    <p:cond delay="0"/>
                                  </p:stCondLst>
                                  <p:childTnLst>
                                    <p:animEffect transition="out" filter="fade">
                                      <p:cBhvr>
                                        <p:cTn id="27" dur="1000" tmFilter="0, 0; .2, .5; .8, .5; 1, 0"/>
                                        <p:tgtEl>
                                          <p:spTgt spid="34"/>
                                        </p:tgtEl>
                                      </p:cBhvr>
                                    </p:animEffect>
                                    <p:animScale>
                                      <p:cBhvr>
                                        <p:cTn id="28" dur="500" autoRev="1" fill="hold"/>
                                        <p:tgtEl>
                                          <p:spTgt spid="34"/>
                                        </p:tgtEl>
                                      </p:cBhvr>
                                      <p:by x="105000" y="105000"/>
                                    </p:animScale>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27" presetClass="emph" presetSubtype="0" repeatCount="indefinite" fill="hold" grpId="1" nodeType="withEffect">
                                  <p:stCondLst>
                                    <p:cond delay="0"/>
                                  </p:stCondLst>
                                  <p:childTnLst>
                                    <p:animClr clrSpc="rgb" dir="cw">
                                      <p:cBhvr override="childStyle">
                                        <p:cTn id="34" dur="500" autoRev="1" fill="hold"/>
                                        <p:tgtEl>
                                          <p:spTgt spid="38"/>
                                        </p:tgtEl>
                                        <p:attrNameLst>
                                          <p:attrName>style.color</p:attrName>
                                        </p:attrNameLst>
                                      </p:cBhvr>
                                      <p:to>
                                        <a:schemeClr val="bg1"/>
                                      </p:to>
                                    </p:animClr>
                                    <p:animClr clrSpc="rgb" dir="cw">
                                      <p:cBhvr>
                                        <p:cTn id="35" dur="500" autoRev="1" fill="hold"/>
                                        <p:tgtEl>
                                          <p:spTgt spid="38"/>
                                        </p:tgtEl>
                                        <p:attrNameLst>
                                          <p:attrName>fillcolor</p:attrName>
                                        </p:attrNameLst>
                                      </p:cBhvr>
                                      <p:to>
                                        <a:schemeClr val="bg1"/>
                                      </p:to>
                                    </p:animClr>
                                    <p:set>
                                      <p:cBhvr>
                                        <p:cTn id="36" dur="500" autoRev="1" fill="hold"/>
                                        <p:tgtEl>
                                          <p:spTgt spid="38"/>
                                        </p:tgtEl>
                                        <p:attrNameLst>
                                          <p:attrName>fill.type</p:attrName>
                                        </p:attrNameLst>
                                      </p:cBhvr>
                                      <p:to>
                                        <p:strVal val="solid"/>
                                      </p:to>
                                    </p:set>
                                    <p:set>
                                      <p:cBhvr>
                                        <p:cTn id="37" dur="500" autoRev="1" fill="hold"/>
                                        <p:tgtEl>
                                          <p:spTgt spid="38"/>
                                        </p:tgtEl>
                                        <p:attrNameLst>
                                          <p:attrName>fill.on</p:attrName>
                                        </p:attrNameLst>
                                      </p:cBhvr>
                                      <p:to>
                                        <p:strVal val="true"/>
                                      </p:to>
                                    </p:set>
                                  </p:childTnLst>
                                </p:cTn>
                              </p:par>
                              <p:par>
                                <p:cTn id="38" presetID="27" presetClass="emph" presetSubtype="0" repeatCount="indefinite" fill="hold" grpId="1" nodeType="withEffect">
                                  <p:stCondLst>
                                    <p:cond delay="0"/>
                                  </p:stCondLst>
                                  <p:childTnLst>
                                    <p:animClr clrSpc="rgb" dir="cw">
                                      <p:cBhvr override="childStyle">
                                        <p:cTn id="39" dur="500" autoRev="1" fill="hold"/>
                                        <p:tgtEl>
                                          <p:spTgt spid="39"/>
                                        </p:tgtEl>
                                        <p:attrNameLst>
                                          <p:attrName>style.color</p:attrName>
                                        </p:attrNameLst>
                                      </p:cBhvr>
                                      <p:to>
                                        <a:schemeClr val="bg1"/>
                                      </p:to>
                                    </p:animClr>
                                    <p:animClr clrSpc="rgb" dir="cw">
                                      <p:cBhvr>
                                        <p:cTn id="40" dur="500" autoRev="1" fill="hold"/>
                                        <p:tgtEl>
                                          <p:spTgt spid="39"/>
                                        </p:tgtEl>
                                        <p:attrNameLst>
                                          <p:attrName>fillcolor</p:attrName>
                                        </p:attrNameLst>
                                      </p:cBhvr>
                                      <p:to>
                                        <a:schemeClr val="bg1"/>
                                      </p:to>
                                    </p:animClr>
                                    <p:set>
                                      <p:cBhvr>
                                        <p:cTn id="41" dur="500" autoRev="1" fill="hold"/>
                                        <p:tgtEl>
                                          <p:spTgt spid="39"/>
                                        </p:tgtEl>
                                        <p:attrNameLst>
                                          <p:attrName>fill.type</p:attrName>
                                        </p:attrNameLst>
                                      </p:cBhvr>
                                      <p:to>
                                        <p:strVal val="solid"/>
                                      </p:to>
                                    </p:set>
                                    <p:set>
                                      <p:cBhvr>
                                        <p:cTn id="42" dur="500" autoRev="1"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3" grpId="0"/>
      <p:bldP spid="34" grpId="0" animBg="1"/>
      <p:bldP spid="34" grpId="1" animBg="1"/>
      <p:bldP spid="35" grpId="0" animBg="1"/>
      <p:bldP spid="35" grpId="1" animBg="1"/>
      <p:bldP spid="38" grpId="0" animBg="1"/>
      <p:bldP spid="38" grpId="1" animBg="1"/>
      <p:bldP spid="39" grpId="0" animBg="1"/>
      <p:bldP spid="3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rgbClr val="FFFF00"/>
                </a:solidFill>
                <a:ea typeface="ＭＳ Ｐゴシック" charset="-128"/>
              </a:rPr>
              <a:t>Explore 1 – Get your Context Straight</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5</a:t>
            </a:fld>
            <a:endParaRPr lang="en-US" smtClean="0">
              <a:solidFill>
                <a:schemeClr val="bg1"/>
              </a:solidFill>
            </a:endParaRPr>
          </a:p>
        </p:txBody>
      </p:sp>
      <p:sp>
        <p:nvSpPr>
          <p:cNvPr id="6" name="White Background"/>
          <p:cNvSpPr>
            <a:spLocks noChangeArrowheads="1"/>
          </p:cNvSpPr>
          <p:nvPr/>
        </p:nvSpPr>
        <p:spPr bwMode="auto">
          <a:xfrm>
            <a:off x="152400" y="7667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p:cNvSpPr txBox="1"/>
          <p:nvPr/>
        </p:nvSpPr>
        <p:spPr>
          <a:xfrm>
            <a:off x="3175000" y="1143000"/>
            <a:ext cx="5664200" cy="1107996"/>
          </a:xfrm>
          <a:prstGeom prst="rect">
            <a:avLst/>
          </a:prstGeom>
          <a:noFill/>
        </p:spPr>
        <p:txBody>
          <a:bodyPr wrap="square" rtlCol="0">
            <a:spAutoFit/>
          </a:bodyPr>
          <a:lstStyle/>
          <a:p>
            <a:r>
              <a:rPr lang="en-US" sz="2200" b="1" i="1" dirty="0" smtClean="0"/>
              <a:t>Joey has received numerous parking tickets because he forgets to pay the meters. His tickets sum to $225.</a:t>
            </a:r>
            <a:endParaRPr lang="en-US" sz="2200" b="1" i="1" dirty="0"/>
          </a:p>
        </p:txBody>
      </p:sp>
      <p:sp>
        <p:nvSpPr>
          <p:cNvPr id="29" name="TextBox 28"/>
          <p:cNvSpPr txBox="1"/>
          <p:nvPr/>
        </p:nvSpPr>
        <p:spPr>
          <a:xfrm>
            <a:off x="4114800" y="3505200"/>
            <a:ext cx="1524540" cy="492443"/>
          </a:xfrm>
          <a:prstGeom prst="rect">
            <a:avLst/>
          </a:prstGeom>
          <a:noFill/>
        </p:spPr>
        <p:txBody>
          <a:bodyPr wrap="square" rtlCol="0">
            <a:spAutoFit/>
          </a:bodyPr>
          <a:lstStyle/>
          <a:p>
            <a:r>
              <a:rPr lang="en-US" sz="2600" dirty="0" smtClean="0">
                <a:solidFill>
                  <a:srgbClr val="FF0000"/>
                </a:solidFill>
              </a:rPr>
              <a:t>-$225</a:t>
            </a:r>
            <a:endParaRPr lang="en-US" sz="2600" dirty="0">
              <a:solidFill>
                <a:srgbClr val="FF0000"/>
              </a:solidFill>
            </a:endParaRPr>
          </a:p>
        </p:txBody>
      </p:sp>
      <p:pic>
        <p:nvPicPr>
          <p:cNvPr id="19" name="Picture 18"/>
          <p:cNvPicPr>
            <a:picLocks noChangeAspect="1"/>
          </p:cNvPicPr>
          <p:nvPr/>
        </p:nvPicPr>
        <p:blipFill>
          <a:blip r:embed="rId7"/>
          <a:stretch>
            <a:fillRect/>
          </a:stretch>
        </p:blipFill>
        <p:spPr>
          <a:xfrm>
            <a:off x="381000" y="856397"/>
            <a:ext cx="1930400" cy="1930400"/>
          </a:xfrm>
          <a:prstGeom prst="rect">
            <a:avLst/>
          </a:prstGeom>
        </p:spPr>
      </p:pic>
      <p:pic>
        <p:nvPicPr>
          <p:cNvPr id="20" name="Picture 19"/>
          <p:cNvPicPr>
            <a:picLocks noChangeAspect="1"/>
          </p:cNvPicPr>
          <p:nvPr/>
        </p:nvPicPr>
        <p:blipFill>
          <a:blip r:embed="rId8"/>
          <a:stretch>
            <a:fillRect/>
          </a:stretch>
        </p:blipFill>
        <p:spPr>
          <a:xfrm>
            <a:off x="914400" y="1447129"/>
            <a:ext cx="2358881" cy="1828133"/>
          </a:xfrm>
          <a:prstGeom prst="rect">
            <a:avLst/>
          </a:prstGeom>
        </p:spPr>
      </p:pic>
      <p:pic>
        <p:nvPicPr>
          <p:cNvPr id="21" name="Picture 20"/>
          <p:cNvPicPr>
            <a:picLocks noChangeAspect="1"/>
          </p:cNvPicPr>
          <p:nvPr/>
        </p:nvPicPr>
        <p:blipFill>
          <a:blip r:embed="rId9"/>
          <a:stretch>
            <a:fillRect/>
          </a:stretch>
        </p:blipFill>
        <p:spPr>
          <a:xfrm>
            <a:off x="228600" y="2971800"/>
            <a:ext cx="1981200" cy="1667510"/>
          </a:xfrm>
          <a:prstGeom prst="rect">
            <a:avLst/>
          </a:prstGeom>
        </p:spPr>
      </p:pic>
      <p:sp>
        <p:nvSpPr>
          <p:cNvPr id="22" name="TextBox 21"/>
          <p:cNvSpPr txBox="1"/>
          <p:nvPr/>
        </p:nvSpPr>
        <p:spPr>
          <a:xfrm>
            <a:off x="1219200" y="3275262"/>
            <a:ext cx="1371600" cy="369332"/>
          </a:xfrm>
          <a:prstGeom prst="rect">
            <a:avLst/>
          </a:prstGeom>
          <a:noFill/>
        </p:spPr>
        <p:txBody>
          <a:bodyPr wrap="square" rtlCol="0">
            <a:spAutoFit/>
          </a:bodyPr>
          <a:lstStyle/>
          <a:p>
            <a:r>
              <a:rPr lang="en-US" i="1" dirty="0" smtClean="0"/>
              <a:t>Accountant</a:t>
            </a:r>
            <a:endParaRPr lang="en-US" i="1" dirty="0"/>
          </a:p>
        </p:txBody>
      </p:sp>
      <p:sp>
        <p:nvSpPr>
          <p:cNvPr id="23" name="TextBox 22"/>
          <p:cNvSpPr txBox="1"/>
          <p:nvPr/>
        </p:nvSpPr>
        <p:spPr>
          <a:xfrm>
            <a:off x="2921000" y="2971800"/>
            <a:ext cx="5791200" cy="923330"/>
          </a:xfrm>
          <a:prstGeom prst="rect">
            <a:avLst/>
          </a:prstGeom>
          <a:noFill/>
        </p:spPr>
        <p:txBody>
          <a:bodyPr wrap="square" rtlCol="0">
            <a:spAutoFit/>
          </a:bodyPr>
          <a:lstStyle/>
          <a:p>
            <a:r>
              <a:rPr lang="en-US" b="1" dirty="0" smtClean="0"/>
              <a:t>1) </a:t>
            </a:r>
            <a:r>
              <a:rPr lang="en-US" dirty="0" smtClean="0"/>
              <a:t>How would an accountant, a person who tracks money numerically, working at the parking office write the amount Joey owes? </a:t>
            </a:r>
            <a:endParaRPr lang="en-US" dirty="0"/>
          </a:p>
        </p:txBody>
      </p:sp>
      <p:sp>
        <p:nvSpPr>
          <p:cNvPr id="24" name="TextBox 23"/>
          <p:cNvSpPr txBox="1"/>
          <p:nvPr/>
        </p:nvSpPr>
        <p:spPr>
          <a:xfrm>
            <a:off x="2921000" y="3997643"/>
            <a:ext cx="5791200" cy="646331"/>
          </a:xfrm>
          <a:prstGeom prst="rect">
            <a:avLst/>
          </a:prstGeom>
          <a:noFill/>
        </p:spPr>
        <p:txBody>
          <a:bodyPr wrap="square" rtlCol="0">
            <a:spAutoFit/>
          </a:bodyPr>
          <a:lstStyle/>
          <a:p>
            <a:r>
              <a:rPr lang="en-US" b="1" dirty="0" smtClean="0"/>
              <a:t>2) </a:t>
            </a:r>
            <a:r>
              <a:rPr lang="en-US" dirty="0" smtClean="0"/>
              <a:t>If a letter is sent to Joey’s home indicating what he owes, what would it say? </a:t>
            </a:r>
            <a:endParaRPr lang="en-US" dirty="0"/>
          </a:p>
        </p:txBody>
      </p:sp>
      <p:sp>
        <p:nvSpPr>
          <p:cNvPr id="25" name="TextBox 24"/>
          <p:cNvSpPr txBox="1"/>
          <p:nvPr/>
        </p:nvSpPr>
        <p:spPr>
          <a:xfrm>
            <a:off x="3581400" y="4643974"/>
            <a:ext cx="3581400" cy="769441"/>
          </a:xfrm>
          <a:prstGeom prst="rect">
            <a:avLst/>
          </a:prstGeom>
          <a:noFill/>
        </p:spPr>
        <p:txBody>
          <a:bodyPr wrap="square" rtlCol="0">
            <a:spAutoFit/>
          </a:bodyPr>
          <a:lstStyle/>
          <a:p>
            <a:pPr>
              <a:buFont typeface="Arial"/>
              <a:buChar char="•"/>
            </a:pPr>
            <a:r>
              <a:rPr lang="en-US" sz="2200" dirty="0" smtClean="0">
                <a:solidFill>
                  <a:srgbClr val="FF0000"/>
                </a:solidFill>
              </a:rPr>
              <a:t> You owe $225</a:t>
            </a:r>
          </a:p>
          <a:p>
            <a:pPr>
              <a:buFont typeface="Arial"/>
              <a:buChar char="•"/>
            </a:pPr>
            <a:r>
              <a:rPr lang="en-US" sz="2200" dirty="0" smtClean="0">
                <a:solidFill>
                  <a:srgbClr val="FF0000"/>
                </a:solidFill>
              </a:rPr>
              <a:t> You have a debt of $225</a:t>
            </a:r>
            <a:endParaRPr lang="en-US" sz="2200" dirty="0">
              <a:solidFill>
                <a:srgbClr val="FF0000"/>
              </a:solidFill>
            </a:endParaRPr>
          </a:p>
        </p:txBody>
      </p:sp>
      <p:pic>
        <p:nvPicPr>
          <p:cNvPr id="30" name="Picture 29"/>
          <p:cNvPicPr>
            <a:picLocks noChangeAspect="1"/>
          </p:cNvPicPr>
          <p:nvPr/>
        </p:nvPicPr>
        <p:blipFill>
          <a:blip r:embed="rId10"/>
          <a:stretch>
            <a:fillRect/>
          </a:stretch>
        </p:blipFill>
        <p:spPr>
          <a:xfrm>
            <a:off x="1555472" y="4639310"/>
            <a:ext cx="1308656" cy="969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rgbClr val="FFFF00"/>
                </a:solidFill>
                <a:ea typeface="ＭＳ Ｐゴシック" charset="-128"/>
              </a:rPr>
              <a:t>Explore 2 – Scoring in the context of Golf</a:t>
            </a:r>
          </a:p>
        </p:txBody>
      </p:sp>
      <p:sp>
        <p:nvSpPr>
          <p:cNvPr id="4"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6</a:t>
            </a:fld>
            <a:endParaRPr lang="en-US" smtClean="0">
              <a:solidFill>
                <a:schemeClr val="bg1"/>
              </a:solidFill>
            </a:endParaRPr>
          </a:p>
        </p:txBody>
      </p:sp>
      <p:sp>
        <p:nvSpPr>
          <p:cNvPr id="6" name="White Background"/>
          <p:cNvSpPr>
            <a:spLocks noChangeArrowheads="1"/>
          </p:cNvSpPr>
          <p:nvPr/>
        </p:nvSpPr>
        <p:spPr bwMode="auto">
          <a:xfrm>
            <a:off x="152400" y="7667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Box 25"/>
          <p:cNvSpPr txBox="1"/>
          <p:nvPr/>
        </p:nvSpPr>
        <p:spPr>
          <a:xfrm>
            <a:off x="457200" y="766763"/>
            <a:ext cx="8255000" cy="646331"/>
          </a:xfrm>
          <a:prstGeom prst="rect">
            <a:avLst/>
          </a:prstGeom>
          <a:noFill/>
        </p:spPr>
        <p:txBody>
          <a:bodyPr wrap="square" rtlCol="0">
            <a:spAutoFit/>
          </a:bodyPr>
          <a:lstStyle/>
          <a:p>
            <a:r>
              <a:rPr lang="en-US" b="1" i="1" dirty="0" smtClean="0"/>
              <a:t>In the sport of golf, having a low/small score is better than having a high/large score. A score of zero is known as par.</a:t>
            </a:r>
            <a:endParaRPr lang="en-US" b="1" i="1" dirty="0"/>
          </a:p>
        </p:txBody>
      </p:sp>
      <p:graphicFrame>
        <p:nvGraphicFramePr>
          <p:cNvPr id="28" name="Table 27"/>
          <p:cNvGraphicFramePr>
            <a:graphicFrameLocks noGrp="1"/>
          </p:cNvGraphicFramePr>
          <p:nvPr/>
        </p:nvGraphicFramePr>
        <p:xfrm>
          <a:off x="457200" y="1397000"/>
          <a:ext cx="1828800" cy="2595880"/>
        </p:xfrm>
        <a:graphic>
          <a:graphicData uri="http://schemas.openxmlformats.org/drawingml/2006/table">
            <a:tbl>
              <a:tblPr firstRow="1" bandRow="1">
                <a:tableStyleId>{5940675A-B579-460E-94D1-54222C63F5DA}</a:tableStyleId>
              </a:tblPr>
              <a:tblGrid>
                <a:gridCol w="1219200"/>
                <a:gridCol w="609600"/>
              </a:tblGrid>
              <a:tr h="370840">
                <a:tc>
                  <a:txBody>
                    <a:bodyPr/>
                    <a:lstStyle/>
                    <a:p>
                      <a:r>
                        <a:rPr lang="en-US" dirty="0" smtClean="0"/>
                        <a:t>Woods</a:t>
                      </a:r>
                      <a:endParaRPr lang="en-US" dirty="0"/>
                    </a:p>
                  </a:txBody>
                  <a:tcPr/>
                </a:tc>
                <a:tc>
                  <a:txBody>
                    <a:bodyPr/>
                    <a:lstStyle/>
                    <a:p>
                      <a:pPr algn="ctr"/>
                      <a:r>
                        <a:rPr lang="en-US" dirty="0" smtClean="0"/>
                        <a:t>-8</a:t>
                      </a:r>
                      <a:endParaRPr lang="en-US" dirty="0"/>
                    </a:p>
                  </a:txBody>
                  <a:tcPr/>
                </a:tc>
              </a:tr>
              <a:tr h="370840">
                <a:tc>
                  <a:txBody>
                    <a:bodyPr/>
                    <a:lstStyle/>
                    <a:p>
                      <a:r>
                        <a:rPr lang="en-US" dirty="0" smtClean="0"/>
                        <a:t>Mickelson</a:t>
                      </a:r>
                      <a:endParaRPr lang="en-US" dirty="0"/>
                    </a:p>
                  </a:txBody>
                  <a:tcPr/>
                </a:tc>
                <a:tc>
                  <a:txBody>
                    <a:bodyPr/>
                    <a:lstStyle/>
                    <a:p>
                      <a:pPr algn="ctr"/>
                      <a:r>
                        <a:rPr lang="en-US" dirty="0" smtClean="0"/>
                        <a:t>-4</a:t>
                      </a:r>
                      <a:endParaRPr lang="en-US" dirty="0"/>
                    </a:p>
                  </a:txBody>
                  <a:tcPr/>
                </a:tc>
              </a:tr>
              <a:tr h="370840">
                <a:tc>
                  <a:txBody>
                    <a:bodyPr/>
                    <a:lstStyle/>
                    <a:p>
                      <a:r>
                        <a:rPr lang="en-US" dirty="0" err="1" smtClean="0"/>
                        <a:t>Mcilroy</a:t>
                      </a:r>
                      <a:endParaRPr lang="en-US" dirty="0"/>
                    </a:p>
                  </a:txBody>
                  <a:tcPr/>
                </a:tc>
                <a:tc>
                  <a:txBody>
                    <a:bodyPr/>
                    <a:lstStyle/>
                    <a:p>
                      <a:pPr algn="ctr"/>
                      <a:r>
                        <a:rPr lang="en-US" dirty="0" smtClean="0"/>
                        <a:t>-2</a:t>
                      </a:r>
                      <a:endParaRPr lang="en-US" dirty="0"/>
                    </a:p>
                  </a:txBody>
                  <a:tcPr/>
                </a:tc>
              </a:tr>
              <a:tr h="370840">
                <a:tc>
                  <a:txBody>
                    <a:bodyPr/>
                    <a:lstStyle/>
                    <a:p>
                      <a:r>
                        <a:rPr lang="en-US" dirty="0" err="1" smtClean="0"/>
                        <a:t>Goosen</a:t>
                      </a:r>
                      <a:endParaRPr lang="en-US" dirty="0"/>
                    </a:p>
                  </a:txBody>
                  <a:tcPr/>
                </a:tc>
                <a:tc>
                  <a:txBody>
                    <a:bodyPr/>
                    <a:lstStyle/>
                    <a:p>
                      <a:pPr algn="ctr"/>
                      <a:r>
                        <a:rPr lang="en-US" dirty="0" smtClean="0"/>
                        <a:t>1</a:t>
                      </a:r>
                      <a:endParaRPr lang="en-US" dirty="0"/>
                    </a:p>
                  </a:txBody>
                  <a:tcPr/>
                </a:tc>
              </a:tr>
              <a:tr h="370840">
                <a:tc>
                  <a:txBody>
                    <a:bodyPr/>
                    <a:lstStyle/>
                    <a:p>
                      <a:r>
                        <a:rPr lang="en-US" dirty="0" smtClean="0"/>
                        <a:t>Scott</a:t>
                      </a:r>
                      <a:endParaRPr lang="en-US" dirty="0"/>
                    </a:p>
                  </a:txBody>
                  <a:tcPr/>
                </a:tc>
                <a:tc>
                  <a:txBody>
                    <a:bodyPr/>
                    <a:lstStyle/>
                    <a:p>
                      <a:pPr algn="ctr"/>
                      <a:r>
                        <a:rPr lang="en-US" dirty="0" smtClean="0"/>
                        <a:t>7</a:t>
                      </a:r>
                      <a:endParaRPr lang="en-US" dirty="0"/>
                    </a:p>
                  </a:txBody>
                  <a:tcPr/>
                </a:tc>
              </a:tr>
              <a:tr h="370840">
                <a:tc>
                  <a:txBody>
                    <a:bodyPr/>
                    <a:lstStyle/>
                    <a:p>
                      <a:r>
                        <a:rPr lang="en-US" dirty="0" smtClean="0"/>
                        <a:t>Couples</a:t>
                      </a:r>
                      <a:endParaRPr lang="en-US" dirty="0"/>
                    </a:p>
                  </a:txBody>
                  <a:tcPr/>
                </a:tc>
                <a:tc>
                  <a:txBody>
                    <a:bodyPr/>
                    <a:lstStyle/>
                    <a:p>
                      <a:pPr algn="ctr"/>
                      <a:r>
                        <a:rPr lang="en-US" dirty="0" smtClean="0"/>
                        <a:t>10</a:t>
                      </a:r>
                      <a:endParaRPr lang="en-US" dirty="0"/>
                    </a:p>
                  </a:txBody>
                  <a:tcPr/>
                </a:tc>
              </a:tr>
              <a:tr h="370840">
                <a:tc>
                  <a:txBody>
                    <a:bodyPr/>
                    <a:lstStyle/>
                    <a:p>
                      <a:r>
                        <a:rPr lang="en-US" dirty="0" smtClean="0"/>
                        <a:t>Garcia</a:t>
                      </a:r>
                      <a:endParaRPr lang="en-US" dirty="0"/>
                    </a:p>
                  </a:txBody>
                  <a:tcPr/>
                </a:tc>
                <a:tc>
                  <a:txBody>
                    <a:bodyPr/>
                    <a:lstStyle/>
                    <a:p>
                      <a:pPr algn="ctr"/>
                      <a:r>
                        <a:rPr lang="en-US" dirty="0" smtClean="0"/>
                        <a:t>15</a:t>
                      </a:r>
                      <a:endParaRPr lang="en-US" dirty="0"/>
                    </a:p>
                  </a:txBody>
                  <a:tcPr/>
                </a:tc>
              </a:tr>
            </a:tbl>
          </a:graphicData>
        </a:graphic>
      </p:graphicFrame>
      <p:sp>
        <p:nvSpPr>
          <p:cNvPr id="31" name="TextBox 30"/>
          <p:cNvSpPr txBox="1"/>
          <p:nvPr/>
        </p:nvSpPr>
        <p:spPr>
          <a:xfrm>
            <a:off x="2438583" y="1397000"/>
            <a:ext cx="6273617" cy="2585323"/>
          </a:xfrm>
          <a:prstGeom prst="rect">
            <a:avLst/>
          </a:prstGeom>
          <a:noFill/>
        </p:spPr>
        <p:txBody>
          <a:bodyPr wrap="square" rtlCol="0">
            <a:spAutoFit/>
          </a:bodyPr>
          <a:lstStyle/>
          <a:p>
            <a:r>
              <a:rPr lang="en-US" b="1" dirty="0" smtClean="0"/>
              <a:t>3) </a:t>
            </a:r>
            <a:r>
              <a:rPr lang="en-US" dirty="0" smtClean="0"/>
              <a:t>If you knew nothing about golf and its context, who would you think won this tournament?</a:t>
            </a:r>
          </a:p>
          <a:p>
            <a:endParaRPr lang="en-US" dirty="0" smtClean="0"/>
          </a:p>
          <a:p>
            <a:r>
              <a:rPr lang="en-US" b="1" dirty="0" smtClean="0"/>
              <a:t>4) A) </a:t>
            </a:r>
            <a:r>
              <a:rPr lang="en-US" dirty="0" smtClean="0"/>
              <a:t>Who has a greater absolute value (magnitude from par), </a:t>
            </a:r>
          </a:p>
          <a:p>
            <a:r>
              <a:rPr lang="en-US" dirty="0"/>
              <a:t> </a:t>
            </a:r>
            <a:r>
              <a:rPr lang="en-US" dirty="0" smtClean="0"/>
              <a:t>   </a:t>
            </a:r>
            <a:r>
              <a:rPr lang="en-US" dirty="0" err="1" smtClean="0"/>
              <a:t>Mcilroy</a:t>
            </a:r>
            <a:r>
              <a:rPr lang="en-US" dirty="0" smtClean="0"/>
              <a:t> or Couples? </a:t>
            </a:r>
          </a:p>
          <a:p>
            <a:r>
              <a:rPr lang="en-US" b="1" dirty="0" smtClean="0"/>
              <a:t>B) </a:t>
            </a:r>
            <a:r>
              <a:rPr lang="en-US" dirty="0" smtClean="0"/>
              <a:t>Who played a better round of golf?</a:t>
            </a:r>
          </a:p>
          <a:p>
            <a:endParaRPr lang="en-US" dirty="0" smtClean="0"/>
          </a:p>
          <a:p>
            <a:endParaRPr lang="en-US" dirty="0" smtClean="0"/>
          </a:p>
          <a:p>
            <a:r>
              <a:rPr lang="en-US" b="1" dirty="0" smtClean="0"/>
              <a:t>5) </a:t>
            </a:r>
            <a:r>
              <a:rPr lang="en-US" dirty="0" smtClean="0"/>
              <a:t>By how many strokes did Woods beat Garcia?</a:t>
            </a:r>
            <a:endParaRPr lang="en-US" dirty="0"/>
          </a:p>
        </p:txBody>
      </p:sp>
      <p:pic>
        <p:nvPicPr>
          <p:cNvPr id="32" name="Picture 31"/>
          <p:cNvPicPr>
            <a:picLocks noChangeAspect="1"/>
          </p:cNvPicPr>
          <p:nvPr/>
        </p:nvPicPr>
        <p:blipFill>
          <a:blip r:embed="rId8"/>
          <a:stretch>
            <a:fillRect/>
          </a:stretch>
        </p:blipFill>
        <p:spPr>
          <a:xfrm>
            <a:off x="314235" y="4022725"/>
            <a:ext cx="2084244" cy="1639386"/>
          </a:xfrm>
          <a:prstGeom prst="rect">
            <a:avLst/>
          </a:prstGeom>
        </p:spPr>
      </p:pic>
      <p:sp>
        <p:nvSpPr>
          <p:cNvPr id="33" name="TextBox 32"/>
          <p:cNvSpPr txBox="1"/>
          <p:nvPr/>
        </p:nvSpPr>
        <p:spPr>
          <a:xfrm>
            <a:off x="7367113" y="1796534"/>
            <a:ext cx="893437" cy="369332"/>
          </a:xfrm>
          <a:prstGeom prst="rect">
            <a:avLst/>
          </a:prstGeom>
          <a:solidFill>
            <a:srgbClr val="EAFFC9"/>
          </a:solidFill>
        </p:spPr>
        <p:txBody>
          <a:bodyPr wrap="square" rtlCol="0">
            <a:spAutoFit/>
          </a:bodyPr>
          <a:lstStyle/>
          <a:p>
            <a:r>
              <a:rPr lang="en-US" b="1" dirty="0" smtClean="0"/>
              <a:t>Garcia</a:t>
            </a:r>
            <a:endParaRPr lang="en-US" b="1" dirty="0"/>
          </a:p>
        </p:txBody>
      </p:sp>
      <p:sp>
        <p:nvSpPr>
          <p:cNvPr id="34" name="TextBox 33"/>
          <p:cNvSpPr txBox="1"/>
          <p:nvPr/>
        </p:nvSpPr>
        <p:spPr>
          <a:xfrm>
            <a:off x="7391400" y="2602468"/>
            <a:ext cx="1375608" cy="369332"/>
          </a:xfrm>
          <a:prstGeom prst="rect">
            <a:avLst/>
          </a:prstGeom>
          <a:solidFill>
            <a:srgbClr val="EAFFC9"/>
          </a:solidFill>
        </p:spPr>
        <p:txBody>
          <a:bodyPr wrap="square" rtlCol="0">
            <a:spAutoFit/>
          </a:bodyPr>
          <a:lstStyle/>
          <a:p>
            <a:pPr marL="342900" indent="-342900">
              <a:buAutoNum type="alphaUcParenR"/>
            </a:pPr>
            <a:r>
              <a:rPr lang="en-US" b="1" dirty="0" smtClean="0"/>
              <a:t>Couples</a:t>
            </a:r>
          </a:p>
        </p:txBody>
      </p:sp>
      <p:graphicFrame>
        <p:nvGraphicFramePr>
          <p:cNvPr id="35" name="Object 34"/>
          <p:cNvGraphicFramePr>
            <a:graphicFrameLocks noChangeAspect="1"/>
          </p:cNvGraphicFramePr>
          <p:nvPr>
            <p:extLst>
              <p:ext uri="{D42A27DB-BD31-4B8C-83A1-F6EECF244321}">
                <p14:modId xmlns:p14="http://schemas.microsoft.com/office/powerpoint/2010/main" val="2506773923"/>
              </p:ext>
            </p:extLst>
          </p:nvPr>
        </p:nvGraphicFramePr>
        <p:xfrm>
          <a:off x="6096000" y="2590800"/>
          <a:ext cx="1289050" cy="904875"/>
        </p:xfrm>
        <a:graphic>
          <a:graphicData uri="http://schemas.openxmlformats.org/presentationml/2006/ole">
            <mc:AlternateContent xmlns:mc="http://schemas.openxmlformats.org/markup-compatibility/2006">
              <mc:Choice xmlns:v="urn:schemas-microsoft-com:vml" Requires="v">
                <p:oleObj spid="_x0000_s225304" name="Equation" r:id="rId9" imgW="596900" imgH="419100" progId="Equation.3">
                  <p:embed/>
                </p:oleObj>
              </mc:Choice>
              <mc:Fallback>
                <p:oleObj name="Equation" r:id="rId9" imgW="596900" imgH="419100" progId="Equation.3">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2590800"/>
                        <a:ext cx="1289050"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6" name="Group 55"/>
          <p:cNvGrpSpPr/>
          <p:nvPr/>
        </p:nvGrpSpPr>
        <p:grpSpPr>
          <a:xfrm>
            <a:off x="4114800" y="4723978"/>
            <a:ext cx="3908497" cy="534194"/>
            <a:chOff x="4114800" y="4723978"/>
            <a:chExt cx="3908497" cy="534194"/>
          </a:xfrm>
        </p:grpSpPr>
        <p:cxnSp>
          <p:nvCxnSpPr>
            <p:cNvPr id="39" name="Straight Connector 38"/>
            <p:cNvCxnSpPr/>
            <p:nvPr/>
          </p:nvCxnSpPr>
          <p:spPr>
            <a:xfrm rot="5400000">
              <a:off x="5219700" y="4989884"/>
              <a:ext cx="5334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7755803" y="4990678"/>
              <a:ext cx="5334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3848894" y="4990678"/>
              <a:ext cx="5334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a:off x="2743200" y="3923241"/>
            <a:ext cx="5638800" cy="1676733"/>
            <a:chOff x="2743200" y="3923241"/>
            <a:chExt cx="5638800" cy="1676733"/>
          </a:xfrm>
        </p:grpSpPr>
        <p:cxnSp>
          <p:nvCxnSpPr>
            <p:cNvPr id="37" name="Straight Arrow Connector 36"/>
            <p:cNvCxnSpPr/>
            <p:nvPr/>
          </p:nvCxnSpPr>
          <p:spPr>
            <a:xfrm>
              <a:off x="2743200" y="4951784"/>
              <a:ext cx="5638800" cy="1588"/>
            </a:xfrm>
            <a:prstGeom prst="straightConnector1">
              <a:avLst/>
            </a:prstGeom>
            <a:ln w="2540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334000" y="5230642"/>
              <a:ext cx="415753" cy="369332"/>
            </a:xfrm>
            <a:prstGeom prst="rect">
              <a:avLst/>
            </a:prstGeom>
            <a:noFill/>
          </p:spPr>
          <p:txBody>
            <a:bodyPr wrap="square" rtlCol="0">
              <a:spAutoFit/>
            </a:bodyPr>
            <a:lstStyle/>
            <a:p>
              <a:r>
                <a:rPr lang="en-US" dirty="0" smtClean="0"/>
                <a:t>0</a:t>
              </a:r>
              <a:endParaRPr lang="en-US" dirty="0"/>
            </a:p>
          </p:txBody>
        </p:sp>
        <p:sp>
          <p:nvSpPr>
            <p:cNvPr id="44" name="TextBox 43"/>
            <p:cNvSpPr txBox="1"/>
            <p:nvPr/>
          </p:nvSpPr>
          <p:spPr>
            <a:xfrm>
              <a:off x="3901285" y="5217274"/>
              <a:ext cx="415753" cy="369332"/>
            </a:xfrm>
            <a:prstGeom prst="rect">
              <a:avLst/>
            </a:prstGeom>
            <a:noFill/>
          </p:spPr>
          <p:txBody>
            <a:bodyPr wrap="square" rtlCol="0">
              <a:spAutoFit/>
            </a:bodyPr>
            <a:lstStyle/>
            <a:p>
              <a:r>
                <a:rPr lang="en-US" dirty="0" smtClean="0"/>
                <a:t>-8</a:t>
              </a:r>
              <a:endParaRPr lang="en-US" dirty="0"/>
            </a:p>
          </p:txBody>
        </p:sp>
        <p:sp>
          <p:nvSpPr>
            <p:cNvPr id="45" name="TextBox 44"/>
            <p:cNvSpPr txBox="1"/>
            <p:nvPr/>
          </p:nvSpPr>
          <p:spPr>
            <a:xfrm>
              <a:off x="7813832" y="5203906"/>
              <a:ext cx="415753" cy="369332"/>
            </a:xfrm>
            <a:prstGeom prst="rect">
              <a:avLst/>
            </a:prstGeom>
            <a:noFill/>
          </p:spPr>
          <p:txBody>
            <a:bodyPr wrap="square" rtlCol="0">
              <a:spAutoFit/>
            </a:bodyPr>
            <a:lstStyle/>
            <a:p>
              <a:r>
                <a:rPr lang="en-US" dirty="0" smtClean="0"/>
                <a:t>15</a:t>
              </a:r>
              <a:endParaRPr lang="en-US" dirty="0"/>
            </a:p>
          </p:txBody>
        </p:sp>
        <p:sp>
          <p:nvSpPr>
            <p:cNvPr id="48" name="Left Brace 47"/>
            <p:cNvSpPr/>
            <p:nvPr/>
          </p:nvSpPr>
          <p:spPr>
            <a:xfrm rot="5400000">
              <a:off x="4625472" y="3859585"/>
              <a:ext cx="360947" cy="1376947"/>
            </a:xfrm>
            <a:prstGeom prst="leftBrace">
              <a:avLst/>
            </a:prstGeom>
            <a:ln w="25400">
              <a:solidFill>
                <a:srgbClr val="FF0000"/>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Left Brace 48"/>
            <p:cNvSpPr/>
            <p:nvPr/>
          </p:nvSpPr>
          <p:spPr>
            <a:xfrm rot="5400000">
              <a:off x="6575584" y="3276266"/>
              <a:ext cx="356393" cy="2539032"/>
            </a:xfrm>
            <a:prstGeom prst="leftBrace">
              <a:avLst/>
            </a:prstGeom>
            <a:ln w="25400">
              <a:solidFill>
                <a:srgbClr val="33CC33"/>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50" name="Object 49"/>
            <p:cNvGraphicFramePr>
              <a:graphicFrameLocks noChangeAspect="1"/>
            </p:cNvGraphicFramePr>
            <p:nvPr/>
          </p:nvGraphicFramePr>
          <p:xfrm>
            <a:off x="4572000" y="3923241"/>
            <a:ext cx="560387" cy="503237"/>
          </p:xfrm>
          <a:graphic>
            <a:graphicData uri="http://schemas.openxmlformats.org/presentationml/2006/ole">
              <mc:AlternateContent xmlns:mc="http://schemas.openxmlformats.org/markup-compatibility/2006">
                <mc:Choice xmlns:v="urn:schemas-microsoft-com:vml" Requires="v">
                  <p:oleObj spid="_x0000_s225305" name="Equation" r:id="rId11" imgW="254000" imgH="228600" progId="Equation.DSMT4">
                    <p:embed/>
                  </p:oleObj>
                </mc:Choice>
                <mc:Fallback>
                  <p:oleObj name="Equation" r:id="rId11" imgW="254000" imgH="228600" progId="Equation.DSMT4">
                    <p:embed/>
                    <p:pic>
                      <p:nvPicPr>
                        <p:cNvPr id="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3923241"/>
                          <a:ext cx="560387"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284" name="Object 4"/>
            <p:cNvGraphicFramePr>
              <a:graphicFrameLocks noChangeAspect="1"/>
            </p:cNvGraphicFramePr>
            <p:nvPr/>
          </p:nvGraphicFramePr>
          <p:xfrm>
            <a:off x="6547935" y="3939758"/>
            <a:ext cx="422275" cy="363538"/>
          </p:xfrm>
          <a:graphic>
            <a:graphicData uri="http://schemas.openxmlformats.org/presentationml/2006/ole">
              <mc:AlternateContent xmlns:mc="http://schemas.openxmlformats.org/markup-compatibility/2006">
                <mc:Choice xmlns:v="urn:schemas-microsoft-com:vml" Requires="v">
                  <p:oleObj spid="_x0000_s225306" name="Equation" r:id="rId13" imgW="190500" imgH="165100" progId="Equation.DSMT4">
                    <p:embed/>
                  </p:oleObj>
                </mc:Choice>
                <mc:Fallback>
                  <p:oleObj name="Equation" r:id="rId13" imgW="190500" imgH="165100" progId="Equation.DSMT4">
                    <p:embed/>
                    <p:pic>
                      <p:nvPicPr>
                        <p:cNvPr id="0"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47935" y="3939758"/>
                          <a:ext cx="422275"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5" name="Group 54"/>
          <p:cNvGrpSpPr/>
          <p:nvPr/>
        </p:nvGrpSpPr>
        <p:grpSpPr>
          <a:xfrm>
            <a:off x="5537409" y="3776883"/>
            <a:ext cx="3077199" cy="1138773"/>
            <a:chOff x="5537409" y="3776883"/>
            <a:chExt cx="3077199" cy="1138773"/>
          </a:xfrm>
        </p:grpSpPr>
        <p:sp>
          <p:nvSpPr>
            <p:cNvPr id="52" name="TextBox 51"/>
            <p:cNvSpPr txBox="1"/>
            <p:nvPr/>
          </p:nvSpPr>
          <p:spPr>
            <a:xfrm>
              <a:off x="5537409" y="3776883"/>
              <a:ext cx="317744" cy="1138773"/>
            </a:xfrm>
            <a:prstGeom prst="rect">
              <a:avLst/>
            </a:prstGeom>
            <a:noFill/>
          </p:spPr>
          <p:txBody>
            <a:bodyPr wrap="square" rtlCol="0">
              <a:spAutoFit/>
            </a:bodyPr>
            <a:lstStyle/>
            <a:p>
              <a:r>
                <a:rPr lang="en-US" sz="3400" dirty="0" smtClean="0"/>
                <a:t>+</a:t>
              </a:r>
              <a:endParaRPr lang="en-US" sz="3400" dirty="0"/>
            </a:p>
          </p:txBody>
        </p:sp>
        <p:sp>
          <p:nvSpPr>
            <p:cNvPr id="53" name="TextBox 52"/>
            <p:cNvSpPr txBox="1"/>
            <p:nvPr/>
          </p:nvSpPr>
          <p:spPr>
            <a:xfrm>
              <a:off x="7325557" y="3776883"/>
              <a:ext cx="1289051" cy="615553"/>
            </a:xfrm>
            <a:prstGeom prst="rect">
              <a:avLst/>
            </a:prstGeom>
            <a:noFill/>
          </p:spPr>
          <p:txBody>
            <a:bodyPr wrap="square" rtlCol="0">
              <a:spAutoFit/>
            </a:bodyPr>
            <a:lstStyle/>
            <a:p>
              <a:r>
                <a:rPr lang="en-US" sz="3400" dirty="0" smtClean="0"/>
                <a:t>= 23</a:t>
              </a:r>
              <a:endParaRPr lang="en-US" sz="3400" dirty="0"/>
            </a:p>
          </p:txBody>
        </p:sp>
      </p:grpSp>
      <p:sp>
        <p:nvSpPr>
          <p:cNvPr id="36" name="TextBox 35"/>
          <p:cNvSpPr txBox="1"/>
          <p:nvPr/>
        </p:nvSpPr>
        <p:spPr>
          <a:xfrm>
            <a:off x="4537242" y="3126343"/>
            <a:ext cx="1375608" cy="369332"/>
          </a:xfrm>
          <a:prstGeom prst="rect">
            <a:avLst/>
          </a:prstGeom>
          <a:solidFill>
            <a:srgbClr val="EAFFC9"/>
          </a:solidFill>
        </p:spPr>
        <p:txBody>
          <a:bodyPr wrap="square" rtlCol="0">
            <a:spAutoFit/>
          </a:bodyPr>
          <a:lstStyle/>
          <a:p>
            <a:pPr marL="342900" indent="-342900"/>
            <a:r>
              <a:rPr lang="en-US" b="1" dirty="0" smtClean="0"/>
              <a:t>B) </a:t>
            </a:r>
            <a:r>
              <a:rPr lang="en-US" b="1" dirty="0" err="1" smtClean="0"/>
              <a:t>Mcilroy</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rgbClr val="FFFF00"/>
                </a:solidFill>
                <a:ea typeface="ＭＳ Ｐゴシック" charset="-128"/>
              </a:rPr>
              <a:t>Explore 3 – Rapid Response….</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7</a:t>
            </a:fld>
            <a:endParaRPr lang="en-US" smtClean="0">
              <a:solidFill>
                <a:schemeClr val="bg1"/>
              </a:solidFill>
            </a:endParaRPr>
          </a:p>
        </p:txBody>
      </p:sp>
      <p:sp>
        <p:nvSpPr>
          <p:cNvPr id="6" name="White Background"/>
          <p:cNvSpPr>
            <a:spLocks noChangeArrowheads="1"/>
          </p:cNvSpPr>
          <p:nvPr/>
        </p:nvSpPr>
        <p:spPr bwMode="auto">
          <a:xfrm>
            <a:off x="152400" y="7667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p:cNvSpPr txBox="1"/>
          <p:nvPr/>
        </p:nvSpPr>
        <p:spPr>
          <a:xfrm>
            <a:off x="457200" y="914400"/>
            <a:ext cx="8255000" cy="4247317"/>
          </a:xfrm>
          <a:prstGeom prst="rect">
            <a:avLst/>
          </a:prstGeom>
          <a:noFill/>
        </p:spPr>
        <p:txBody>
          <a:bodyPr wrap="square" rtlCol="0">
            <a:spAutoFit/>
          </a:bodyPr>
          <a:lstStyle/>
          <a:p>
            <a:r>
              <a:rPr lang="en-US" b="1" dirty="0" smtClean="0"/>
              <a:t>6) </a:t>
            </a:r>
            <a:r>
              <a:rPr lang="en-US" dirty="0" smtClean="0"/>
              <a:t>Between shopping and tickets Joey has a debt of $375. </a:t>
            </a:r>
            <a:r>
              <a:rPr lang="en-US" u="sng" dirty="0" smtClean="0"/>
              <a:t>Numerically</a:t>
            </a:r>
            <a:r>
              <a:rPr lang="en-US" dirty="0" smtClean="0"/>
              <a:t>, give a debt amount greater than $375 </a:t>
            </a:r>
          </a:p>
          <a:p>
            <a:endParaRPr lang="en-US" dirty="0" smtClean="0"/>
          </a:p>
          <a:p>
            <a:r>
              <a:rPr lang="en-US" b="1" dirty="0" smtClean="0"/>
              <a:t>7) </a:t>
            </a:r>
            <a:r>
              <a:rPr lang="en-US" u="sng" dirty="0" smtClean="0"/>
              <a:t>Numerically</a:t>
            </a:r>
            <a:r>
              <a:rPr lang="en-US" dirty="0" smtClean="0"/>
              <a:t>, how would you write a loss of 20 lbs in weight?</a:t>
            </a:r>
          </a:p>
          <a:p>
            <a:endParaRPr lang="en-US" dirty="0" smtClean="0"/>
          </a:p>
          <a:p>
            <a:r>
              <a:rPr lang="en-US" b="1" dirty="0" smtClean="0"/>
              <a:t>8) </a:t>
            </a:r>
            <a:r>
              <a:rPr lang="en-US" u="sng" dirty="0" smtClean="0"/>
              <a:t>Verbally</a:t>
            </a:r>
            <a:r>
              <a:rPr lang="en-US" dirty="0" smtClean="0"/>
              <a:t>, how would you write a -$5,000 change in a home’s price?</a:t>
            </a:r>
          </a:p>
          <a:p>
            <a:endParaRPr lang="en-US" dirty="0" smtClean="0"/>
          </a:p>
          <a:p>
            <a:r>
              <a:rPr lang="en-US" b="1" dirty="0" smtClean="0"/>
              <a:t>9) </a:t>
            </a:r>
            <a:r>
              <a:rPr lang="en-US" dirty="0" smtClean="0"/>
              <a:t>If West is a negative direction and East is positive. How many miles does someone run if they go from a position 7 miles West and finish 4 miles East?</a:t>
            </a:r>
          </a:p>
          <a:p>
            <a:endParaRPr lang="en-US" dirty="0" smtClean="0"/>
          </a:p>
          <a:p>
            <a:r>
              <a:rPr lang="en-US" b="1" dirty="0" smtClean="0"/>
              <a:t>10) </a:t>
            </a:r>
            <a:r>
              <a:rPr lang="en-US" u="sng" dirty="0" smtClean="0"/>
              <a:t>Numerically</a:t>
            </a:r>
            <a:r>
              <a:rPr lang="en-US" dirty="0" smtClean="0"/>
              <a:t>, supply a debt amount that is less than $100.</a:t>
            </a:r>
          </a:p>
          <a:p>
            <a:endParaRPr lang="en-US" dirty="0" smtClean="0"/>
          </a:p>
          <a:p>
            <a:r>
              <a:rPr lang="en-US" b="1" dirty="0" smtClean="0"/>
              <a:t>11) </a:t>
            </a:r>
            <a:r>
              <a:rPr lang="en-US" dirty="0" smtClean="0"/>
              <a:t>True/False…Magnitudes are negative values.</a:t>
            </a:r>
          </a:p>
          <a:p>
            <a:endParaRPr lang="en-US" dirty="0" smtClean="0"/>
          </a:p>
          <a:p>
            <a:r>
              <a:rPr lang="en-US" b="1" dirty="0" smtClean="0"/>
              <a:t>12) </a:t>
            </a:r>
            <a:r>
              <a:rPr lang="en-US" dirty="0" smtClean="0"/>
              <a:t>True/False… 12 is greater than 10 and a debt of 12 is greater than a debt of 10. </a:t>
            </a:r>
          </a:p>
        </p:txBody>
      </p:sp>
      <p:sp>
        <p:nvSpPr>
          <p:cNvPr id="11" name="TextBox 10"/>
          <p:cNvSpPr txBox="1"/>
          <p:nvPr/>
        </p:nvSpPr>
        <p:spPr>
          <a:xfrm>
            <a:off x="3810000" y="1295400"/>
            <a:ext cx="4902200" cy="369332"/>
          </a:xfrm>
          <a:prstGeom prst="rect">
            <a:avLst/>
          </a:prstGeom>
          <a:solidFill>
            <a:schemeClr val="accent6">
              <a:lumMod val="60000"/>
              <a:lumOff val="40000"/>
            </a:schemeClr>
          </a:solidFill>
        </p:spPr>
        <p:txBody>
          <a:bodyPr wrap="square" rtlCol="0">
            <a:spAutoFit/>
          </a:bodyPr>
          <a:lstStyle/>
          <a:p>
            <a:r>
              <a:rPr lang="en-US" dirty="0" smtClean="0"/>
              <a:t>*Greater means greater </a:t>
            </a:r>
            <a:r>
              <a:rPr lang="en-US" u="sng" dirty="0" smtClean="0"/>
              <a:t>debt</a:t>
            </a:r>
            <a:r>
              <a:rPr lang="en-US" dirty="0" smtClean="0"/>
              <a:t>, not larger number </a:t>
            </a:r>
            <a:endParaRPr lang="en-US" dirty="0"/>
          </a:p>
        </p:txBody>
      </p:sp>
      <p:sp>
        <p:nvSpPr>
          <p:cNvPr id="12" name="TextBox 11"/>
          <p:cNvSpPr txBox="1"/>
          <p:nvPr/>
        </p:nvSpPr>
        <p:spPr>
          <a:xfrm>
            <a:off x="2921182" y="3402264"/>
            <a:ext cx="5791018" cy="369332"/>
          </a:xfrm>
          <a:prstGeom prst="rect">
            <a:avLst/>
          </a:prstGeom>
          <a:solidFill>
            <a:schemeClr val="accent6">
              <a:lumMod val="60000"/>
              <a:lumOff val="40000"/>
            </a:schemeClr>
          </a:solidFill>
        </p:spPr>
        <p:txBody>
          <a:bodyPr wrap="square" rtlCol="0">
            <a:spAutoFit/>
          </a:bodyPr>
          <a:lstStyle/>
          <a:p>
            <a:r>
              <a:rPr lang="en-US" dirty="0" smtClean="0"/>
              <a:t>*Think of number line with West negative and East positive</a:t>
            </a:r>
            <a:endParaRPr lang="en-US" dirty="0"/>
          </a:p>
        </p:txBody>
      </p:sp>
      <p:sp>
        <p:nvSpPr>
          <p:cNvPr id="13" name="TextBox 12"/>
          <p:cNvSpPr txBox="1"/>
          <p:nvPr/>
        </p:nvSpPr>
        <p:spPr>
          <a:xfrm>
            <a:off x="3810000" y="3962400"/>
            <a:ext cx="4902200" cy="369332"/>
          </a:xfrm>
          <a:prstGeom prst="rect">
            <a:avLst/>
          </a:prstGeom>
          <a:solidFill>
            <a:schemeClr val="accent6">
              <a:lumMod val="60000"/>
              <a:lumOff val="40000"/>
            </a:schemeClr>
          </a:solidFill>
        </p:spPr>
        <p:txBody>
          <a:bodyPr wrap="square" rtlCol="0">
            <a:spAutoFit/>
          </a:bodyPr>
          <a:lstStyle/>
          <a:p>
            <a:r>
              <a:rPr lang="en-US" dirty="0" smtClean="0"/>
              <a:t>*Less </a:t>
            </a:r>
            <a:r>
              <a:rPr lang="en-US" u="sng" dirty="0" smtClean="0"/>
              <a:t>debt</a:t>
            </a:r>
            <a:r>
              <a:rPr lang="en-US" dirty="0" smtClean="0"/>
              <a:t> does mean greater number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18000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3000"/>
                                        <p:tgtEl>
                                          <p:spTgt spid="11"/>
                                        </p:tgtEl>
                                      </p:cBhvr>
                                    </p:animEffect>
                                  </p:childTnLst>
                                </p:cTn>
                              </p:par>
                              <p:par>
                                <p:cTn id="8" presetID="9" presetClass="entr" presetSubtype="0" fill="hold" grpId="0" nodeType="withEffect">
                                  <p:stCondLst>
                                    <p:cond delay="18000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3000"/>
                                        <p:tgtEl>
                                          <p:spTgt spid="12"/>
                                        </p:tgtEl>
                                      </p:cBhvr>
                                    </p:animEffect>
                                  </p:childTnLst>
                                </p:cTn>
                              </p:par>
                              <p:par>
                                <p:cTn id="11" presetID="9" presetClass="entr" presetSubtype="0" fill="hold" grpId="0" nodeType="withEffect">
                                  <p:stCondLst>
                                    <p:cond delay="18000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rgbClr val="FFFF00"/>
                </a:solidFill>
                <a:ea typeface="ＭＳ Ｐゴシック" charset="-128"/>
              </a:rPr>
              <a:t>Explore 4 – Context creation…. </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8</a:t>
            </a:fld>
            <a:endParaRPr lang="en-US" smtClean="0">
              <a:solidFill>
                <a:schemeClr val="bg1"/>
              </a:solidFill>
            </a:endParaRPr>
          </a:p>
        </p:txBody>
      </p:sp>
      <p:sp>
        <p:nvSpPr>
          <p:cNvPr id="6" name="White Background"/>
          <p:cNvSpPr>
            <a:spLocks noChangeArrowheads="1"/>
          </p:cNvSpPr>
          <p:nvPr/>
        </p:nvSpPr>
        <p:spPr bwMode="auto">
          <a:xfrm>
            <a:off x="152400" y="7667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228974" y="766763"/>
            <a:ext cx="8229600" cy="369332"/>
          </a:xfrm>
          <a:prstGeom prst="rect">
            <a:avLst/>
          </a:prstGeom>
          <a:noFill/>
        </p:spPr>
        <p:txBody>
          <a:bodyPr wrap="square" rtlCol="0">
            <a:spAutoFit/>
          </a:bodyPr>
          <a:lstStyle/>
          <a:p>
            <a:r>
              <a:rPr lang="en-US" b="1" i="1" dirty="0" smtClean="0"/>
              <a:t>Use the picture, number, and words provided to create context (a written statement)   </a:t>
            </a:r>
            <a:endParaRPr lang="en-US" b="1" i="1" dirty="0"/>
          </a:p>
        </p:txBody>
      </p:sp>
      <p:sp>
        <p:nvSpPr>
          <p:cNvPr id="13" name="TextBox 12"/>
          <p:cNvSpPr txBox="1"/>
          <p:nvPr/>
        </p:nvSpPr>
        <p:spPr>
          <a:xfrm>
            <a:off x="228974" y="1136095"/>
            <a:ext cx="8153026" cy="369332"/>
          </a:xfrm>
          <a:prstGeom prst="rect">
            <a:avLst/>
          </a:prstGeom>
          <a:noFill/>
        </p:spPr>
        <p:txBody>
          <a:bodyPr wrap="square" rtlCol="0">
            <a:spAutoFit/>
          </a:bodyPr>
          <a:lstStyle/>
          <a:p>
            <a:r>
              <a:rPr lang="en-US" b="1" dirty="0" smtClean="0"/>
              <a:t>Ex)  -10, below </a:t>
            </a:r>
            <a:endParaRPr lang="en-US" b="1" dirty="0"/>
          </a:p>
        </p:txBody>
      </p:sp>
      <p:pic>
        <p:nvPicPr>
          <p:cNvPr id="14" name="Picture 13"/>
          <p:cNvPicPr>
            <a:picLocks noChangeAspect="1"/>
          </p:cNvPicPr>
          <p:nvPr/>
        </p:nvPicPr>
        <p:blipFill>
          <a:blip r:embed="rId7"/>
          <a:stretch>
            <a:fillRect/>
          </a:stretch>
        </p:blipFill>
        <p:spPr>
          <a:xfrm>
            <a:off x="390360" y="1557788"/>
            <a:ext cx="2199503" cy="1130300"/>
          </a:xfrm>
          <a:prstGeom prst="rect">
            <a:avLst/>
          </a:prstGeom>
        </p:spPr>
      </p:pic>
      <p:sp>
        <p:nvSpPr>
          <p:cNvPr id="15" name="TextBox 14"/>
          <p:cNvSpPr txBox="1"/>
          <p:nvPr/>
        </p:nvSpPr>
        <p:spPr>
          <a:xfrm>
            <a:off x="1908715" y="1136095"/>
            <a:ext cx="4913189" cy="369332"/>
          </a:xfrm>
          <a:prstGeom prst="rect">
            <a:avLst/>
          </a:prstGeom>
          <a:noFill/>
          <a:ln>
            <a:solidFill>
              <a:schemeClr val="tx1"/>
            </a:solidFill>
          </a:ln>
        </p:spPr>
        <p:txBody>
          <a:bodyPr wrap="square" rtlCol="0">
            <a:spAutoFit/>
          </a:bodyPr>
          <a:lstStyle/>
          <a:p>
            <a:r>
              <a:rPr lang="en-US" dirty="0" smtClean="0"/>
              <a:t>A scuba diver was </a:t>
            </a:r>
            <a:r>
              <a:rPr lang="en-US" b="1" dirty="0" smtClean="0"/>
              <a:t>10</a:t>
            </a:r>
            <a:r>
              <a:rPr lang="en-US" dirty="0" smtClean="0"/>
              <a:t> ft </a:t>
            </a:r>
            <a:r>
              <a:rPr lang="en-US" b="1" dirty="0" smtClean="0"/>
              <a:t>below</a:t>
            </a:r>
            <a:r>
              <a:rPr lang="en-US" dirty="0" smtClean="0"/>
              <a:t> the water surface.</a:t>
            </a:r>
            <a:endParaRPr lang="en-US" dirty="0"/>
          </a:p>
        </p:txBody>
      </p:sp>
      <p:grpSp>
        <p:nvGrpSpPr>
          <p:cNvPr id="29" name="Group 28"/>
          <p:cNvGrpSpPr/>
          <p:nvPr/>
        </p:nvGrpSpPr>
        <p:grpSpPr>
          <a:xfrm>
            <a:off x="228974" y="1742731"/>
            <a:ext cx="10785558" cy="3749813"/>
            <a:chOff x="228974" y="1742731"/>
            <a:chExt cx="10785558" cy="3749813"/>
          </a:xfrm>
        </p:grpSpPr>
        <p:pic>
          <p:nvPicPr>
            <p:cNvPr id="20" name="Picture 19"/>
            <p:cNvPicPr>
              <a:picLocks noChangeAspect="1"/>
            </p:cNvPicPr>
            <p:nvPr/>
          </p:nvPicPr>
          <p:blipFill>
            <a:blip r:embed="rId8"/>
            <a:stretch>
              <a:fillRect/>
            </a:stretch>
          </p:blipFill>
          <p:spPr>
            <a:xfrm>
              <a:off x="2279697" y="3618092"/>
              <a:ext cx="1059735" cy="1066800"/>
            </a:xfrm>
            <a:prstGeom prst="rect">
              <a:avLst/>
            </a:prstGeom>
          </p:spPr>
        </p:pic>
        <p:grpSp>
          <p:nvGrpSpPr>
            <p:cNvPr id="28" name="Group 27"/>
            <p:cNvGrpSpPr/>
            <p:nvPr/>
          </p:nvGrpSpPr>
          <p:grpSpPr>
            <a:xfrm>
              <a:off x="228974" y="1742731"/>
              <a:ext cx="10785558" cy="3749813"/>
              <a:chOff x="228974" y="1742731"/>
              <a:chExt cx="10785558" cy="3749813"/>
            </a:xfrm>
          </p:grpSpPr>
          <p:sp>
            <p:nvSpPr>
              <p:cNvPr id="16" name="TextBox 15"/>
              <p:cNvSpPr txBox="1"/>
              <p:nvPr/>
            </p:nvSpPr>
            <p:spPr>
              <a:xfrm>
                <a:off x="2861506" y="1742731"/>
                <a:ext cx="8153026" cy="369332"/>
              </a:xfrm>
              <a:prstGeom prst="rect">
                <a:avLst/>
              </a:prstGeom>
              <a:noFill/>
            </p:spPr>
            <p:txBody>
              <a:bodyPr wrap="square" rtlCol="0">
                <a:spAutoFit/>
              </a:bodyPr>
              <a:lstStyle/>
              <a:p>
                <a:r>
                  <a:rPr lang="en-US" b="1" dirty="0" smtClean="0"/>
                  <a:t>13) </a:t>
                </a:r>
                <a:r>
                  <a:rPr lang="en-US" dirty="0" smtClean="0"/>
                  <a:t>-7, decrease</a:t>
                </a:r>
                <a:endParaRPr lang="en-US" dirty="0"/>
              </a:p>
            </p:txBody>
          </p:sp>
          <p:pic>
            <p:nvPicPr>
              <p:cNvPr id="17" name="Picture 16"/>
              <p:cNvPicPr>
                <a:picLocks noChangeAspect="1"/>
              </p:cNvPicPr>
              <p:nvPr/>
            </p:nvPicPr>
            <p:blipFill>
              <a:blip r:embed="rId9"/>
              <a:stretch>
                <a:fillRect/>
              </a:stretch>
            </p:blipFill>
            <p:spPr>
              <a:xfrm>
                <a:off x="4454472" y="1742731"/>
                <a:ext cx="886522" cy="880612"/>
              </a:xfrm>
              <a:prstGeom prst="rect">
                <a:avLst/>
              </a:prstGeom>
            </p:spPr>
          </p:pic>
          <p:pic>
            <p:nvPicPr>
              <p:cNvPr id="18" name="Picture 17"/>
              <p:cNvPicPr>
                <a:picLocks noChangeAspect="1"/>
              </p:cNvPicPr>
              <p:nvPr/>
            </p:nvPicPr>
            <p:blipFill>
              <a:blip r:embed="rId10"/>
              <a:stretch>
                <a:fillRect/>
              </a:stretch>
            </p:blipFill>
            <p:spPr>
              <a:xfrm>
                <a:off x="5340994" y="1742731"/>
                <a:ext cx="1335504" cy="945357"/>
              </a:xfrm>
              <a:prstGeom prst="rect">
                <a:avLst/>
              </a:prstGeom>
            </p:spPr>
          </p:pic>
          <p:sp>
            <p:nvSpPr>
              <p:cNvPr id="19" name="TextBox 18"/>
              <p:cNvSpPr txBox="1"/>
              <p:nvPr/>
            </p:nvSpPr>
            <p:spPr>
              <a:xfrm>
                <a:off x="228974" y="2895600"/>
                <a:ext cx="8153026" cy="369332"/>
              </a:xfrm>
              <a:prstGeom prst="rect">
                <a:avLst/>
              </a:prstGeom>
              <a:noFill/>
            </p:spPr>
            <p:txBody>
              <a:bodyPr wrap="square" rtlCol="0">
                <a:spAutoFit/>
              </a:bodyPr>
              <a:lstStyle/>
              <a:p>
                <a:r>
                  <a:rPr lang="en-US" b="1" dirty="0" smtClean="0"/>
                  <a:t>14) </a:t>
                </a:r>
                <a:r>
                  <a:rPr lang="en-US" dirty="0" smtClean="0"/>
                  <a:t>-24, absolute value</a:t>
                </a:r>
                <a:endParaRPr lang="en-US" dirty="0"/>
              </a:p>
            </p:txBody>
          </p:sp>
          <p:grpSp>
            <p:nvGrpSpPr>
              <p:cNvPr id="23" name="Group 22"/>
              <p:cNvGrpSpPr/>
              <p:nvPr/>
            </p:nvGrpSpPr>
            <p:grpSpPr>
              <a:xfrm>
                <a:off x="228974" y="3345140"/>
                <a:ext cx="2068822" cy="1612704"/>
                <a:chOff x="4829656" y="2538788"/>
                <a:chExt cx="2068822" cy="1612704"/>
              </a:xfrm>
            </p:grpSpPr>
            <p:pic>
              <p:nvPicPr>
                <p:cNvPr id="21" name="Picture 20"/>
                <p:cNvPicPr>
                  <a:picLocks noChangeAspect="1"/>
                </p:cNvPicPr>
                <p:nvPr/>
              </p:nvPicPr>
              <p:blipFill>
                <a:blip r:embed="rId11"/>
                <a:stretch>
                  <a:fillRect/>
                </a:stretch>
              </p:blipFill>
              <p:spPr>
                <a:xfrm>
                  <a:off x="4829656" y="2538788"/>
                  <a:ext cx="2068822" cy="1612704"/>
                </a:xfrm>
                <a:prstGeom prst="rect">
                  <a:avLst/>
                </a:prstGeom>
              </p:spPr>
            </p:pic>
            <p:sp>
              <p:nvSpPr>
                <p:cNvPr id="22" name="TextBox 21"/>
                <p:cNvSpPr txBox="1"/>
                <p:nvPr/>
              </p:nvSpPr>
              <p:spPr>
                <a:xfrm>
                  <a:off x="5145504" y="3056016"/>
                  <a:ext cx="1729872" cy="369332"/>
                </a:xfrm>
                <a:prstGeom prst="rect">
                  <a:avLst/>
                </a:prstGeom>
                <a:noFill/>
              </p:spPr>
              <p:txBody>
                <a:bodyPr wrap="square" rtlCol="0">
                  <a:spAutoFit/>
                </a:bodyPr>
                <a:lstStyle/>
                <a:p>
                  <a:r>
                    <a:rPr lang="en-US" dirty="0" smtClean="0">
                      <a:solidFill>
                        <a:schemeClr val="bg1"/>
                      </a:solidFill>
                    </a:rPr>
                    <a:t>W 24</a:t>
                  </a:r>
                  <a:r>
                    <a:rPr lang="en-US" baseline="30000" dirty="0" smtClean="0">
                      <a:solidFill>
                        <a:schemeClr val="bg1"/>
                      </a:solidFill>
                    </a:rPr>
                    <a:t>th</a:t>
                  </a:r>
                  <a:r>
                    <a:rPr lang="en-US" dirty="0" smtClean="0">
                      <a:solidFill>
                        <a:schemeClr val="bg1"/>
                      </a:solidFill>
                    </a:rPr>
                    <a:t> Street</a:t>
                  </a:r>
                  <a:endParaRPr lang="en-US" dirty="0">
                    <a:solidFill>
                      <a:schemeClr val="bg1"/>
                    </a:solidFill>
                  </a:endParaRPr>
                </a:p>
              </p:txBody>
            </p:sp>
          </p:grpSp>
          <p:sp>
            <p:nvSpPr>
              <p:cNvPr id="24" name="TextBox 23"/>
              <p:cNvSpPr txBox="1"/>
              <p:nvPr/>
            </p:nvSpPr>
            <p:spPr>
              <a:xfrm>
                <a:off x="3192384" y="2895600"/>
                <a:ext cx="4250259" cy="369332"/>
              </a:xfrm>
              <a:prstGeom prst="rect">
                <a:avLst/>
              </a:prstGeom>
              <a:noFill/>
            </p:spPr>
            <p:txBody>
              <a:bodyPr wrap="square" rtlCol="0">
                <a:spAutoFit/>
              </a:bodyPr>
              <a:lstStyle/>
              <a:p>
                <a:r>
                  <a:rPr lang="en-US" b="1" dirty="0" smtClean="0"/>
                  <a:t>15) </a:t>
                </a:r>
                <a:r>
                  <a:rPr lang="en-US" dirty="0" smtClean="0"/>
                  <a:t>-$1,500 and -$2,000, greater magnitude</a:t>
                </a:r>
                <a:endParaRPr lang="en-US" dirty="0"/>
              </a:p>
            </p:txBody>
          </p:sp>
          <p:pic>
            <p:nvPicPr>
              <p:cNvPr id="25" name="Picture 24"/>
              <p:cNvPicPr>
                <a:picLocks noChangeAspect="1"/>
              </p:cNvPicPr>
              <p:nvPr/>
            </p:nvPicPr>
            <p:blipFill>
              <a:blip r:embed="rId12"/>
              <a:stretch>
                <a:fillRect/>
              </a:stretch>
            </p:blipFill>
            <p:spPr>
              <a:xfrm>
                <a:off x="7349067" y="1927120"/>
                <a:ext cx="1346872" cy="1821418"/>
              </a:xfrm>
              <a:prstGeom prst="rect">
                <a:avLst/>
              </a:prstGeom>
            </p:spPr>
          </p:pic>
          <p:sp>
            <p:nvSpPr>
              <p:cNvPr id="26" name="TextBox 25"/>
              <p:cNvSpPr txBox="1"/>
              <p:nvPr/>
            </p:nvSpPr>
            <p:spPr>
              <a:xfrm>
                <a:off x="4762687" y="4315560"/>
                <a:ext cx="2059217" cy="369332"/>
              </a:xfrm>
              <a:prstGeom prst="rect">
                <a:avLst/>
              </a:prstGeom>
              <a:noFill/>
            </p:spPr>
            <p:txBody>
              <a:bodyPr wrap="square" rtlCol="0">
                <a:spAutoFit/>
              </a:bodyPr>
              <a:lstStyle/>
              <a:p>
                <a:r>
                  <a:rPr lang="en-US" b="1" dirty="0" smtClean="0"/>
                  <a:t>16) </a:t>
                </a:r>
                <a:r>
                  <a:rPr lang="en-US" dirty="0" smtClean="0"/>
                  <a:t>-9.8, gravity, fall</a:t>
                </a:r>
                <a:endParaRPr lang="en-US" dirty="0"/>
              </a:p>
            </p:txBody>
          </p:sp>
          <p:pic>
            <p:nvPicPr>
              <p:cNvPr id="27" name="Picture 26"/>
              <p:cNvPicPr>
                <a:picLocks noChangeAspect="1"/>
              </p:cNvPicPr>
              <p:nvPr/>
            </p:nvPicPr>
            <p:blipFill>
              <a:blip r:embed="rId13"/>
              <a:stretch>
                <a:fillRect/>
              </a:stretch>
            </p:blipFill>
            <p:spPr>
              <a:xfrm>
                <a:off x="6843006" y="3782160"/>
                <a:ext cx="1706388" cy="1710384"/>
              </a:xfrm>
              <a:prstGeom prst="rect">
                <a:avLst/>
              </a:prstGeom>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Page Title"/>
          <p:cNvSpPr>
            <a:spLocks noGrp="1"/>
          </p:cNvSpPr>
          <p:nvPr>
            <p:ph type="title" idx="4294967295"/>
          </p:nvPr>
        </p:nvSpPr>
        <p:spPr>
          <a:xfrm>
            <a:off x="152400" y="127000"/>
            <a:ext cx="8229600" cy="639763"/>
          </a:xfrm>
        </p:spPr>
        <p:txBody>
          <a:bodyPr/>
          <a:lstStyle/>
          <a:p>
            <a:pPr algn="l"/>
            <a:r>
              <a:rPr lang="en-US" sz="3200" b="1" dirty="0">
                <a:solidFill>
                  <a:schemeClr val="bg1"/>
                </a:solidFill>
                <a:ea typeface="ＭＳ Ｐゴシック" pitchFamily="1" charset="-128"/>
                <a:cs typeface="ＭＳ Ｐゴシック" pitchFamily="1" charset="-128"/>
              </a:rPr>
              <a:t>Assessment</a:t>
            </a:r>
          </a:p>
        </p:txBody>
      </p:sp>
      <p:sp>
        <p:nvSpPr>
          <p:cNvPr id="59398" name="Green Background"/>
          <p:cNvSpPr>
            <a:spLocks noChangeArrowheads="1"/>
          </p:cNvSpPr>
          <p:nvPr/>
        </p:nvSpPr>
        <p:spPr bwMode="auto">
          <a:xfrm>
            <a:off x="228600" y="804863"/>
            <a:ext cx="8686800" cy="4910137"/>
          </a:xfrm>
          <a:prstGeom prst="roundRect">
            <a:avLst>
              <a:gd name="adj" fmla="val 7954"/>
            </a:avLst>
          </a:prstGeom>
          <a:solidFill>
            <a:schemeClr val="tx1">
              <a:alpha val="50195"/>
            </a:schemeClr>
          </a:solidFill>
          <a:ln w="19050">
            <a:solidFill>
              <a:schemeClr val="bg1"/>
            </a:solidFill>
            <a:round/>
            <a:headEnd/>
            <a:tailEnd/>
          </a:ln>
        </p:spPr>
        <p:txBody>
          <a:bodyPr wrap="none" anchor="ctr">
            <a:prstTxWarp prst="textNoShape">
              <a:avLst/>
            </a:prstTxWarp>
          </a:bodyPr>
          <a:lstStyle/>
          <a:p>
            <a:endParaRPr lang="en-US" sz="1800"/>
          </a:p>
        </p:txBody>
      </p:sp>
      <p:sp>
        <p:nvSpPr>
          <p:cNvPr id="59399" name="Slide Number Placeholder 4"/>
          <p:cNvSpPr>
            <a:spLocks noGrp="1"/>
          </p:cNvSpPr>
          <p:nvPr>
            <p:ph type="sldNum" sz="quarter" idx="12"/>
          </p:nvPr>
        </p:nvSpPr>
        <p:spPr bwMode="auto">
          <a:noFill/>
          <a:ln>
            <a:miter lim="800000"/>
            <a:headEnd/>
            <a:tailEnd/>
          </a:ln>
        </p:spPr>
        <p:txBody>
          <a:bodyPr/>
          <a:lstStyle/>
          <a:p>
            <a:fld id="{FDACE88C-FBFD-4A45-8EB7-D8E529689C71}" type="slidenum">
              <a:rPr lang="en-US"/>
              <a:pPr/>
              <a:t>9</a:t>
            </a:fld>
            <a:endParaRPr lang="en-US"/>
          </a:p>
        </p:txBody>
      </p:sp>
      <p:sp>
        <p:nvSpPr>
          <p:cNvPr id="8"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59401" name="Content Placeholder 3"/>
          <p:cNvSpPr>
            <a:spLocks noGrp="1"/>
          </p:cNvSpPr>
          <p:nvPr>
            <p:ph idx="1"/>
          </p:nvPr>
        </p:nvSpPr>
        <p:spPr>
          <a:xfrm>
            <a:off x="457200" y="914400"/>
            <a:ext cx="8229600" cy="4572000"/>
          </a:xfrm>
          <a:solidFill>
            <a:schemeClr val="bg1"/>
          </a:solidFill>
          <a:ln>
            <a:solidFill>
              <a:schemeClr val="tx1"/>
            </a:solidFill>
          </a:ln>
        </p:spPr>
        <p:txBody>
          <a:bodyPr/>
          <a:lstStyle/>
          <a:p>
            <a:pPr>
              <a:buFont typeface="Arial" pitchFamily="1" charset="0"/>
              <a:buNone/>
            </a:pPr>
            <a:r>
              <a:rPr lang="en-US" sz="2400" dirty="0" smtClean="0">
                <a:ea typeface="ＭＳ Ｐゴシック" pitchFamily="1" charset="-128"/>
                <a:cs typeface="ＭＳ Ｐゴシック" pitchFamily="1" charset="-128"/>
              </a:rPr>
              <a:t>Name:__________                      </a:t>
            </a:r>
            <a:r>
              <a:rPr lang="en-US" sz="2400" b="1" i="1" dirty="0" smtClean="0">
                <a:ea typeface="ＭＳ Ｐゴシック" pitchFamily="1" charset="-128"/>
                <a:cs typeface="ＭＳ Ｐゴシック" pitchFamily="1" charset="-128"/>
              </a:rPr>
              <a:t>Key to Leave</a:t>
            </a:r>
          </a:p>
          <a:p>
            <a:pPr>
              <a:buFont typeface="Arial" pitchFamily="1" charset="0"/>
              <a:buNone/>
            </a:pPr>
            <a:endParaRPr lang="en-US" sz="1600" b="1" dirty="0" smtClean="0">
              <a:ea typeface="ＭＳ Ｐゴシック" pitchFamily="1" charset="-128"/>
              <a:cs typeface="ＭＳ Ｐゴシック" pitchFamily="1" charset="-128"/>
            </a:endParaRPr>
          </a:p>
        </p:txBody>
      </p:sp>
      <p:pic>
        <p:nvPicPr>
          <p:cNvPr id="59402" name="Picture 5"/>
          <p:cNvPicPr>
            <a:picLocks noChangeAspect="1"/>
          </p:cNvPicPr>
          <p:nvPr/>
        </p:nvPicPr>
        <p:blipFill>
          <a:blip r:embed="rId4"/>
          <a:srcRect/>
          <a:stretch>
            <a:fillRect/>
          </a:stretch>
        </p:blipFill>
        <p:spPr bwMode="auto">
          <a:xfrm>
            <a:off x="2971800" y="990600"/>
            <a:ext cx="1295400" cy="536575"/>
          </a:xfrm>
          <a:prstGeom prst="rect">
            <a:avLst/>
          </a:prstGeom>
          <a:noFill/>
          <a:ln w="9525">
            <a:noFill/>
            <a:miter lim="800000"/>
            <a:headEnd/>
            <a:tailEnd/>
          </a:ln>
        </p:spPr>
      </p:pic>
      <p:sp>
        <p:nvSpPr>
          <p:cNvPr id="59403" name="TextBox 8"/>
          <p:cNvSpPr txBox="1">
            <a:spLocks noChangeArrowheads="1"/>
          </p:cNvSpPr>
          <p:nvPr/>
        </p:nvSpPr>
        <p:spPr bwMode="auto">
          <a:xfrm>
            <a:off x="457200" y="1527175"/>
            <a:ext cx="8229600" cy="3785652"/>
          </a:xfrm>
          <a:prstGeom prst="rect">
            <a:avLst/>
          </a:prstGeom>
          <a:noFill/>
          <a:ln w="9525">
            <a:noFill/>
            <a:miter lim="800000"/>
            <a:headEnd/>
            <a:tailEnd/>
          </a:ln>
        </p:spPr>
        <p:txBody>
          <a:bodyPr wrap="square">
            <a:prstTxWarp prst="textNoShape">
              <a:avLst/>
            </a:prstTxWarp>
            <a:spAutoFit/>
          </a:bodyPr>
          <a:lstStyle/>
          <a:p>
            <a:r>
              <a:rPr lang="en-US" sz="2000" dirty="0" smtClean="0"/>
              <a:t>Place the phrases/numbers in order from least to greatest.</a:t>
            </a:r>
          </a:p>
          <a:p>
            <a:pPr lvl="1"/>
            <a:endParaRPr lang="en-US" sz="2000" dirty="0" smtClean="0"/>
          </a:p>
          <a:p>
            <a:pPr lvl="1">
              <a:buFont typeface="Arial"/>
              <a:buChar char="•"/>
            </a:pPr>
            <a:r>
              <a:rPr lang="en-US" sz="2000" dirty="0" smtClean="0"/>
              <a:t> decreased by 3.8</a:t>
            </a:r>
          </a:p>
          <a:p>
            <a:pPr lvl="1">
              <a:buFont typeface="Arial"/>
              <a:buChar char="•"/>
            </a:pPr>
            <a:r>
              <a:rPr lang="en-US" sz="2000" dirty="0" smtClean="0"/>
              <a:t> dropped 4.9</a:t>
            </a:r>
          </a:p>
          <a:p>
            <a:pPr lvl="1">
              <a:buFont typeface="Arial"/>
              <a:buChar char="•"/>
            </a:pPr>
            <a:r>
              <a:rPr lang="en-US" sz="2000" dirty="0" smtClean="0"/>
              <a:t> increased by 7.1</a:t>
            </a:r>
          </a:p>
          <a:p>
            <a:pPr lvl="1">
              <a:buFont typeface="Arial"/>
              <a:buChar char="•"/>
            </a:pPr>
            <a:r>
              <a:rPr lang="en-US" sz="2000" dirty="0" smtClean="0"/>
              <a:t> gained 3.4</a:t>
            </a:r>
          </a:p>
          <a:p>
            <a:pPr lvl="1">
              <a:buFont typeface="Arial"/>
              <a:buChar char="•"/>
            </a:pPr>
            <a:r>
              <a:rPr lang="en-US" sz="2000" dirty="0" smtClean="0"/>
              <a:t> absolute value of -8</a:t>
            </a:r>
          </a:p>
          <a:p>
            <a:pPr lvl="1">
              <a:buFont typeface="Arial"/>
              <a:buChar char="•"/>
            </a:pPr>
            <a:r>
              <a:rPr lang="en-US" sz="2000" dirty="0" smtClean="0"/>
              <a:t> magnitude of 5</a:t>
            </a:r>
          </a:p>
          <a:p>
            <a:pPr lvl="1">
              <a:buFont typeface="Arial"/>
              <a:buChar char="•"/>
            </a:pPr>
            <a:r>
              <a:rPr lang="en-US" sz="2000" dirty="0" smtClean="0"/>
              <a:t> absolute value of 8.1</a:t>
            </a:r>
          </a:p>
          <a:p>
            <a:pPr lvl="1">
              <a:buFont typeface="Arial"/>
              <a:buChar char="•"/>
            </a:pPr>
            <a:r>
              <a:rPr lang="en-US" sz="2000" dirty="0" smtClean="0"/>
              <a:t> 6 dollars in debt</a:t>
            </a:r>
          </a:p>
          <a:p>
            <a:pPr lvl="1">
              <a:buFont typeface="Arial"/>
              <a:buChar char="•"/>
            </a:pPr>
            <a:r>
              <a:rPr lang="en-US" sz="2000" dirty="0" smtClean="0"/>
              <a:t> at most -3</a:t>
            </a:r>
          </a:p>
          <a:p>
            <a:pPr lvl="1">
              <a:buFont typeface="Arial"/>
              <a:buChar char="•"/>
            </a:pPr>
            <a:r>
              <a:rPr lang="en-US" sz="2000" dirty="0" smtClean="0"/>
              <a:t> at least 10</a:t>
            </a:r>
          </a:p>
        </p:txBody>
      </p:sp>
      <p:cxnSp>
        <p:nvCxnSpPr>
          <p:cNvPr id="10" name="Straight Connector 9"/>
          <p:cNvCxnSpPr/>
          <p:nvPr/>
        </p:nvCxnSpPr>
        <p:spPr>
          <a:xfrm>
            <a:off x="4408905" y="2285999"/>
            <a:ext cx="32766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396872" y="2593474"/>
            <a:ext cx="32766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410242" y="2895600"/>
            <a:ext cx="32766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410242" y="3200400"/>
            <a:ext cx="32766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410242" y="3505200"/>
            <a:ext cx="32766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410242" y="3836736"/>
            <a:ext cx="32766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410242" y="4191000"/>
            <a:ext cx="32766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410242" y="4495800"/>
            <a:ext cx="32766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436978" y="4800600"/>
            <a:ext cx="32766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436978" y="5105400"/>
            <a:ext cx="32766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619500" y="1981200"/>
            <a:ext cx="1295400" cy="369332"/>
          </a:xfrm>
          <a:prstGeom prst="rect">
            <a:avLst/>
          </a:prstGeom>
          <a:noFill/>
        </p:spPr>
        <p:txBody>
          <a:bodyPr wrap="square" rtlCol="0">
            <a:spAutoFit/>
          </a:bodyPr>
          <a:lstStyle/>
          <a:p>
            <a:r>
              <a:rPr lang="en-US" b="1" dirty="0" smtClean="0"/>
              <a:t>Least</a:t>
            </a:r>
            <a:endParaRPr lang="en-US" b="1" dirty="0"/>
          </a:p>
        </p:txBody>
      </p:sp>
      <p:sp>
        <p:nvSpPr>
          <p:cNvPr id="21" name="TextBox 20"/>
          <p:cNvSpPr txBox="1"/>
          <p:nvPr/>
        </p:nvSpPr>
        <p:spPr>
          <a:xfrm>
            <a:off x="3429000" y="4800600"/>
            <a:ext cx="1295400" cy="369332"/>
          </a:xfrm>
          <a:prstGeom prst="rect">
            <a:avLst/>
          </a:prstGeom>
          <a:noFill/>
        </p:spPr>
        <p:txBody>
          <a:bodyPr wrap="square" rtlCol="0">
            <a:spAutoFit/>
          </a:bodyPr>
          <a:lstStyle/>
          <a:p>
            <a:r>
              <a:rPr lang="en-US" b="1" dirty="0" smtClean="0"/>
              <a:t>Greatest</a:t>
            </a:r>
            <a:endParaRPr lang="en-US" b="1" dirty="0"/>
          </a:p>
        </p:txBody>
      </p:sp>
      <p:sp>
        <p:nvSpPr>
          <p:cNvPr id="22" name="Rectangle 21"/>
          <p:cNvSpPr/>
          <p:nvPr/>
        </p:nvSpPr>
        <p:spPr>
          <a:xfrm>
            <a:off x="6934200" y="1295400"/>
            <a:ext cx="1295400" cy="685800"/>
          </a:xfrm>
          <a:prstGeom prst="rect">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6853992" y="926068"/>
            <a:ext cx="1295400" cy="369332"/>
          </a:xfrm>
          <a:prstGeom prst="rect">
            <a:avLst/>
          </a:prstGeom>
          <a:noFill/>
        </p:spPr>
        <p:txBody>
          <a:bodyPr wrap="square" rtlCol="0">
            <a:spAutoFit/>
          </a:bodyPr>
          <a:lstStyle/>
          <a:p>
            <a:r>
              <a:rPr lang="en-US" dirty="0" smtClean="0"/>
              <a:t># Correct</a:t>
            </a:r>
            <a:endParaRPr lang="en-US" dirty="0"/>
          </a:p>
        </p:txBody>
      </p:sp>
      <p:sp>
        <p:nvSpPr>
          <p:cNvPr id="24" name="TextBox 23"/>
          <p:cNvSpPr txBox="1"/>
          <p:nvPr/>
        </p:nvSpPr>
        <p:spPr>
          <a:xfrm>
            <a:off x="4457700" y="1916667"/>
            <a:ext cx="1714500" cy="353943"/>
          </a:xfrm>
          <a:prstGeom prst="rect">
            <a:avLst/>
          </a:prstGeom>
          <a:noFill/>
        </p:spPr>
        <p:txBody>
          <a:bodyPr wrap="square" rtlCol="0">
            <a:spAutoFit/>
          </a:bodyPr>
          <a:lstStyle/>
          <a:p>
            <a:r>
              <a:rPr lang="en-US" sz="1700" dirty="0" smtClean="0">
                <a:solidFill>
                  <a:srgbClr val="FF0000"/>
                </a:solidFill>
              </a:rPr>
              <a:t>6 dollars in debt</a:t>
            </a:r>
            <a:endParaRPr lang="en-US" sz="1700" dirty="0">
              <a:solidFill>
                <a:srgbClr val="FF0000"/>
              </a:solidFill>
            </a:endParaRPr>
          </a:p>
        </p:txBody>
      </p:sp>
      <p:sp>
        <p:nvSpPr>
          <p:cNvPr id="25" name="TextBox 24"/>
          <p:cNvSpPr txBox="1"/>
          <p:nvPr/>
        </p:nvSpPr>
        <p:spPr>
          <a:xfrm>
            <a:off x="4454358" y="2250879"/>
            <a:ext cx="1714500" cy="353943"/>
          </a:xfrm>
          <a:prstGeom prst="rect">
            <a:avLst/>
          </a:prstGeom>
          <a:noFill/>
        </p:spPr>
        <p:txBody>
          <a:bodyPr wrap="square" rtlCol="0">
            <a:spAutoFit/>
          </a:bodyPr>
          <a:lstStyle/>
          <a:p>
            <a:r>
              <a:rPr lang="en-US" sz="1700" dirty="0" smtClean="0">
                <a:solidFill>
                  <a:srgbClr val="FF0000"/>
                </a:solidFill>
              </a:rPr>
              <a:t>dropped 4.9</a:t>
            </a:r>
            <a:endParaRPr lang="en-US" sz="1700" dirty="0">
              <a:solidFill>
                <a:srgbClr val="FF0000"/>
              </a:solidFill>
            </a:endParaRPr>
          </a:p>
        </p:txBody>
      </p:sp>
      <p:sp>
        <p:nvSpPr>
          <p:cNvPr id="26" name="TextBox 25"/>
          <p:cNvSpPr txBox="1"/>
          <p:nvPr/>
        </p:nvSpPr>
        <p:spPr>
          <a:xfrm>
            <a:off x="4455692" y="2518247"/>
            <a:ext cx="2249908" cy="353943"/>
          </a:xfrm>
          <a:prstGeom prst="rect">
            <a:avLst/>
          </a:prstGeom>
          <a:noFill/>
        </p:spPr>
        <p:txBody>
          <a:bodyPr wrap="square" rtlCol="0">
            <a:spAutoFit/>
          </a:bodyPr>
          <a:lstStyle/>
          <a:p>
            <a:r>
              <a:rPr lang="en-US" sz="1700" dirty="0" smtClean="0">
                <a:solidFill>
                  <a:srgbClr val="FF0000"/>
                </a:solidFill>
              </a:rPr>
              <a:t>decreased by 3.8</a:t>
            </a:r>
            <a:endParaRPr lang="en-US" sz="1700" dirty="0">
              <a:solidFill>
                <a:srgbClr val="FF0000"/>
              </a:solidFill>
            </a:endParaRPr>
          </a:p>
        </p:txBody>
      </p:sp>
      <p:sp>
        <p:nvSpPr>
          <p:cNvPr id="27" name="TextBox 26"/>
          <p:cNvSpPr txBox="1"/>
          <p:nvPr/>
        </p:nvSpPr>
        <p:spPr>
          <a:xfrm>
            <a:off x="4497804" y="2855313"/>
            <a:ext cx="2249908" cy="353943"/>
          </a:xfrm>
          <a:prstGeom prst="rect">
            <a:avLst/>
          </a:prstGeom>
          <a:noFill/>
        </p:spPr>
        <p:txBody>
          <a:bodyPr wrap="square" rtlCol="0">
            <a:spAutoFit/>
          </a:bodyPr>
          <a:lstStyle/>
          <a:p>
            <a:r>
              <a:rPr lang="en-US" sz="1700" dirty="0" smtClean="0">
                <a:solidFill>
                  <a:srgbClr val="FF0000"/>
                </a:solidFill>
              </a:rPr>
              <a:t>at most -3</a:t>
            </a:r>
            <a:endParaRPr lang="en-US" sz="1700" dirty="0">
              <a:solidFill>
                <a:srgbClr val="FF0000"/>
              </a:solidFill>
            </a:endParaRPr>
          </a:p>
        </p:txBody>
      </p:sp>
      <p:sp>
        <p:nvSpPr>
          <p:cNvPr id="28" name="TextBox 27"/>
          <p:cNvSpPr txBox="1"/>
          <p:nvPr/>
        </p:nvSpPr>
        <p:spPr>
          <a:xfrm>
            <a:off x="4496466" y="3159933"/>
            <a:ext cx="2249908" cy="353943"/>
          </a:xfrm>
          <a:prstGeom prst="rect">
            <a:avLst/>
          </a:prstGeom>
          <a:noFill/>
        </p:spPr>
        <p:txBody>
          <a:bodyPr wrap="square" rtlCol="0">
            <a:spAutoFit/>
          </a:bodyPr>
          <a:lstStyle/>
          <a:p>
            <a:r>
              <a:rPr lang="en-US" sz="1700" dirty="0" smtClean="0">
                <a:solidFill>
                  <a:srgbClr val="33CC33"/>
                </a:solidFill>
              </a:rPr>
              <a:t>gained 3.4</a:t>
            </a:r>
            <a:endParaRPr lang="en-US" sz="1700" dirty="0">
              <a:solidFill>
                <a:srgbClr val="33CC33"/>
              </a:solidFill>
            </a:endParaRPr>
          </a:p>
        </p:txBody>
      </p:sp>
      <p:sp>
        <p:nvSpPr>
          <p:cNvPr id="29" name="TextBox 28"/>
          <p:cNvSpPr txBox="1"/>
          <p:nvPr/>
        </p:nvSpPr>
        <p:spPr>
          <a:xfrm>
            <a:off x="4475082" y="3482793"/>
            <a:ext cx="2249908" cy="353943"/>
          </a:xfrm>
          <a:prstGeom prst="rect">
            <a:avLst/>
          </a:prstGeom>
          <a:noFill/>
        </p:spPr>
        <p:txBody>
          <a:bodyPr wrap="square" rtlCol="0">
            <a:spAutoFit/>
          </a:bodyPr>
          <a:lstStyle/>
          <a:p>
            <a:r>
              <a:rPr lang="en-US" sz="1700" dirty="0" smtClean="0">
                <a:solidFill>
                  <a:srgbClr val="33CC33"/>
                </a:solidFill>
              </a:rPr>
              <a:t>magnitude of 5</a:t>
            </a:r>
            <a:endParaRPr lang="en-US" sz="1700" dirty="0">
              <a:solidFill>
                <a:srgbClr val="33CC33"/>
              </a:solidFill>
            </a:endParaRPr>
          </a:p>
        </p:txBody>
      </p:sp>
      <p:sp>
        <p:nvSpPr>
          <p:cNvPr id="30" name="TextBox 29"/>
          <p:cNvSpPr txBox="1"/>
          <p:nvPr/>
        </p:nvSpPr>
        <p:spPr>
          <a:xfrm>
            <a:off x="4507170" y="3812301"/>
            <a:ext cx="2249908" cy="353943"/>
          </a:xfrm>
          <a:prstGeom prst="rect">
            <a:avLst/>
          </a:prstGeom>
          <a:noFill/>
        </p:spPr>
        <p:txBody>
          <a:bodyPr wrap="square" rtlCol="0">
            <a:spAutoFit/>
          </a:bodyPr>
          <a:lstStyle/>
          <a:p>
            <a:r>
              <a:rPr lang="en-US" sz="1700" dirty="0" smtClean="0">
                <a:solidFill>
                  <a:srgbClr val="33CC33"/>
                </a:solidFill>
              </a:rPr>
              <a:t>increased by 7.1</a:t>
            </a:r>
            <a:endParaRPr lang="en-US" sz="1700" dirty="0">
              <a:solidFill>
                <a:srgbClr val="33CC33"/>
              </a:solidFill>
            </a:endParaRPr>
          </a:p>
        </p:txBody>
      </p:sp>
      <p:sp>
        <p:nvSpPr>
          <p:cNvPr id="31" name="TextBox 30"/>
          <p:cNvSpPr txBox="1"/>
          <p:nvPr/>
        </p:nvSpPr>
        <p:spPr>
          <a:xfrm>
            <a:off x="4512522" y="4111749"/>
            <a:ext cx="2249908" cy="353943"/>
          </a:xfrm>
          <a:prstGeom prst="rect">
            <a:avLst/>
          </a:prstGeom>
          <a:noFill/>
        </p:spPr>
        <p:txBody>
          <a:bodyPr wrap="square" rtlCol="0">
            <a:spAutoFit/>
          </a:bodyPr>
          <a:lstStyle/>
          <a:p>
            <a:r>
              <a:rPr lang="en-US" sz="1700" dirty="0" smtClean="0">
                <a:solidFill>
                  <a:srgbClr val="33CC33"/>
                </a:solidFill>
              </a:rPr>
              <a:t>absolute value of -8</a:t>
            </a:r>
            <a:endParaRPr lang="en-US" sz="1700" dirty="0">
              <a:solidFill>
                <a:srgbClr val="33CC33"/>
              </a:solidFill>
            </a:endParaRPr>
          </a:p>
        </p:txBody>
      </p:sp>
      <p:sp>
        <p:nvSpPr>
          <p:cNvPr id="32" name="TextBox 31"/>
          <p:cNvSpPr txBox="1"/>
          <p:nvPr/>
        </p:nvSpPr>
        <p:spPr>
          <a:xfrm>
            <a:off x="4509850" y="4456669"/>
            <a:ext cx="2249908" cy="353943"/>
          </a:xfrm>
          <a:prstGeom prst="rect">
            <a:avLst/>
          </a:prstGeom>
          <a:noFill/>
        </p:spPr>
        <p:txBody>
          <a:bodyPr wrap="square" rtlCol="0">
            <a:spAutoFit/>
          </a:bodyPr>
          <a:lstStyle/>
          <a:p>
            <a:r>
              <a:rPr lang="en-US" sz="1700" dirty="0" smtClean="0">
                <a:solidFill>
                  <a:srgbClr val="33CC33"/>
                </a:solidFill>
              </a:rPr>
              <a:t>absolute value of 8.1</a:t>
            </a:r>
            <a:endParaRPr lang="en-US" sz="1700" dirty="0">
              <a:solidFill>
                <a:srgbClr val="33CC33"/>
              </a:solidFill>
            </a:endParaRPr>
          </a:p>
        </p:txBody>
      </p:sp>
      <p:sp>
        <p:nvSpPr>
          <p:cNvPr id="33" name="TextBox 32"/>
          <p:cNvSpPr txBox="1"/>
          <p:nvPr/>
        </p:nvSpPr>
        <p:spPr>
          <a:xfrm>
            <a:off x="4521882" y="4750773"/>
            <a:ext cx="2249908" cy="353943"/>
          </a:xfrm>
          <a:prstGeom prst="rect">
            <a:avLst/>
          </a:prstGeom>
          <a:noFill/>
        </p:spPr>
        <p:txBody>
          <a:bodyPr wrap="square" rtlCol="0">
            <a:spAutoFit/>
          </a:bodyPr>
          <a:lstStyle/>
          <a:p>
            <a:r>
              <a:rPr lang="en-US" sz="1700" dirty="0" smtClean="0">
                <a:solidFill>
                  <a:srgbClr val="33CC33"/>
                </a:solidFill>
              </a:rPr>
              <a:t>at least 10</a:t>
            </a:r>
            <a:endParaRPr lang="en-US" sz="1700" dirty="0">
              <a:solidFill>
                <a:srgbClr val="33CC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chemeClr val="tx1"/>
          </a:solidFill>
          <a:tailEnd type="none" w="lg" len="lg"/>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25400">
          <a:solidFill>
            <a:schemeClr val="tx1"/>
          </a:solidFill>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43098</TotalTime>
  <Words>893</Words>
  <Application>Microsoft Office PowerPoint</Application>
  <PresentationFormat>On-screen Show (4:3)</PresentationFormat>
  <Paragraphs>159</Paragraphs>
  <Slides>9</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ＭＳ Ｐゴシック</vt:lpstr>
      <vt:lpstr>Arial</vt:lpstr>
      <vt:lpstr>Calibri</vt:lpstr>
      <vt:lpstr>Cambria</vt:lpstr>
      <vt:lpstr>Perpetua</vt:lpstr>
      <vt:lpstr>Office Theme</vt:lpstr>
      <vt:lpstr>Equation</vt:lpstr>
      <vt:lpstr>PowerPoint Presentation</vt:lpstr>
      <vt:lpstr>Warm Up</vt:lpstr>
      <vt:lpstr>Lesson Vocabulary and Language Objectives</vt:lpstr>
      <vt:lpstr>Launch  – Get your Context Straight</vt:lpstr>
      <vt:lpstr>Explore 1 – Get your Context Straight</vt:lpstr>
      <vt:lpstr>Explore 2 – Scoring in the context of Golf</vt:lpstr>
      <vt:lpstr>Explore 3 – Rapid Response….</vt:lpstr>
      <vt:lpstr>Explore 4 – Context creation…. </vt:lpstr>
      <vt:lpstr>Assessment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Ulrich</dc:creator>
  <cp:lastModifiedBy>Sue</cp:lastModifiedBy>
  <cp:revision>612</cp:revision>
  <dcterms:created xsi:type="dcterms:W3CDTF">2013-08-29T15:29:07Z</dcterms:created>
  <dcterms:modified xsi:type="dcterms:W3CDTF">2015-11-07T22:54:55Z</dcterms:modified>
</cp:coreProperties>
</file>