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" y="449574"/>
                <a:ext cx="6560127" cy="9016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Adding Like Terms Guided Notes</a:t>
                </a:r>
              </a:p>
              <a:p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_________________ Date ________________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Like 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Terms-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</a:t>
                </a: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_________________________________________________________</a:t>
                </a: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Examples of like terms: 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Unlike Terms- 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</a:t>
                </a: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__________________________________________________________________________________________________________________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Examples of unlike terms: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Combining Like Terms in Expressions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1: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4</m:t>
                        </m:r>
                        <m:r>
                          <a:rPr lang="en-US" sz="1400" b="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b="0" i="1">
                        <a:latin typeface="Cambria Math"/>
                      </a:rPr>
                      <m:t>+5</m:t>
                    </m:r>
                    <m:r>
                      <a:rPr lang="en-US" sz="1400" b="0" i="1">
                        <a:latin typeface="Cambria Math"/>
                      </a:rPr>
                      <m:t>𝑦</m:t>
                    </m:r>
                    <m:r>
                      <a:rPr lang="en-US" sz="1400" b="0" i="1">
                        <a:latin typeface="Cambria Math"/>
                      </a:rPr>
                      <m:t> −9+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3</m:t>
                        </m:r>
                        <m:r>
                          <a:rPr lang="en-US" sz="1400" b="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b="0">
                        <a:latin typeface="Cambria Math"/>
                      </a:rPr>
                      <m:t>−</m:t>
                    </m:r>
                    <m:r>
                      <a:rPr lang="en-US" sz="1400" b="0" i="1">
                        <a:latin typeface="Cambria Math"/>
                      </a:rPr>
                      <m:t>10</m:t>
                    </m:r>
                  </m:oMath>
                </a14:m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</a:t>
                </a:r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2: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b="0" i="1">
                        <a:latin typeface="Cambria Math"/>
                      </a:rPr>
                      <m:t>+</m:t>
                    </m:r>
                    <m:r>
                      <a:rPr lang="en-US" sz="1400" b="0" i="1">
                        <a:latin typeface="Cambria Math"/>
                      </a:rPr>
                      <m:t>𝑘</m:t>
                    </m:r>
                    <m:r>
                      <a:rPr lang="en-US" sz="1400" b="0" i="1">
                        <a:latin typeface="Cambria Math"/>
                      </a:rPr>
                      <m:t>−10−</m:t>
                    </m:r>
                    <m:r>
                      <a:rPr lang="en-US" sz="1400" b="0" i="1">
                        <a:latin typeface="Cambria Math"/>
                      </a:rPr>
                      <m:t>𝑘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Practice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Add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like terms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.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3</m:t>
                    </m:r>
                    <m:r>
                      <a:rPr lang="en-US" sz="1400" b="0" i="1">
                        <a:latin typeface="Cambria Math"/>
                      </a:rPr>
                      <m:t>𝑦</m:t>
                    </m:r>
                    <m:r>
                      <a:rPr lang="en-US" sz="1400" b="0" i="1">
                        <a:latin typeface="Cambria Math"/>
                      </a:rPr>
                      <m:t>+7</m:t>
                    </m:r>
                    <m:r>
                      <a:rPr lang="en-US" sz="1400" b="0" i="1">
                        <a:latin typeface="Cambria Math"/>
                      </a:rPr>
                      <m:t>𝑥</m:t>
                    </m:r>
                    <m:r>
                      <a:rPr lang="en-US" sz="1400" b="0" i="1">
                        <a:latin typeface="Cambria Math"/>
                      </a:rPr>
                      <m:t>−2−3</m:t>
                    </m:r>
                    <m:r>
                      <a:rPr lang="en-US" sz="1400" b="0" i="1">
                        <a:latin typeface="Cambria Math"/>
                      </a:rPr>
                      <m:t>𝑦</m:t>
                    </m:r>
                    <m:r>
                      <a:rPr lang="en-US" sz="1400" b="0" i="1">
                        <a:latin typeface="Cambria Math"/>
                      </a:rPr>
                      <m:t>+9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400" b="0" i="1">
                        <a:latin typeface="Cambria Math"/>
                      </a:rPr>
                      <m:t>+9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b="0" i="1">
                        <a:latin typeface="Cambria Math"/>
                      </a:rPr>
                      <m:t>−15+3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6</m:t>
                    </m:r>
                    <m:r>
                      <a:rPr lang="en-US" sz="1400" b="0" i="1">
                        <a:latin typeface="Cambria Math"/>
                      </a:rPr>
                      <m:t>h</m:t>
                    </m:r>
                    <m:r>
                      <a:rPr lang="en-US" sz="1400" b="0" i="1">
                        <a:latin typeface="Cambria Math"/>
                      </a:rPr>
                      <m:t> −13</m:t>
                    </m:r>
                    <m:r>
                      <a:rPr lang="en-US" sz="1400" b="0" i="1">
                        <a:latin typeface="Cambria Math"/>
                      </a:rPr>
                      <m:t>𝑗</m:t>
                    </m:r>
                    <m:r>
                      <a:rPr lang="en-US" sz="1400" b="0" i="1">
                        <a:latin typeface="Cambria Math"/>
                      </a:rPr>
                      <m:t>+6</m:t>
                    </m:r>
                    <m:r>
                      <a:rPr lang="en-US" sz="1400" b="0" i="1">
                        <a:latin typeface="Cambria Math"/>
                      </a:rPr>
                      <m:t>h</m:t>
                    </m:r>
                    <m:r>
                      <a:rPr lang="en-US" sz="1400" b="0" i="1">
                        <a:latin typeface="Cambria Math"/>
                      </a:rPr>
                      <m:t> −14+15</m:t>
                    </m:r>
                    <m:r>
                      <a:rPr lang="en-US" sz="1400" b="0" i="1">
                        <a:latin typeface="Cambria Math"/>
                      </a:rPr>
                      <m:t>𝑗</m:t>
                    </m:r>
                    <m:r>
                      <a:rPr lang="en-US" sz="1400" b="0" i="1">
                        <a:latin typeface="Cambria Math"/>
                      </a:rPr>
                      <m:t>+2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20−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400" b="0" i="1">
                        <a:latin typeface="Cambria Math"/>
                      </a:rPr>
                      <m:t>𝑦</m:t>
                    </m:r>
                    <m:r>
                      <a:rPr lang="en-US" sz="1400" b="0" i="1">
                        <a:latin typeface="Cambria Math"/>
                      </a:rPr>
                      <m:t>+14 −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400" b="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1400" b="0" i="1">
                        <a:latin typeface="Cambria Math"/>
                      </a:rPr>
                      <m:t>𝑦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49574"/>
                <a:ext cx="6560127" cy="9016058"/>
              </a:xfrm>
              <a:prstGeom prst="rect">
                <a:avLst/>
              </a:prstGeom>
              <a:blipFill rotWithShape="0">
                <a:blip r:embed="rId2"/>
                <a:stretch>
                  <a:fillRect l="-465" t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3</cp:revision>
  <dcterms:created xsi:type="dcterms:W3CDTF">2016-06-14T17:24:41Z</dcterms:created>
  <dcterms:modified xsi:type="dcterms:W3CDTF">2016-07-11T14:57:45Z</dcterms:modified>
</cp:coreProperties>
</file>