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59" r:id="rId5"/>
    <p:sldId id="260" r:id="rId6"/>
    <p:sldId id="261" r:id="rId7"/>
    <p:sldId id="263" r:id="rId8"/>
    <p:sldId id="264" r:id="rId9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47" d="100"/>
          <a:sy n="47" d="100"/>
        </p:scale>
        <p:origin x="960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AB5-E18B-4FBE-BEBA-4E25688C7EA8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97D3-8211-410E-B08D-2F9EEDF7D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AB5-E18B-4FBE-BEBA-4E25688C7EA8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97D3-8211-410E-B08D-2F9EEDF7D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6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AB5-E18B-4FBE-BEBA-4E25688C7EA8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97D3-8211-410E-B08D-2F9EEDF7D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69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AB5-E18B-4FBE-BEBA-4E25688C7EA8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97D3-8211-410E-B08D-2F9EEDF7D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2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AB5-E18B-4FBE-BEBA-4E25688C7EA8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97D3-8211-410E-B08D-2F9EEDF7D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9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AB5-E18B-4FBE-BEBA-4E25688C7EA8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97D3-8211-410E-B08D-2F9EEDF7D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6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AB5-E18B-4FBE-BEBA-4E25688C7EA8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97D3-8211-410E-B08D-2F9EEDF7D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69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AB5-E18B-4FBE-BEBA-4E25688C7EA8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97D3-8211-410E-B08D-2F9EEDF7D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49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AB5-E18B-4FBE-BEBA-4E25688C7EA8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97D3-8211-410E-B08D-2F9EEDF7D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35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AB5-E18B-4FBE-BEBA-4E25688C7EA8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97D3-8211-410E-B08D-2F9EEDF7D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2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AB5-E18B-4FBE-BEBA-4E25688C7EA8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797D3-8211-410E-B08D-2F9EEDF7D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92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AAB5-E18B-4FBE-BEBA-4E25688C7EA8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797D3-8211-410E-B08D-2F9EEDF7D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9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33500" y="1600200"/>
            <a:ext cx="6477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2060"/>
                </a:solidFill>
                <a:latin typeface="Kristen ITC" panose="03050502040202030202" pitchFamily="66" charset="0"/>
              </a:rPr>
              <a:t>Solving Two-Step Equations</a:t>
            </a:r>
            <a:endParaRPr lang="en-US" sz="6600" dirty="0">
              <a:solidFill>
                <a:srgbClr val="002060"/>
              </a:solidFill>
              <a:latin typeface="Kristen ITC" panose="03050502040202030202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5647959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Kristen ITC" panose="03050502040202030202" pitchFamily="66" charset="0"/>
              </a:rPr>
              <a:t>TeacherTwins©2014</a:t>
            </a:r>
            <a:endParaRPr lang="en-US" sz="2400" b="1" dirty="0">
              <a:latin typeface="Kristen ITC" panose="03050502040202030202" pitchFamily="66" charset="0"/>
            </a:endParaRPr>
          </a:p>
        </p:txBody>
      </p:sp>
      <p:pic>
        <p:nvPicPr>
          <p:cNvPr id="1026" name="Picture 2" descr="C:\Users\tammi_000\AppData\Local\Microsoft\Windows\INetCache\IE\EZE5EGA0\MC900237833[2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751567"/>
            <a:ext cx="1929897" cy="1688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18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0" y="762001"/>
            <a:ext cx="708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2060"/>
                </a:solidFill>
                <a:latin typeface="Kristen ITC" panose="03050502040202030202" pitchFamily="66" charset="0"/>
              </a:rPr>
              <a:t>Warm Up</a:t>
            </a:r>
            <a:endParaRPr lang="en-US" sz="6000" dirty="0">
              <a:solidFill>
                <a:srgbClr val="002060"/>
              </a:solidFill>
              <a:latin typeface="Kristen ITC" panose="03050502040202030202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271093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 = -68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397" y="356514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 = 39.8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8609" y="434577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w = 8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1900" y="5490957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dirty="0" smtClean="0">
                <a:solidFill>
                  <a:srgbClr val="FF0000"/>
                </a:solidFill>
              </a:rPr>
              <a:t> = 9 </a:t>
            </a:r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90600" y="1777664"/>
                <a:ext cx="2971797" cy="41131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Solve and Check</a:t>
                </a:r>
              </a:p>
              <a:p>
                <a:endParaRPr lang="en-US" sz="2800" dirty="0"/>
              </a:p>
              <a:p>
                <a:pPr marL="342900" indent="-342900">
                  <a:buAutoNum type="arabicPeriod"/>
                </a:pPr>
                <a:r>
                  <a:rPr lang="en-US" sz="2800" dirty="0" smtClean="0"/>
                  <a:t>x + 2.6 =  - 65.4</a:t>
                </a:r>
              </a:p>
              <a:p>
                <a:pPr marL="342900" indent="-342900">
                  <a:buAutoNum type="arabicPeriod"/>
                </a:pPr>
                <a:endParaRPr lang="en-US" sz="2800" dirty="0"/>
              </a:p>
              <a:p>
                <a:pPr marL="342900" indent="-342900">
                  <a:buAutoNum type="arabicPeriod"/>
                </a:pPr>
                <a:r>
                  <a:rPr lang="en-US" sz="2800" dirty="0" smtClean="0"/>
                  <a:t>y – 5.6 = 34.2</a:t>
                </a:r>
              </a:p>
              <a:p>
                <a:pPr marL="342900" indent="-342900">
                  <a:buAutoNum type="arabicPeriod"/>
                </a:pPr>
                <a:endParaRPr lang="en-US" sz="2800" dirty="0"/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𝑤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3.2</m:t>
                        </m:r>
                      </m:den>
                    </m:f>
                  </m:oMath>
                </a14:m>
                <a:r>
                  <a:rPr lang="en-US" sz="2800" dirty="0" smtClean="0"/>
                  <a:t> = 2.5</a:t>
                </a:r>
              </a:p>
              <a:p>
                <a:pPr marL="342900" indent="-342900">
                  <a:buAutoNum type="arabicPeriod"/>
                </a:pPr>
                <a:endParaRPr lang="en-US" sz="2800" dirty="0"/>
              </a:p>
              <a:p>
                <a:pPr marL="342900" indent="-342900">
                  <a:buAutoNum type="arabicPeriod"/>
                </a:pPr>
                <a:r>
                  <a:rPr lang="en-US" sz="2800" dirty="0" smtClean="0"/>
                  <a:t>1.5x = - 13.5</a:t>
                </a:r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777664"/>
                <a:ext cx="2971797" cy="4113114"/>
              </a:xfrm>
              <a:prstGeom prst="rect">
                <a:avLst/>
              </a:prstGeom>
              <a:blipFill rotWithShape="1">
                <a:blip r:embed="rId3"/>
                <a:stretch>
                  <a:fillRect l="-4312" t="-1335" b="-3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130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33500" y="1600200"/>
            <a:ext cx="6477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2060"/>
                </a:solidFill>
                <a:latin typeface="Kristen ITC" panose="03050502040202030202" pitchFamily="66" charset="0"/>
              </a:rPr>
              <a:t>Solving Two-Step Equations</a:t>
            </a:r>
            <a:endParaRPr lang="en-US" sz="6600" dirty="0">
              <a:solidFill>
                <a:srgbClr val="002060"/>
              </a:solidFill>
              <a:latin typeface="Kristen ITC" panose="03050502040202030202" pitchFamily="66" charset="0"/>
            </a:endParaRPr>
          </a:p>
        </p:txBody>
      </p:sp>
      <p:pic>
        <p:nvPicPr>
          <p:cNvPr id="5" name="Picture 2" descr="C:\Users\tammi_000\AppData\Local\Microsoft\Windows\INetCache\IE\EZE5EGA0\MC900237833[2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751567"/>
            <a:ext cx="1929897" cy="1688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150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763627"/>
            <a:ext cx="5610225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98006" y="347614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</a:rPr>
              <a:t>         +1      +1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1600" y="2458707"/>
            <a:ext cx="32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 order to get the “x” by itself, we need to get rid of the -1 and 3. We remove the -1 by adding 1 to each side. We remove the 3 by dividing each side by 3.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7109" y="3782943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</a:t>
            </a:r>
            <a:r>
              <a:rPr lang="en-US" sz="2800" dirty="0" smtClean="0">
                <a:solidFill>
                  <a:srgbClr val="FF0000"/>
                </a:solidFill>
              </a:rPr>
              <a:t>3x= 9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706091" y="4191000"/>
            <a:ext cx="349394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267200" y="4191001"/>
            <a:ext cx="30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03697" y="4174684"/>
            <a:ext cx="1046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3        3</a:t>
            </a:r>
            <a:r>
              <a:rPr lang="en-US" sz="2400" dirty="0" smtClean="0">
                <a:solidFill>
                  <a:srgbClr val="0070C0"/>
                </a:solidFill>
              </a:rPr>
              <a:t>     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54203" y="4075330"/>
            <a:ext cx="864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X=3</a:t>
            </a:r>
            <a:endParaRPr lang="en-US" sz="2400" b="1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066799" y="4604917"/>
                <a:ext cx="2988685" cy="1417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err="1" smtClean="0">
                    <a:solidFill>
                      <a:srgbClr val="92D050"/>
                    </a:solidFill>
                  </a:rPr>
                  <a:t>Ck</a:t>
                </a:r>
                <a:r>
                  <a:rPr lang="en-US" sz="2800" b="1" dirty="0" smtClean="0">
                    <a:solidFill>
                      <a:srgbClr val="92D050"/>
                    </a:solidFill>
                  </a:rPr>
                  <a:t>:  3(3) -1 = 8</a:t>
                </a:r>
              </a:p>
              <a:p>
                <a:r>
                  <a:rPr lang="en-US" sz="2800" b="1" dirty="0">
                    <a:solidFill>
                      <a:srgbClr val="92D050"/>
                    </a:solidFill>
                  </a:rPr>
                  <a:t> </a:t>
                </a:r>
                <a:r>
                  <a:rPr lang="en-US" sz="2800" b="1" dirty="0" smtClean="0">
                    <a:solidFill>
                      <a:srgbClr val="92D050"/>
                    </a:solidFill>
                  </a:rPr>
                  <a:t>          9 -1 = 8</a:t>
                </a:r>
              </a:p>
              <a:p>
                <a:r>
                  <a:rPr lang="en-US" sz="2800" b="1" dirty="0">
                    <a:solidFill>
                      <a:srgbClr val="92D050"/>
                    </a:solidFill>
                  </a:rPr>
                  <a:t> </a:t>
                </a:r>
                <a:r>
                  <a:rPr lang="en-US" sz="2800" b="1" dirty="0" smtClean="0">
                    <a:solidFill>
                      <a:srgbClr val="92D050"/>
                    </a:solidFill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√</m:t>
                    </m:r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smtClean="0">
                    <a:solidFill>
                      <a:srgbClr val="92D050"/>
                    </a:solidFill>
                  </a:rPr>
                  <a:t>  8   =  8</a:t>
                </a:r>
                <a:endParaRPr lang="en-US" sz="2800" b="1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799" y="4604917"/>
                <a:ext cx="2988685" cy="1417119"/>
              </a:xfrm>
              <a:prstGeom prst="rect">
                <a:avLst/>
              </a:prstGeom>
              <a:blipFill rotWithShape="1">
                <a:blip r:embed="rId4"/>
                <a:stretch>
                  <a:fillRect l="-4082" t="-3863" b="-1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4953000" y="4650204"/>
            <a:ext cx="342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To check to see if  your answer is correct, substitute the x in your equation with </a:t>
            </a:r>
            <a:r>
              <a:rPr lang="en-US" b="1" dirty="0" smtClean="0">
                <a:solidFill>
                  <a:srgbClr val="0070C0"/>
                </a:solidFill>
              </a:rPr>
              <a:t>3. </a:t>
            </a:r>
            <a:r>
              <a:rPr lang="en-US" b="1" dirty="0">
                <a:solidFill>
                  <a:srgbClr val="0070C0"/>
                </a:solidFill>
              </a:rPr>
              <a:t>Solve the equation. If it is true then the value for x is correct.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30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43000"/>
            <a:ext cx="30289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62200" y="1600200"/>
            <a:ext cx="1524000" cy="46166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     -2   -2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2061865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</a:t>
            </a:r>
            <a:r>
              <a:rPr lang="en-US" sz="2400" b="1" dirty="0" smtClean="0">
                <a:solidFill>
                  <a:srgbClr val="FF0000"/>
                </a:solidFill>
              </a:rPr>
              <a:t>4x   = 12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798618" y="2482131"/>
            <a:ext cx="30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05200" y="2482131"/>
            <a:ext cx="381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47937" y="2552700"/>
            <a:ext cx="3471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   4            4         x = 3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856387"/>
            <a:ext cx="335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In order to get the “x” by itself, we need to get rid of the 2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and </a:t>
            </a:r>
            <a:r>
              <a:rPr lang="en-US" b="1" dirty="0" smtClean="0">
                <a:solidFill>
                  <a:srgbClr val="0070C0"/>
                </a:solidFill>
              </a:rPr>
              <a:t>4. </a:t>
            </a:r>
            <a:r>
              <a:rPr lang="en-US" b="1" dirty="0">
                <a:solidFill>
                  <a:srgbClr val="0070C0"/>
                </a:solidFill>
              </a:rPr>
              <a:t>We remove the </a:t>
            </a:r>
            <a:r>
              <a:rPr lang="en-US" b="1" dirty="0" smtClean="0">
                <a:solidFill>
                  <a:srgbClr val="0070C0"/>
                </a:solidFill>
              </a:rPr>
              <a:t>2 </a:t>
            </a:r>
            <a:r>
              <a:rPr lang="en-US" b="1" dirty="0">
                <a:solidFill>
                  <a:srgbClr val="0070C0"/>
                </a:solidFill>
              </a:rPr>
              <a:t>by </a:t>
            </a:r>
            <a:r>
              <a:rPr lang="en-US" b="1" dirty="0" smtClean="0">
                <a:solidFill>
                  <a:srgbClr val="0070C0"/>
                </a:solidFill>
              </a:rPr>
              <a:t>subtracting 2 from </a:t>
            </a:r>
            <a:r>
              <a:rPr lang="en-US" b="1" dirty="0">
                <a:solidFill>
                  <a:srgbClr val="0070C0"/>
                </a:solidFill>
              </a:rPr>
              <a:t>each side. We remove the </a:t>
            </a:r>
            <a:r>
              <a:rPr lang="en-US" b="1" dirty="0" smtClean="0">
                <a:solidFill>
                  <a:srgbClr val="0070C0"/>
                </a:solidFill>
              </a:rPr>
              <a:t>4 </a:t>
            </a:r>
            <a:r>
              <a:rPr lang="en-US" b="1" dirty="0">
                <a:solidFill>
                  <a:srgbClr val="0070C0"/>
                </a:solidFill>
              </a:rPr>
              <a:t>by dividing each side by </a:t>
            </a:r>
            <a:r>
              <a:rPr lang="en-US" b="1" dirty="0" smtClean="0">
                <a:solidFill>
                  <a:srgbClr val="0070C0"/>
                </a:solidFill>
              </a:rPr>
              <a:t>4.</a:t>
            </a:r>
            <a:endParaRPr lang="en-US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143000" y="3962400"/>
                <a:ext cx="3810000" cy="16064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92D050"/>
                    </a:solidFill>
                  </a:rPr>
                  <a:t>Ck:  4(3) + 2 =14</a:t>
                </a:r>
              </a:p>
              <a:p>
                <a:r>
                  <a:rPr lang="en-US" sz="3200" b="1" dirty="0" smtClean="0">
                    <a:solidFill>
                      <a:srgbClr val="92D050"/>
                    </a:solidFill>
                  </a:rPr>
                  <a:t>        12  + 2  = 14</a:t>
                </a:r>
              </a:p>
              <a:p>
                <a:r>
                  <a:rPr lang="en-US" sz="3200" b="1" dirty="0">
                    <a:solidFill>
                      <a:srgbClr val="92D05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      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√</m:t>
                    </m:r>
                  </m:oMath>
                </a14:m>
                <a:r>
                  <a:rPr lang="en-US" sz="3200" b="1" dirty="0" smtClean="0">
                    <a:solidFill>
                      <a:srgbClr val="92D050"/>
                    </a:solidFill>
                  </a:rPr>
                  <a:t>   14 = 14</a:t>
                </a:r>
                <a:endParaRPr lang="en-US" sz="3200" b="1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962400"/>
                <a:ext cx="3810000" cy="1606465"/>
              </a:xfrm>
              <a:prstGeom prst="rect">
                <a:avLst/>
              </a:prstGeom>
              <a:blipFill rotWithShape="1">
                <a:blip r:embed="rId4"/>
                <a:stretch>
                  <a:fillRect l="-4160" t="-4924" b="-11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105400" y="3962400"/>
            <a:ext cx="320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To check to see if  your answer is correct, substitute the x in your equation with 3. Solve the equation. If it is true then the value for x is correct.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30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2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33279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90600"/>
            <a:ext cx="27146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33600" y="1941485"/>
                <a:ext cx="106680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1941485"/>
                <a:ext cx="1066800" cy="63478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37966" y="1540029"/>
                <a:ext cx="2896033" cy="1036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   </a:t>
                </a:r>
                <a:r>
                  <a:rPr lang="en-US" sz="2400" b="1" u="sng" dirty="0" smtClean="0">
                    <a:solidFill>
                      <a:srgbClr val="FF0000"/>
                    </a:solidFill>
                  </a:rPr>
                  <a:t>- 2    -2</a:t>
                </a:r>
              </a:p>
              <a:p>
                <a:r>
                  <a:rPr lang="en-US" sz="24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𝒏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 =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𝟒</m:t>
                    </m:r>
                  </m:oMath>
                </a14:m>
                <a:endParaRPr lang="en-US" sz="2800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7966" y="1540029"/>
                <a:ext cx="2896033" cy="1036246"/>
              </a:xfrm>
              <a:prstGeom prst="rect">
                <a:avLst/>
              </a:prstGeom>
              <a:blipFill rotWithShape="1">
                <a:blip r:embed="rId5"/>
                <a:stretch>
                  <a:fillRect t="-4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25140" y="1974476"/>
                <a:ext cx="3333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400" b="1" i="1" smtClean="0"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𝟑</m:t>
                      </m:r>
                    </m:oMath>
                  </m:oMathPara>
                </a14:m>
                <a:endParaRPr lang="en-US" sz="2400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5140" y="1974476"/>
                <a:ext cx="333375" cy="461665"/>
              </a:xfrm>
              <a:prstGeom prst="rect">
                <a:avLst/>
              </a:prstGeom>
              <a:blipFill rotWithShape="1">
                <a:blip r:embed="rId6"/>
                <a:stretch>
                  <a:fillRect r="-5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500312" y="2583202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C000"/>
                </a:solidFill>
              </a:rPr>
              <a:t>n</a:t>
            </a:r>
            <a:r>
              <a:rPr lang="en-US" sz="2400" b="1" dirty="0" smtClean="0">
                <a:solidFill>
                  <a:srgbClr val="FFC000"/>
                </a:solidFill>
              </a:rPr>
              <a:t> = 12</a:t>
            </a:r>
            <a:endParaRPr lang="en-US" sz="2400" b="1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90599" y="3962400"/>
                <a:ext cx="4343399" cy="18253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92D050"/>
                    </a:solidFill>
                  </a:rPr>
                  <a:t>Ck: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𝟏𝟐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3200" b="1" i="1" smtClean="0">
                        <a:solidFill>
                          <a:srgbClr val="92D050"/>
                        </a:solidFill>
                        <a:latin typeface="Cambria Math"/>
                      </a:rPr>
                      <m:t>+</m:t>
                    </m:r>
                    <m:r>
                      <a:rPr lang="en-US" sz="3200" b="1" i="1" smtClean="0">
                        <a:solidFill>
                          <a:srgbClr val="92D050"/>
                        </a:solidFill>
                        <a:latin typeface="Cambria Math"/>
                      </a:rPr>
                      <m:t>𝟐</m:t>
                    </m:r>
                    <m:r>
                      <a:rPr lang="en-US" sz="3200" b="1" i="1" smtClean="0">
                        <a:solidFill>
                          <a:srgbClr val="92D050"/>
                        </a:solidFill>
                        <a:latin typeface="Cambria Math"/>
                      </a:rPr>
                      <m:t>=</m:t>
                    </m:r>
                    <m:r>
                      <a:rPr lang="en-US" sz="3200" b="1" i="1" smtClean="0">
                        <a:solidFill>
                          <a:srgbClr val="92D050"/>
                        </a:solidFill>
                        <a:latin typeface="Cambria Math"/>
                      </a:rPr>
                      <m:t>𝟔</m:t>
                    </m:r>
                  </m:oMath>
                </a14:m>
                <a:endParaRPr lang="en-US" sz="3200" b="1" dirty="0" smtClean="0">
                  <a:solidFill>
                    <a:srgbClr val="92D050"/>
                  </a:solidFill>
                </a:endParaRPr>
              </a:p>
              <a:p>
                <a:r>
                  <a:rPr lang="en-US" sz="3200" b="1" dirty="0">
                    <a:solidFill>
                      <a:srgbClr val="92D050"/>
                    </a:solidFill>
                  </a:rPr>
                  <a:t> </a:t>
                </a:r>
                <a:r>
                  <a:rPr lang="en-US" sz="3200" b="1" dirty="0" smtClean="0">
                    <a:solidFill>
                      <a:srgbClr val="92D050"/>
                    </a:solidFill>
                  </a:rPr>
                  <a:t>          4   +  2 = 6</a:t>
                </a:r>
              </a:p>
              <a:p>
                <a:r>
                  <a:rPr lang="en-US" sz="3200" b="1" dirty="0">
                    <a:solidFill>
                      <a:srgbClr val="92D050"/>
                    </a:solidFill>
                  </a:rPr>
                  <a:t> </a:t>
                </a:r>
                <a:r>
                  <a:rPr lang="en-US" sz="3200" b="1" dirty="0" smtClean="0">
                    <a:solidFill>
                      <a:srgbClr val="92D050"/>
                    </a:solidFill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√</m:t>
                    </m:r>
                  </m:oMath>
                </a14:m>
                <a:r>
                  <a:rPr lang="en-US" sz="3200" b="1" dirty="0" smtClean="0">
                    <a:solidFill>
                      <a:srgbClr val="92D050"/>
                    </a:solidFill>
                  </a:rPr>
                  <a:t>   6   =   6</a:t>
                </a:r>
                <a:endParaRPr lang="en-US" sz="3200" b="1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599" y="3962400"/>
                <a:ext cx="4343399" cy="1825371"/>
              </a:xfrm>
              <a:prstGeom prst="rect">
                <a:avLst/>
              </a:prstGeom>
              <a:blipFill rotWithShape="1">
                <a:blip r:embed="rId7"/>
                <a:stretch>
                  <a:fillRect l="-3506" b="-10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572000" y="1295400"/>
            <a:ext cx="327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In order to get the </a:t>
            </a:r>
            <a:r>
              <a:rPr lang="en-US" b="1" dirty="0" smtClean="0">
                <a:solidFill>
                  <a:srgbClr val="0070C0"/>
                </a:solidFill>
              </a:rPr>
              <a:t>“n” </a:t>
            </a:r>
            <a:r>
              <a:rPr lang="en-US" b="1" dirty="0">
                <a:solidFill>
                  <a:srgbClr val="0070C0"/>
                </a:solidFill>
              </a:rPr>
              <a:t>by itself, we need to get rid of the 2 and </a:t>
            </a:r>
            <a:r>
              <a:rPr lang="en-US" b="1" dirty="0" smtClean="0">
                <a:solidFill>
                  <a:srgbClr val="0070C0"/>
                </a:solidFill>
              </a:rPr>
              <a:t>3. </a:t>
            </a:r>
            <a:r>
              <a:rPr lang="en-US" b="1" dirty="0">
                <a:solidFill>
                  <a:srgbClr val="0070C0"/>
                </a:solidFill>
              </a:rPr>
              <a:t>We remove the 2 by subtracting 2 from each side. We remove the </a:t>
            </a:r>
            <a:r>
              <a:rPr lang="en-US" b="1" dirty="0" smtClean="0">
                <a:solidFill>
                  <a:srgbClr val="0070C0"/>
                </a:solidFill>
              </a:rPr>
              <a:t>3 </a:t>
            </a:r>
            <a:r>
              <a:rPr lang="en-US" b="1" dirty="0">
                <a:solidFill>
                  <a:srgbClr val="0070C0"/>
                </a:solidFill>
              </a:rPr>
              <a:t>by </a:t>
            </a:r>
            <a:r>
              <a:rPr lang="en-US" b="1" dirty="0" smtClean="0">
                <a:solidFill>
                  <a:srgbClr val="0070C0"/>
                </a:solidFill>
              </a:rPr>
              <a:t>multiplying </a:t>
            </a:r>
            <a:r>
              <a:rPr lang="en-US" b="1" dirty="0">
                <a:solidFill>
                  <a:srgbClr val="0070C0"/>
                </a:solidFill>
              </a:rPr>
              <a:t>each side by </a:t>
            </a:r>
            <a:r>
              <a:rPr lang="en-US" b="1" dirty="0" smtClean="0">
                <a:solidFill>
                  <a:srgbClr val="0070C0"/>
                </a:solidFill>
              </a:rPr>
              <a:t>3.</a:t>
            </a:r>
            <a:endParaRPr lang="en-US" b="1" dirty="0">
              <a:solidFill>
                <a:srgbClr val="0070C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3962399"/>
            <a:ext cx="358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To check to see if  your answer is correct, substitute the </a:t>
            </a:r>
            <a:r>
              <a:rPr lang="en-US" b="1" dirty="0" smtClean="0">
                <a:solidFill>
                  <a:srgbClr val="0070C0"/>
                </a:solidFill>
              </a:rPr>
              <a:t>“n” </a:t>
            </a:r>
            <a:r>
              <a:rPr lang="en-US" b="1" dirty="0">
                <a:solidFill>
                  <a:srgbClr val="0070C0"/>
                </a:solidFill>
              </a:rPr>
              <a:t>in your equation with </a:t>
            </a:r>
            <a:r>
              <a:rPr lang="en-US" b="1" dirty="0" smtClean="0">
                <a:solidFill>
                  <a:srgbClr val="0070C0"/>
                </a:solidFill>
              </a:rPr>
              <a:t>12. </a:t>
            </a:r>
            <a:r>
              <a:rPr lang="en-US" b="1" dirty="0">
                <a:solidFill>
                  <a:srgbClr val="0070C0"/>
                </a:solidFill>
              </a:rPr>
              <a:t>Solve the equation. If it is true then the value for </a:t>
            </a:r>
            <a:r>
              <a:rPr lang="en-US" b="1" dirty="0" smtClean="0">
                <a:solidFill>
                  <a:srgbClr val="0070C0"/>
                </a:solidFill>
              </a:rPr>
              <a:t>“n” </a:t>
            </a:r>
            <a:r>
              <a:rPr lang="en-US" b="1" dirty="0">
                <a:solidFill>
                  <a:srgbClr val="0070C0"/>
                </a:solidFill>
              </a:rPr>
              <a:t>is correct.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30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74013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72778" y="1976643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 = 6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05300" y="2757055"/>
            <a:ext cx="1123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 = -23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2984" y="3759139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n = 175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42484" y="486069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 = 10</a:t>
            </a:r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90600" y="990600"/>
                <a:ext cx="2743200" cy="42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/>
                  <a:t>Practice</a:t>
                </a:r>
              </a:p>
              <a:p>
                <a:r>
                  <a:rPr lang="en-US" dirty="0" smtClean="0"/>
                  <a:t>Solve and check</a:t>
                </a:r>
              </a:p>
              <a:p>
                <a:endParaRPr lang="en-US" dirty="0"/>
              </a:p>
              <a:p>
                <a:pPr marL="342900" indent="-342900">
                  <a:buAutoNum type="arabicPeriod"/>
                </a:pPr>
                <a:r>
                  <a:rPr lang="en-US" sz="2800" dirty="0" smtClean="0"/>
                  <a:t>2x – 5 = 7</a:t>
                </a:r>
              </a:p>
              <a:p>
                <a:pPr marL="342900" indent="-342900">
                  <a:buAutoNum type="arabicPeriod"/>
                </a:pPr>
                <a:endParaRPr lang="en-US" sz="2800" dirty="0"/>
              </a:p>
              <a:p>
                <a:pPr marL="342900" indent="-342900">
                  <a:buAutoNum type="arabicPeriod"/>
                </a:pPr>
                <a:r>
                  <a:rPr lang="en-US" sz="2800" dirty="0" smtClean="0"/>
                  <a:t>2n + 10 = -36</a:t>
                </a:r>
              </a:p>
              <a:p>
                <a:pPr marL="342900" indent="-342900">
                  <a:buAutoNum type="arabicPeriod"/>
                </a:pPr>
                <a:endParaRPr lang="en-US" sz="2800" dirty="0"/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 smtClean="0"/>
                  <a:t> + 15 = 50</a:t>
                </a:r>
              </a:p>
              <a:p>
                <a:pPr marL="342900" indent="-342900">
                  <a:buAutoNum type="arabicPeriod"/>
                </a:pPr>
                <a:endParaRPr lang="en-US" sz="2800" dirty="0"/>
              </a:p>
              <a:p>
                <a:pPr marL="342900" indent="-342900">
                  <a:buAutoNum type="arabicPeriod"/>
                </a:pPr>
                <a:r>
                  <a:rPr lang="en-US" sz="2800" dirty="0" smtClean="0"/>
                  <a:t>3x – 4 = 26</a:t>
                </a:r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990600"/>
                <a:ext cx="2743200" cy="4239430"/>
              </a:xfrm>
              <a:prstGeom prst="rect">
                <a:avLst/>
              </a:prstGeom>
              <a:blipFill rotWithShape="1">
                <a:blip r:embed="rId3"/>
                <a:stretch>
                  <a:fillRect l="-4667" t="-1295" b="-3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130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879112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Kristen ITC" panose="03050502040202030202" pitchFamily="66" charset="0"/>
              </a:rPr>
              <a:t>Closure</a:t>
            </a:r>
            <a:endParaRPr lang="en-US" sz="4000" dirty="0">
              <a:solidFill>
                <a:srgbClr val="002060"/>
              </a:solidFill>
              <a:latin typeface="Kristen ITC" panose="03050502040202030202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1905000"/>
            <a:ext cx="5257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Kristen ITC" panose="03050502040202030202" pitchFamily="66" charset="0"/>
              </a:rPr>
              <a:t>Write the equation and solve.</a:t>
            </a:r>
          </a:p>
          <a:p>
            <a:endParaRPr lang="en-US" sz="4000" dirty="0">
              <a:latin typeface="Kristen ITC" panose="03050502040202030202" pitchFamily="66" charset="0"/>
            </a:endParaRPr>
          </a:p>
          <a:p>
            <a:r>
              <a:rPr lang="en-US" sz="4000" dirty="0" smtClean="0">
                <a:latin typeface="Kristen ITC" panose="03050502040202030202" pitchFamily="66" charset="0"/>
              </a:rPr>
              <a:t>The product of 5 and a number plus 15 is 140.</a:t>
            </a:r>
            <a:endParaRPr lang="en-US" sz="4000" dirty="0">
              <a:latin typeface="Kristen ITC" panose="03050502040202030202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51816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5</a:t>
            </a:r>
            <a:r>
              <a:rPr lang="en-US" sz="2000" b="1" dirty="0" smtClean="0">
                <a:solidFill>
                  <a:srgbClr val="FF0000"/>
                </a:solidFill>
              </a:rPr>
              <a:t>x +15 = 140   x = 25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30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414</Words>
  <Application>Microsoft Office PowerPoint</Application>
  <PresentationFormat>Letter Paper (8.5x11 in)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Kristen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Tanya Brown</cp:lastModifiedBy>
  <cp:revision>15</cp:revision>
  <dcterms:created xsi:type="dcterms:W3CDTF">2014-07-08T01:49:30Z</dcterms:created>
  <dcterms:modified xsi:type="dcterms:W3CDTF">2016-02-01T03:22:18Z</dcterms:modified>
</cp:coreProperties>
</file>