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4" r:id="rId6"/>
    <p:sldId id="260" r:id="rId7"/>
    <p:sldId id="265" r:id="rId8"/>
    <p:sldId id="261" r:id="rId9"/>
    <p:sldId id="262" r:id="rId10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48" y="6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7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3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9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0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4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1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2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0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6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6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6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4EC74-498F-46F8-A089-A13CF40B40C7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7FC0-6C0D-4853-A38A-C9C6640A1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9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9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1506237"/>
            <a:ext cx="8763000" cy="311908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9800" b="1" dirty="0">
                <a:ln w="25400">
                  <a:solidFill>
                    <a:schemeClr val="tx1"/>
                  </a:solidFill>
                </a:ln>
                <a:solidFill>
                  <a:srgbClr val="00FF00"/>
                </a:solidFill>
                <a:latin typeface="Comic Sans MS" panose="030F0702030302020204" pitchFamily="66" charset="0"/>
              </a:rPr>
              <a:t>Surface Area of Prisms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6324600"/>
            <a:ext cx="4152900" cy="51837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latin typeface="Comic Sans MS" panose="030F0702030302020204" pitchFamily="66" charset="0"/>
              </a:rPr>
              <a:t>TeacherTwins©2014</a:t>
            </a:r>
          </a:p>
        </p:txBody>
      </p:sp>
    </p:spTree>
    <p:extLst>
      <p:ext uri="{BB962C8B-B14F-4D97-AF65-F5344CB8AC3E}">
        <p14:creationId xmlns:p14="http://schemas.microsoft.com/office/powerpoint/2010/main" val="18025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34" y="1241376"/>
            <a:ext cx="7711966" cy="551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58505" y="205099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Rectangular Prism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3722" y="2048136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Square pyramid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204813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cube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2243" y="6446081"/>
            <a:ext cx="331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Pentagonal pyramid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98471" y="650026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Triangular prism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9836" y="639951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Pentagonal prism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0668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anose="030F0702030302020204" pitchFamily="66" charset="0"/>
              </a:rPr>
              <a:t>Flippable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6348412" cy="279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0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79" y="1847523"/>
            <a:ext cx="31718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990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</a:rPr>
              <a:t>How to find surface area of a rectangular prism.</a:t>
            </a:r>
            <a:endParaRPr lang="en-US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3276600"/>
            <a:ext cx="2133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486400" y="2590800"/>
            <a:ext cx="76200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620000" y="2590800"/>
            <a:ext cx="45720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2590800"/>
            <a:ext cx="1828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77200" y="2590800"/>
            <a:ext cx="0" cy="838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620000" y="3429000"/>
            <a:ext cx="457200" cy="838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3497" y="372906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4 in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7910" y="4343133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8  in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87710" y="28598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2</a:t>
            </a:r>
            <a:r>
              <a:rPr lang="en-US" sz="2400" b="1" dirty="0" smtClean="0">
                <a:latin typeface="Comic Sans MS" panose="030F0702030302020204" pitchFamily="66" charset="0"/>
              </a:rPr>
              <a:t> in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312147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 x 4 = </a:t>
            </a:r>
            <a:r>
              <a:rPr lang="en-US" b="1" dirty="0" smtClean="0">
                <a:solidFill>
                  <a:srgbClr val="0070C0"/>
                </a:solidFill>
              </a:rPr>
              <a:t>32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600" y="3529013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 x 4 = </a:t>
            </a:r>
            <a:r>
              <a:rPr lang="en-US" b="1" dirty="0" smtClean="0">
                <a:solidFill>
                  <a:srgbClr val="0070C0"/>
                </a:solidFill>
              </a:rPr>
              <a:t>32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9876" y="3886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 x 2 = </a:t>
            </a:r>
            <a:r>
              <a:rPr lang="en-US" b="1" dirty="0" smtClean="0">
                <a:solidFill>
                  <a:srgbClr val="0070C0"/>
                </a:solidFill>
              </a:rPr>
              <a:t>16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9876" y="4267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 x 2 = </a:t>
            </a:r>
            <a:r>
              <a:rPr lang="en-US" b="1" dirty="0" smtClean="0">
                <a:solidFill>
                  <a:srgbClr val="0070C0"/>
                </a:solidFill>
              </a:rPr>
              <a:t>16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59876" y="4660887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x 2 = </a:t>
            </a:r>
            <a:r>
              <a:rPr lang="en-US" b="1" dirty="0" smtClean="0">
                <a:solidFill>
                  <a:srgbClr val="0070C0"/>
                </a:solidFill>
              </a:rPr>
              <a:t>8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59876" y="5060997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 x 2 = </a:t>
            </a:r>
            <a:r>
              <a:rPr lang="en-US" b="1" dirty="0" smtClean="0">
                <a:solidFill>
                  <a:srgbClr val="0070C0"/>
                </a:solidFill>
              </a:rPr>
              <a:t>8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05000" y="5707282"/>
                <a:ext cx="27432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</a:rPr>
                  <a:t>112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𝒊𝒏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07282"/>
                <a:ext cx="2743200" cy="532966"/>
              </a:xfrm>
              <a:prstGeom prst="rect">
                <a:avLst/>
              </a:prstGeom>
              <a:blipFill rotWithShape="1">
                <a:blip r:embed="rId4"/>
                <a:stretch>
                  <a:fillRect l="-4667" t="-7955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43000" y="1452265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Example 1</a:t>
            </a:r>
            <a:endParaRPr lang="en-US" sz="28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3" grpId="0"/>
      <p:bldP spid="24" grpId="0"/>
      <p:bldP spid="25" grpId="0"/>
      <p:bldP spid="2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1303" y="79793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</a:rPr>
              <a:t>How to find surface area of a rectangular prism.</a:t>
            </a:r>
            <a:endParaRPr lang="en-US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3276600"/>
            <a:ext cx="2133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486400" y="2590800"/>
            <a:ext cx="76200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620000" y="2590800"/>
            <a:ext cx="45720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2590800"/>
            <a:ext cx="1828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77200" y="2590800"/>
            <a:ext cx="0" cy="838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620000" y="3429000"/>
            <a:ext cx="457200" cy="838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3497" y="372906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6</a:t>
            </a:r>
            <a:r>
              <a:rPr lang="en-US" sz="2400" b="1" dirty="0" smtClean="0">
                <a:latin typeface="Comic Sans MS" panose="030F0702030302020204" pitchFamily="66" charset="0"/>
              </a:rPr>
              <a:t> in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7910" y="4343133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12  in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87710" y="285986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3 in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520" y="4061263"/>
            <a:ext cx="33242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33032" y="5471618"/>
                <a:ext cx="395336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92D050"/>
                    </a:solidFill>
                  </a:rPr>
                  <a:t>126 x 2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 = 252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𝒊𝒏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032" y="5471618"/>
                <a:ext cx="3953368" cy="532966"/>
              </a:xfrm>
              <a:prstGeom prst="rect">
                <a:avLst/>
              </a:prstGeom>
              <a:blipFill rotWithShape="1">
                <a:blip r:embed="rId4"/>
                <a:stretch>
                  <a:fillRect l="-3082" t="-804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53509" y="1736475"/>
            <a:ext cx="42172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Shortcut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You can find the area of half of a rectangular prism and multiply by 2 .</a:t>
            </a:r>
            <a:endParaRPr lang="en-US" sz="28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0591" y="406714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 x 6 = </a:t>
            </a:r>
            <a:r>
              <a:rPr lang="en-US" sz="2400" b="1" dirty="0" smtClean="0">
                <a:solidFill>
                  <a:srgbClr val="00B0F0"/>
                </a:solidFill>
              </a:rPr>
              <a:t>72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66432" y="446725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12 x 3 = </a:t>
            </a:r>
            <a:r>
              <a:rPr lang="en-US" sz="2400" b="1" dirty="0" smtClean="0">
                <a:solidFill>
                  <a:srgbClr val="00B0F0"/>
                </a:solidFill>
              </a:rPr>
              <a:t>36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00591" y="486736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x 6 = </a:t>
            </a:r>
            <a:r>
              <a:rPr lang="en-US" sz="2400" b="1" dirty="0" smtClean="0">
                <a:solidFill>
                  <a:srgbClr val="00B0F0"/>
                </a:solidFill>
              </a:rPr>
              <a:t>18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2834" y="1257758"/>
            <a:ext cx="2267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Example 2</a:t>
            </a:r>
            <a:endParaRPr lang="en-US" sz="28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6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</a:rPr>
              <a:t>How to find surface area of a triangular prism.</a:t>
            </a:r>
            <a:endParaRPr lang="en-US" sz="2400" b="1" u="sng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3352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sosceles Triangle 3"/>
          <p:cNvSpPr/>
          <p:nvPr/>
        </p:nvSpPr>
        <p:spPr>
          <a:xfrm>
            <a:off x="4876800" y="3733800"/>
            <a:ext cx="14478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6705600" y="2286000"/>
            <a:ext cx="14478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 flipV="1">
            <a:off x="4876800" y="3276600"/>
            <a:ext cx="1828800" cy="1447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24600" y="3276600"/>
            <a:ext cx="1828800" cy="1447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" idx="0"/>
          </p:cNvCxnSpPr>
          <p:nvPr/>
        </p:nvCxnSpPr>
        <p:spPr>
          <a:xfrm flipV="1">
            <a:off x="5600700" y="2286000"/>
            <a:ext cx="1828800" cy="1447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067145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14 ft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6300" y="4724400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 9  ft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182807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8 ft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176837" y="4099034"/>
            <a:ext cx="219075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791200" y="4067145"/>
            <a:ext cx="228600" cy="266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71700" y="3686145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𝟐𝟕</m:t>
                      </m:r>
                    </m:oMath>
                  </m:oMathPara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00" y="3686145"/>
                <a:ext cx="251460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>
            <a:stCxn id="4" idx="0"/>
            <a:endCxn id="4" idx="3"/>
          </p:cNvCxnSpPr>
          <p:nvPr/>
        </p:nvCxnSpPr>
        <p:spPr>
          <a:xfrm>
            <a:off x="5600700" y="3733800"/>
            <a:ext cx="0" cy="99060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00700" y="4467255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05500" y="4467255"/>
            <a:ext cx="0" cy="267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176837" y="3276600"/>
            <a:ext cx="423863" cy="790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224" y="2871952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 6  ft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148052" y="4067145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𝟐𝟕</m:t>
                      </m:r>
                    </m:oMath>
                  </m:oMathPara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052" y="4067145"/>
                <a:ext cx="251460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362200" y="4496496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Cambria Math"/>
                  </a:rPr>
                  <a:t>9 x 14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𝟏𝟐𝟔</m:t>
                    </m:r>
                  </m:oMath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496496"/>
                <a:ext cx="25146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3883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62200" y="4815847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Cambria Math"/>
                  </a:rPr>
                  <a:t>8 x 14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𝟏𝟏𝟐</m:t>
                    </m:r>
                  </m:oMath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815847"/>
                <a:ext cx="251460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388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362200" y="5215957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ea typeface="Cambria Math"/>
                  </a:rPr>
                  <a:t>8 x 14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𝟏𝟏𝟐</m:t>
                    </m:r>
                  </m:oMath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215957"/>
                <a:ext cx="2514600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3883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85988" y="5867400"/>
                <a:ext cx="2486024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B0F0"/>
                    </a:solidFill>
                  </a:rPr>
                  <a:t>404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𝒇𝒕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5988" y="5867400"/>
                <a:ext cx="2486024" cy="595932"/>
              </a:xfrm>
              <a:prstGeom prst="rect">
                <a:avLst/>
              </a:prstGeom>
              <a:blipFill rotWithShape="1">
                <a:blip r:embed="rId9"/>
                <a:stretch>
                  <a:fillRect l="-6388" t="-10309" b="-34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7010400" y="2726598"/>
            <a:ext cx="152400" cy="200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696200" y="2781300"/>
            <a:ext cx="209550" cy="906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66813" y="1567190"/>
            <a:ext cx="4067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Example 3</a:t>
            </a:r>
            <a:endParaRPr lang="en-US" sz="28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3" grpId="0"/>
      <p:bldP spid="34" grpId="0"/>
      <p:bldP spid="35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990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</a:rPr>
              <a:t>How to find surface area of a triangular prism.</a:t>
            </a:r>
            <a:endParaRPr lang="en-US" sz="2400" b="1" u="sng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3352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sosceles Triangle 3"/>
          <p:cNvSpPr/>
          <p:nvPr/>
        </p:nvSpPr>
        <p:spPr>
          <a:xfrm>
            <a:off x="4876800" y="3733800"/>
            <a:ext cx="14478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6705600" y="2286000"/>
            <a:ext cx="14478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 flipV="1">
            <a:off x="4876800" y="3276600"/>
            <a:ext cx="1828800" cy="1447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24600" y="3276600"/>
            <a:ext cx="1828800" cy="1447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6" idx="0"/>
          </p:cNvCxnSpPr>
          <p:nvPr/>
        </p:nvCxnSpPr>
        <p:spPr>
          <a:xfrm flipV="1">
            <a:off x="5600700" y="2286000"/>
            <a:ext cx="1828800" cy="1447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88676" y="3482149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3</a:t>
            </a:r>
            <a:r>
              <a:rPr lang="en-US" sz="2400" b="1" dirty="0" smtClean="0">
                <a:latin typeface="Comic Sans MS" panose="030F0702030302020204" pitchFamily="66" charset="0"/>
              </a:rPr>
              <a:t> cm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8250" y="47244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3 cm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69521" y="417189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10 cm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22324" y="2581245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3 cm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4" idx="1"/>
          </p:cNvCxnSpPr>
          <p:nvPr/>
        </p:nvCxnSpPr>
        <p:spPr>
          <a:xfrm flipH="1" flipV="1">
            <a:off x="4724400" y="3733802"/>
            <a:ext cx="514350" cy="495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10559" y="3704000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×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</m:d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6</a:t>
                </a:r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559" y="3704000"/>
                <a:ext cx="2286000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0667" r="-16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86734" y="4104110"/>
                <a:ext cx="2533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×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d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734" y="4104110"/>
                <a:ext cx="253365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84131" y="4487559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×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30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31" y="4487559"/>
                <a:ext cx="1905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321" r="-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47345" y="4868440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×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30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345" y="4868440"/>
                <a:ext cx="1905000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321" r="-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00225" y="5263997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3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30</m:t>
                    </m:r>
                  </m:oMath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225" y="5263997"/>
                <a:ext cx="1905000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479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69326" y="5918951"/>
                <a:ext cx="2971800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B0F0"/>
                    </a:solidFill>
                  </a:rPr>
                  <a:t>102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𝒄𝒎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3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326" y="5918951"/>
                <a:ext cx="2971800" cy="658898"/>
              </a:xfrm>
              <a:prstGeom prst="rect">
                <a:avLst/>
              </a:prstGeom>
              <a:blipFill rotWithShape="1">
                <a:blip r:embed="rId9"/>
                <a:stretch>
                  <a:fillRect l="-6148" t="-11111" b="-3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endCxn id="4" idx="3"/>
          </p:cNvCxnSpPr>
          <p:nvPr/>
        </p:nvCxnSpPr>
        <p:spPr>
          <a:xfrm>
            <a:off x="5600700" y="3682204"/>
            <a:ext cx="0" cy="104219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Straight Connector 3072"/>
          <p:cNvCxnSpPr/>
          <p:nvPr/>
        </p:nvCxnSpPr>
        <p:spPr>
          <a:xfrm>
            <a:off x="5600700" y="4504220"/>
            <a:ext cx="190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6" name="Straight Connector 3075"/>
          <p:cNvCxnSpPr/>
          <p:nvPr/>
        </p:nvCxnSpPr>
        <p:spPr>
          <a:xfrm>
            <a:off x="5791200" y="4504220"/>
            <a:ext cx="0" cy="2201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9" name="Straight Arrow Connector 3078"/>
          <p:cNvCxnSpPr/>
          <p:nvPr/>
        </p:nvCxnSpPr>
        <p:spPr>
          <a:xfrm flipV="1">
            <a:off x="5695950" y="3904055"/>
            <a:ext cx="1009650" cy="400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TextBox 3079"/>
          <p:cNvSpPr txBox="1"/>
          <p:nvPr/>
        </p:nvSpPr>
        <p:spPr>
          <a:xfrm>
            <a:off x="6586373" y="3482149"/>
            <a:ext cx="130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4 cm 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500" y="1676400"/>
            <a:ext cx="2699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Comic Sans MS" panose="030F0702030302020204" pitchFamily="66" charset="0"/>
              </a:rPr>
              <a:t>Example 4</a:t>
            </a:r>
            <a:endParaRPr lang="en-US" sz="28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9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0" grpId="0"/>
      <p:bldP spid="23" grpId="0"/>
      <p:bldP spid="2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914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 panose="030F0702030302020204" pitchFamily="66" charset="0"/>
              </a:rPr>
              <a:t>Practice 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Find the surface area of each figure.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28" y="1981200"/>
            <a:ext cx="5867400" cy="471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2362200"/>
            <a:ext cx="61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1).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5486" y="4724400"/>
            <a:ext cx="61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3).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65128" y="4724400"/>
            <a:ext cx="61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r>
              <a:rPr lang="en-US" sz="2400" b="1" dirty="0" smtClean="0"/>
              <a:t>).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2212786"/>
            <a:ext cx="61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2).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261289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5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4724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25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2487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  8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9114" y="546729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11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791200" y="5467290"/>
            <a:ext cx="0" cy="100971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1200" y="626751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6267510"/>
            <a:ext cx="0" cy="1047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071242" y="5467290"/>
            <a:ext cx="719958" cy="504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99742" y="509453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2 in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1742" y="6477000"/>
            <a:ext cx="113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5 in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7239000" y="5494641"/>
            <a:ext cx="228600" cy="172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Connector 4096"/>
          <p:cNvCxnSpPr/>
          <p:nvPr/>
        </p:nvCxnSpPr>
        <p:spPr>
          <a:xfrm>
            <a:off x="6714797" y="5528321"/>
            <a:ext cx="228600" cy="11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5428" y="506718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  <a:r>
              <a:rPr lang="en-US" sz="2400" b="1" dirty="0" smtClean="0">
                <a:solidFill>
                  <a:srgbClr val="00B050"/>
                </a:solidFill>
              </a:rPr>
              <a:t>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4100" name="Straight Connector 4099"/>
          <p:cNvCxnSpPr/>
          <p:nvPr/>
        </p:nvCxnSpPr>
        <p:spPr>
          <a:xfrm>
            <a:off x="2515914" y="2562255"/>
            <a:ext cx="0" cy="101914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2" name="Straight Connector 4101"/>
          <p:cNvCxnSpPr/>
          <p:nvPr/>
        </p:nvCxnSpPr>
        <p:spPr>
          <a:xfrm>
            <a:off x="2515914" y="3276600"/>
            <a:ext cx="2272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4" name="Straight Connector 4103"/>
          <p:cNvCxnSpPr/>
          <p:nvPr/>
        </p:nvCxnSpPr>
        <p:spPr>
          <a:xfrm>
            <a:off x="2743200" y="327660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6" name="Straight Arrow Connector 4105"/>
          <p:cNvCxnSpPr/>
          <p:nvPr/>
        </p:nvCxnSpPr>
        <p:spPr>
          <a:xfrm flipH="1" flipV="1">
            <a:off x="2133600" y="2412841"/>
            <a:ext cx="382314" cy="600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77714" y="205656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10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57145" y="25128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8</a:t>
            </a:r>
            <a:r>
              <a:rPr lang="en-US" sz="2400" b="1" dirty="0" smtClean="0">
                <a:solidFill>
                  <a:srgbClr val="00B050"/>
                </a:solidFill>
              </a:rPr>
              <a:t>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57400" y="354640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   8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4113" name="Straight Connector 4112"/>
          <p:cNvCxnSpPr/>
          <p:nvPr/>
        </p:nvCxnSpPr>
        <p:spPr>
          <a:xfrm>
            <a:off x="3429000" y="2512868"/>
            <a:ext cx="228600" cy="2494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V="1">
            <a:off x="3883571" y="2436907"/>
            <a:ext cx="147145" cy="2506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819900" y="6172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9</a:t>
            </a:r>
            <a:r>
              <a:rPr lang="en-US" sz="2400" b="1" dirty="0" smtClean="0">
                <a:solidFill>
                  <a:srgbClr val="00B050"/>
                </a:solidFill>
              </a:rPr>
              <a:t>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23743" y="3276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16 in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4119" name="Straight Connector 4118"/>
          <p:cNvCxnSpPr/>
          <p:nvPr/>
        </p:nvCxnSpPr>
        <p:spPr>
          <a:xfrm>
            <a:off x="3744312" y="2881209"/>
            <a:ext cx="0" cy="2635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64420" y="3365161"/>
                <a:ext cx="1483275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464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420" y="3365161"/>
                <a:ext cx="1483275" cy="470000"/>
              </a:xfrm>
              <a:prstGeom prst="rect">
                <a:avLst/>
              </a:prstGeom>
              <a:blipFill rotWithShape="0">
                <a:blip r:embed="rId4"/>
                <a:stretch>
                  <a:fillRect l="-6584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266590" y="3139307"/>
                <a:ext cx="1372916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150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590" y="3139307"/>
                <a:ext cx="1372916" cy="470000"/>
              </a:xfrm>
              <a:prstGeom prst="rect">
                <a:avLst/>
              </a:prstGeom>
              <a:blipFill rotWithShape="0">
                <a:blip r:embed="rId5"/>
                <a:stretch>
                  <a:fillRect l="-6667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524000" y="6309253"/>
                <a:ext cx="16002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1126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309253"/>
                <a:ext cx="1600200" cy="470000"/>
              </a:xfrm>
              <a:prstGeom prst="rect">
                <a:avLst/>
              </a:prstGeom>
              <a:blipFill rotWithShape="0">
                <a:blip r:embed="rId6"/>
                <a:stretch>
                  <a:fillRect l="-5703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698828" y="6172200"/>
                <a:ext cx="136897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127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𝒊𝒏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828" y="6172200"/>
                <a:ext cx="1368972" cy="470000"/>
              </a:xfrm>
              <a:prstGeom prst="rect">
                <a:avLst/>
              </a:prstGeom>
              <a:blipFill rotWithShape="0">
                <a:blip r:embed="rId7"/>
                <a:stretch>
                  <a:fillRect l="-7111" t="-7792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0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atin typeface="Comic Sans MS" panose="030F0702030302020204" pitchFamily="66" charset="0"/>
              </a:rPr>
              <a:t>Closure</a:t>
            </a:r>
            <a:endParaRPr lang="en-US" sz="44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17804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How is finding surface area of a rectangular prism and a triangular prism alike? Different?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262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28</cp:revision>
  <dcterms:created xsi:type="dcterms:W3CDTF">2014-08-07T18:21:15Z</dcterms:created>
  <dcterms:modified xsi:type="dcterms:W3CDTF">2016-07-13T15:31:38Z</dcterms:modified>
</cp:coreProperties>
</file>