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32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3400" y="838200"/>
                <a:ext cx="6629400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Basic Angles Guided Notes</a:t>
                </a:r>
              </a:p>
              <a:p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__________________ Date ______________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What is an angle? _____________________________</a:t>
                </a:r>
              </a:p>
              <a:p>
                <a:endParaRPr lang="en-US" sz="16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6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Fill in the chart below about the four basic types of angles. Give a   definition and draw an example for each.</a:t>
                </a: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 smtClean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6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r>
                  <a:rPr lang="en-US" sz="1600" dirty="0" smtClean="0">
                    <a:latin typeface="HelloBasic" panose="02000603000000000000" pitchFamily="2" charset="0"/>
                    <a:ea typeface="HelloBasic" panose="02000603000000000000" pitchFamily="2" charset="0"/>
                  </a:rPr>
                  <a:t> </a:t>
                </a:r>
              </a:p>
              <a:p>
                <a:r>
                  <a:rPr lang="en-US" sz="1600" dirty="0">
                    <a:latin typeface="HelloBasic" panose="02000603000000000000" pitchFamily="2" charset="0"/>
                    <a:ea typeface="HelloBasic" panose="02000603000000000000" pitchFamily="2" charset="0"/>
                  </a:rPr>
                  <a:t>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What is a complementary angle? ____________________________</a:t>
                </a: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____________________________________________________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1: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Angle 1 and 2 are complementary.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If &lt;1 is 32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what is the measure of &lt; 2?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4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2:</a:t>
                </a:r>
                <a:r>
                  <a:rPr lang="en-US" sz="14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Find the value of x if the angles are complementary.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838200"/>
                <a:ext cx="6629400" cy="7848302"/>
              </a:xfrm>
              <a:prstGeom prst="rect">
                <a:avLst/>
              </a:prstGeom>
              <a:blipFill rotWithShape="0">
                <a:blip r:embed="rId2"/>
                <a:stretch>
                  <a:fillRect l="-552" t="-155" r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22341"/>
              </p:ext>
            </p:extLst>
          </p:nvPr>
        </p:nvGraphicFramePr>
        <p:xfrm>
          <a:off x="1133475" y="2634496"/>
          <a:ext cx="4810126" cy="2716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063"/>
                <a:gridCol w="2405063"/>
              </a:tblGrid>
              <a:tr h="114089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Acute</a:t>
                      </a:r>
                      <a:r>
                        <a:rPr lang="en-US" u="sng" baseline="0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 Angle</a:t>
                      </a:r>
                      <a:endParaRPr lang="en-US" u="sng" dirty="0" smtClean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  <a:p>
                      <a:endParaRPr lang="en-US" dirty="0" smtClean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  <a:p>
                      <a:endParaRPr lang="en-US" dirty="0" smtClean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Right Angle</a:t>
                      </a:r>
                      <a:endParaRPr lang="en-US" u="sng" dirty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</a:txBody>
                  <a:tcPr/>
                </a:tc>
              </a:tr>
              <a:tr h="1406214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Obtuse Angle</a:t>
                      </a:r>
                    </a:p>
                    <a:p>
                      <a:endParaRPr lang="en-US" dirty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Straight</a:t>
                      </a:r>
                      <a:r>
                        <a:rPr lang="en-US" u="sng" baseline="0" dirty="0" smtClean="0">
                          <a:latin typeface="Comic Sans MS" panose="030F0702030302020204" pitchFamily="66" charset="0"/>
                          <a:ea typeface="HelloBasic" panose="02000603000000000000" pitchFamily="2" charset="0"/>
                        </a:rPr>
                        <a:t> Angle</a:t>
                      </a:r>
                      <a:endParaRPr lang="en-US" u="sng" dirty="0">
                        <a:latin typeface="Comic Sans MS" panose="030F0702030302020204" pitchFamily="66" charset="0"/>
                        <a:ea typeface="HelloBasic" panose="02000603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858000"/>
            <a:ext cx="12573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8251752"/>
            <a:ext cx="1162050" cy="11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67056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HelloBasic" panose="02000603000000000000" pitchFamily="2" charset="0"/>
              </a:rPr>
              <a:t>Basic Angles Guided </a:t>
            </a:r>
            <a:r>
              <a:rPr lang="en-US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Notes</a:t>
            </a:r>
          </a:p>
          <a:p>
            <a:pPr algn="ctr"/>
            <a:endParaRPr lang="en-US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What is a supplementary angle? ________________________________</a:t>
            </a:r>
          </a:p>
          <a:p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__________________________________________________________</a:t>
            </a:r>
          </a:p>
          <a:p>
            <a:endParaRPr lang="en-US" sz="1400" b="1" u="sng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u="sng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Example </a:t>
            </a:r>
            <a:r>
              <a:rPr lang="en-US" sz="14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1: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  Angle 3 and angle 4 are supplementary. If &lt; 4 is 126°, how many degrees is &lt; 3?</a:t>
            </a: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Example 2: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  Angle 1 and angle 2 are supplementary. If &lt; 1 is 52° and &lt; 2 </a:t>
            </a:r>
            <a:r>
              <a:rPr lang="en-US" sz="1400">
                <a:latin typeface="Comic Sans MS" panose="030F0702030302020204" pitchFamily="66" charset="0"/>
                <a:ea typeface="HelloBasic" panose="02000603000000000000" pitchFamily="2" charset="0"/>
              </a:rPr>
              <a:t>is </a:t>
            </a:r>
            <a:endParaRPr lang="en-US" sz="140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smtClean="0">
                <a:latin typeface="Comic Sans MS" panose="030F0702030302020204" pitchFamily="66" charset="0"/>
                <a:ea typeface="HelloBasic" panose="02000603000000000000" pitchFamily="2" charset="0"/>
              </a:rPr>
              <a:t>(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2x + 2)°, what is the value of x? How many degrees is angle 2</a:t>
            </a:r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?</a:t>
            </a: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u="sng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Practice</a:t>
            </a:r>
          </a:p>
          <a:p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Identify the pairs of angles as complementary or supplementary or neither.</a:t>
            </a: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1). 45° and 54° </a:t>
            </a:r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      2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). 136° and 44° </a:t>
            </a:r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     3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). 76°and 104° </a:t>
            </a:r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    4</a:t>
            </a:r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). 26° and 64°</a:t>
            </a: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dirty="0">
                <a:latin typeface="Comic Sans MS" panose="030F0702030302020204" pitchFamily="66" charset="0"/>
                <a:ea typeface="HelloBasic" panose="02000603000000000000" pitchFamily="2" charset="0"/>
              </a:rPr>
              <a:t>Find the value of “x” for each figure.</a:t>
            </a:r>
          </a:p>
          <a:p>
            <a:endParaRPr lang="en-US" sz="1400" u="sng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u="sng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 5).                                                       6). </a:t>
            </a: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4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4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7).                                                         8).   </a:t>
            </a:r>
            <a:endParaRPr lang="en-US" sz="1400" dirty="0">
              <a:latin typeface="Comic Sans MS" panose="030F0702030302020204" pitchFamily="66" charset="0"/>
              <a:ea typeface="HelloBasic" panose="02000603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92526"/>
            <a:ext cx="1847850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4038600"/>
            <a:ext cx="1962150" cy="695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0" y="6627376"/>
            <a:ext cx="2057400" cy="723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6694051"/>
            <a:ext cx="1752600" cy="1076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0" y="7934325"/>
            <a:ext cx="1466850" cy="981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8042077"/>
            <a:ext cx="20288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234</Words>
  <Application>Microsoft Office PowerPoint</Application>
  <PresentationFormat>Custom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5</cp:revision>
  <dcterms:created xsi:type="dcterms:W3CDTF">2016-06-14T17:24:41Z</dcterms:created>
  <dcterms:modified xsi:type="dcterms:W3CDTF">2016-07-05T19:26:20Z</dcterms:modified>
</cp:coreProperties>
</file>