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9" r:id="rId2"/>
    <p:sldId id="362" r:id="rId3"/>
    <p:sldId id="280" r:id="rId4"/>
    <p:sldId id="347" r:id="rId5"/>
    <p:sldId id="360" r:id="rId6"/>
    <p:sldId id="334" r:id="rId7"/>
    <p:sldId id="355" r:id="rId8"/>
    <p:sldId id="361" r:id="rId9"/>
    <p:sldId id="356" r:id="rId10"/>
    <p:sldId id="350" r:id="rId11"/>
    <p:sldId id="359" r:id="rId12"/>
    <p:sldId id="352" r:id="rId13"/>
    <p:sldId id="363" r:id="rId14"/>
    <p:sldId id="357" r:id="rId15"/>
    <p:sldId id="365" r:id="rId16"/>
    <p:sldId id="358"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128"/>
        <a:cs typeface="+mn-cs"/>
      </a:defRPr>
    </a:lvl1pPr>
    <a:lvl2pPr marL="457200" algn="l" rtl="0" fontAlgn="base">
      <a:spcBef>
        <a:spcPct val="0"/>
      </a:spcBef>
      <a:spcAft>
        <a:spcPct val="0"/>
      </a:spcAft>
      <a:defRPr kern="1200">
        <a:solidFill>
          <a:schemeClr val="tx1"/>
        </a:solidFill>
        <a:latin typeface="Calibri" charset="0"/>
        <a:ea typeface="ＭＳ Ｐゴシック" charset="-128"/>
        <a:cs typeface="+mn-cs"/>
      </a:defRPr>
    </a:lvl2pPr>
    <a:lvl3pPr marL="914400" algn="l" rtl="0" fontAlgn="base">
      <a:spcBef>
        <a:spcPct val="0"/>
      </a:spcBef>
      <a:spcAft>
        <a:spcPct val="0"/>
      </a:spcAft>
      <a:defRPr kern="1200">
        <a:solidFill>
          <a:schemeClr val="tx1"/>
        </a:solidFill>
        <a:latin typeface="Calibri" charset="0"/>
        <a:ea typeface="ＭＳ Ｐゴシック" charset="-128"/>
        <a:cs typeface="+mn-cs"/>
      </a:defRPr>
    </a:lvl3pPr>
    <a:lvl4pPr marL="1371600" algn="l" rtl="0" fontAlgn="base">
      <a:spcBef>
        <a:spcPct val="0"/>
      </a:spcBef>
      <a:spcAft>
        <a:spcPct val="0"/>
      </a:spcAft>
      <a:defRPr kern="1200">
        <a:solidFill>
          <a:schemeClr val="tx1"/>
        </a:solidFill>
        <a:latin typeface="Calibri" charset="0"/>
        <a:ea typeface="ＭＳ Ｐゴシック" charset="-128"/>
        <a:cs typeface="+mn-cs"/>
      </a:defRPr>
    </a:lvl4pPr>
    <a:lvl5pPr marL="1828800" algn="l" rtl="0" fontAlgn="base">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CC33"/>
    <a:srgbClr val="72A376"/>
    <a:srgbClr val="669900"/>
    <a:srgbClr val="488D43"/>
    <a:srgbClr val="3E5A30"/>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7" autoAdjust="0"/>
    <p:restoredTop sz="94419" autoAdjust="0"/>
  </p:normalViewPr>
  <p:slideViewPr>
    <p:cSldViewPr snapToObjects="1">
      <p:cViewPr varScale="1">
        <p:scale>
          <a:sx n="69" d="100"/>
          <a:sy n="69" d="100"/>
        </p:scale>
        <p:origin x="-1452" y="-9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Objects="1">
      <p:cViewPr varScale="1">
        <p:scale>
          <a:sx n="40" d="100"/>
          <a:sy n="40" d="100"/>
        </p:scale>
        <p:origin x="-1494" y="-1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5.wmf"/><Relationship Id="rId7" Type="http://schemas.openxmlformats.org/officeDocument/2006/relationships/image" Target="../media/image49.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8.wmf"/><Relationship Id="rId5" Type="http://schemas.openxmlformats.org/officeDocument/2006/relationships/image" Target="../media/image47.wmf"/><Relationship Id="rId4" Type="http://schemas.openxmlformats.org/officeDocument/2006/relationships/image" Target="../media/image4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6" Type="http://schemas.openxmlformats.org/officeDocument/2006/relationships/image" Target="../media/image55.wmf"/><Relationship Id="rId5" Type="http://schemas.openxmlformats.org/officeDocument/2006/relationships/image" Target="../media/image54.wmf"/><Relationship Id="rId4" Type="http://schemas.openxmlformats.org/officeDocument/2006/relationships/image" Target="../media/image5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image" Target="../media/image34.wmf"/><Relationship Id="rId7" Type="http://schemas.openxmlformats.org/officeDocument/2006/relationships/image" Target="../media/image38.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 Id="rId9" Type="http://schemas.openxmlformats.org/officeDocument/2006/relationships/image" Target="../media/image4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3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fld id="{ACA7BE4A-8D31-4410-B960-7E38E6E0F9E7}" type="datetimeFigureOut">
              <a:rPr lang="en-US"/>
              <a:pPr>
                <a:defRPr/>
              </a:pPr>
              <a:t>3/6/2016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44A84EB8-5975-4F07-A9D4-416AF9AAA7DD}" type="slidenum">
              <a:rPr lang="en-US"/>
              <a:pPr>
                <a:defRPr/>
              </a:pPr>
              <a:t>‹#›</a:t>
            </a:fld>
            <a:endParaRPr lang="en-US"/>
          </a:p>
        </p:txBody>
      </p:sp>
    </p:spTree>
    <p:extLst>
      <p:ext uri="{BB962C8B-B14F-4D97-AF65-F5344CB8AC3E}">
        <p14:creationId xmlns:p14="http://schemas.microsoft.com/office/powerpoint/2010/main" xmlns="" val="1704154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8FCCBA73-F508-4983-978E-B465167FE497}" type="slidenum">
              <a:rPr lang="en-US" smtClean="0"/>
              <a:pPr eaLnBrk="1" hangingPunct="1"/>
              <a:t>1</a:t>
            </a:fld>
            <a:endParaRPr lang="en-US" smtClean="0"/>
          </a:p>
        </p:txBody>
      </p:sp>
    </p:spTree>
    <p:extLst>
      <p:ext uri="{BB962C8B-B14F-4D97-AF65-F5344CB8AC3E}">
        <p14:creationId xmlns:p14="http://schemas.microsoft.com/office/powerpoint/2010/main" xmlns="" val="3214332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algn="r" eaLnBrk="1" hangingPunct="1">
              <a:spcBef>
                <a:spcPct val="0"/>
              </a:spcBef>
              <a:defRPr/>
            </a:pPr>
            <a:r>
              <a:rPr lang="en-US" sz="1200" kern="1200" dirty="0" smtClean="0">
                <a:solidFill>
                  <a:schemeClr val="tx1"/>
                </a:solidFill>
                <a:latin typeface="+mn-lt"/>
                <a:ea typeface="ＭＳ Ｐゴシック" charset="0"/>
                <a:cs typeface="ＭＳ Ｐゴシック" charset="0"/>
              </a:rPr>
              <a:t>(1 min) 35</a:t>
            </a:r>
            <a:r>
              <a:rPr lang="en-US" sz="1200" kern="1200" baseline="0" dirty="0" smtClean="0">
                <a:solidFill>
                  <a:schemeClr val="tx1"/>
                </a:solidFill>
                <a:latin typeface="+mn-lt"/>
                <a:ea typeface="ＭＳ Ｐゴシック" charset="0"/>
                <a:cs typeface="ＭＳ Ｐゴシック" charset="0"/>
              </a:rPr>
              <a:t> minutes</a:t>
            </a:r>
            <a:r>
              <a:rPr lang="en-US" sz="1200" kern="1200" dirty="0" smtClean="0">
                <a:solidFill>
                  <a:schemeClr val="tx1"/>
                </a:solidFill>
                <a:latin typeface="+mn-lt"/>
                <a:ea typeface="ＭＳ Ｐゴシック" charset="0"/>
                <a:cs typeface="ＭＳ Ｐゴシック" charset="0"/>
              </a:rPr>
              <a:t> passed</a:t>
            </a: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This slide is just to introduce</a:t>
            </a:r>
            <a:r>
              <a:rPr lang="en-US" sz="1200" kern="1200" baseline="0" dirty="0" smtClean="0">
                <a:solidFill>
                  <a:schemeClr val="tx1"/>
                </a:solidFill>
                <a:latin typeface="+mn-lt"/>
                <a:ea typeface="ＭＳ Ｐゴシック" charset="0"/>
                <a:cs typeface="ＭＳ Ｐゴシック" charset="0"/>
              </a:rPr>
              <a:t> the word Distributive Property.</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Read the slide as it is advanced.</a:t>
            </a:r>
          </a:p>
          <a:p>
            <a:pPr eaLnBrk="1" hangingPunct="1">
              <a:spcBef>
                <a:spcPct val="0"/>
              </a:spcBef>
              <a:buFontTx/>
              <a:buNone/>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This slide is where students will see the word Distributive</a:t>
            </a:r>
            <a:r>
              <a:rPr lang="en-US" sz="1200" u="none" kern="1200" baseline="0" dirty="0" smtClean="0">
                <a:solidFill>
                  <a:schemeClr val="tx1"/>
                </a:solidFill>
                <a:latin typeface="+mn-lt"/>
                <a:ea typeface="ＭＳ Ｐゴシック" charset="0"/>
                <a:cs typeface="ＭＳ Ｐゴシック" charset="0"/>
              </a:rPr>
              <a:t> Property for the first time.  The next slide will explain in more detail what the Distributive Property is.  </a:t>
            </a:r>
            <a:endParaRPr lang="en-US" sz="1200" u="none" kern="1200" dirty="0" smtClean="0">
              <a:solidFill>
                <a:schemeClr val="tx1"/>
              </a:solidFill>
              <a:latin typeface="+mn-lt"/>
              <a:ea typeface="ＭＳ Ｐゴシック" charset="0"/>
              <a:cs typeface="ＭＳ Ｐゴシック" charset="0"/>
            </a:endParaRPr>
          </a:p>
          <a:p>
            <a:pPr marL="171450" indent="-171450" eaLnBrk="1" hangingPunct="1">
              <a:spcBef>
                <a:spcPct val="0"/>
              </a:spcBef>
              <a:buFont typeface="Arial" pitchFamily="34" charset="0"/>
              <a:buChar char="•"/>
              <a:defRPr/>
            </a:pPr>
            <a:endParaRPr lang="en-US" sz="1200" u="sng" kern="1200" dirty="0" smtClean="0">
              <a:solidFill>
                <a:schemeClr val="tx1"/>
              </a:solidFill>
              <a:latin typeface="+mn-lt"/>
              <a:ea typeface="ＭＳ Ｐゴシック" charset="0"/>
              <a:cs typeface="ＭＳ Ｐゴシック" charset="0"/>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75AE3A94-1C2B-4D8D-8581-469CA4637C53}" type="slidenum">
              <a:rPr lang="en-US" smtClean="0"/>
              <a:pPr eaLnBrk="1" hangingPunct="1"/>
              <a:t>10</a:t>
            </a:fld>
            <a:endParaRPr lang="en-US" smtClean="0"/>
          </a:p>
        </p:txBody>
      </p:sp>
    </p:spTree>
    <p:extLst>
      <p:ext uri="{BB962C8B-B14F-4D97-AF65-F5344CB8AC3E}">
        <p14:creationId xmlns:p14="http://schemas.microsoft.com/office/powerpoint/2010/main" xmlns="" val="3325628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algn="r" eaLnBrk="1" hangingPunct="1">
              <a:spcBef>
                <a:spcPct val="0"/>
              </a:spcBef>
              <a:defRPr/>
            </a:pPr>
            <a:r>
              <a:rPr lang="en-US" sz="1200" kern="1200" dirty="0" smtClean="0">
                <a:solidFill>
                  <a:schemeClr val="tx1"/>
                </a:solidFill>
                <a:latin typeface="+mn-lt"/>
                <a:ea typeface="ＭＳ Ｐゴシック" charset="0"/>
                <a:cs typeface="ＭＳ Ｐゴシック" charset="0"/>
              </a:rPr>
              <a:t>(4 min) 39</a:t>
            </a:r>
            <a:r>
              <a:rPr lang="en-US" sz="1200" kern="1200" baseline="0" dirty="0" smtClean="0">
                <a:solidFill>
                  <a:schemeClr val="tx1"/>
                </a:solidFill>
                <a:latin typeface="+mn-lt"/>
                <a:ea typeface="ＭＳ Ｐゴシック" charset="0"/>
                <a:cs typeface="ＭＳ Ｐゴシック" charset="0"/>
              </a:rPr>
              <a:t> minutes</a:t>
            </a:r>
            <a:r>
              <a:rPr lang="en-US" sz="1200" kern="1200" dirty="0" smtClean="0">
                <a:solidFill>
                  <a:schemeClr val="tx1"/>
                </a:solidFill>
                <a:latin typeface="+mn-lt"/>
                <a:ea typeface="ＭＳ Ｐゴシック" charset="0"/>
                <a:cs typeface="ＭＳ Ｐゴシック" charset="0"/>
              </a:rPr>
              <a:t> passed</a:t>
            </a: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Read the slide as it appears.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As the slide is advanced, make the connection that students already used both methods.  The visuals prove how both methods are equal, but also connects how both expressions are equivalent.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Again, may want to point out that the 50 was multiplied to both the 80 and 40.</a:t>
            </a:r>
          </a:p>
          <a:p>
            <a:pPr eaLnBrk="1" hangingPunct="1">
              <a:spcBef>
                <a:spcPct val="0"/>
              </a:spcBef>
              <a:buFontTx/>
              <a:buNone/>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marL="171450" indent="-171450" eaLnBrk="1" hangingPunct="1">
              <a:spcBef>
                <a:spcPct val="0"/>
              </a:spcBef>
              <a:buFont typeface="Arial" pitchFamily="34" charset="0"/>
              <a:buNone/>
              <a:defRPr/>
            </a:pPr>
            <a:endParaRPr lang="en-US" sz="1200" u="sng" kern="1200" dirty="0" smtClean="0">
              <a:solidFill>
                <a:schemeClr val="tx1"/>
              </a:solidFill>
              <a:latin typeface="+mn-lt"/>
              <a:ea typeface="ＭＳ Ｐゴシック" charset="0"/>
              <a:cs typeface="ＭＳ Ｐゴシック" charset="0"/>
            </a:endParaRPr>
          </a:p>
          <a:p>
            <a:pPr marL="171450" indent="-171450" eaLnBrk="1" hangingPunct="1">
              <a:spcBef>
                <a:spcPct val="0"/>
              </a:spcBef>
              <a:buFont typeface="Arial" pitchFamily="34" charset="0"/>
              <a:buNone/>
              <a:defRPr/>
            </a:pPr>
            <a:r>
              <a:rPr lang="en-US" sz="1200" u="none" kern="1200" dirty="0" smtClean="0">
                <a:solidFill>
                  <a:schemeClr val="tx1"/>
                </a:solidFill>
                <a:latin typeface="+mn-lt"/>
                <a:ea typeface="ＭＳ Ｐゴシック" charset="0"/>
                <a:cs typeface="ＭＳ Ｐゴシック" charset="0"/>
              </a:rPr>
              <a:t>This</a:t>
            </a:r>
            <a:r>
              <a:rPr lang="en-US" sz="1200" u="none" kern="1200" baseline="0" dirty="0" smtClean="0">
                <a:solidFill>
                  <a:schemeClr val="tx1"/>
                </a:solidFill>
                <a:latin typeface="+mn-lt"/>
                <a:ea typeface="ＭＳ Ｐゴシック" charset="0"/>
                <a:cs typeface="ＭＳ Ｐゴシック" charset="0"/>
              </a:rPr>
              <a:t> slide ties together both methods the students have been working on. The units were taken out after the first click so </a:t>
            </a:r>
          </a:p>
          <a:p>
            <a:pPr marL="171450" indent="-171450" eaLnBrk="1" hangingPunct="1">
              <a:spcBef>
                <a:spcPct val="0"/>
              </a:spcBef>
              <a:buFont typeface="Arial" pitchFamily="34" charset="0"/>
              <a:buNone/>
              <a:defRPr/>
            </a:pPr>
            <a:r>
              <a:rPr lang="en-US" sz="1200" u="none" kern="1200" baseline="0" dirty="0" smtClean="0">
                <a:solidFill>
                  <a:schemeClr val="tx1"/>
                </a:solidFill>
                <a:latin typeface="+mn-lt"/>
                <a:ea typeface="ＭＳ Ｐゴシック" charset="0"/>
                <a:cs typeface="ＭＳ Ｐゴシック" charset="0"/>
              </a:rPr>
              <a:t>students can focus on the numbers without being distracted.  This is a great visual demonstrating why both methods are</a:t>
            </a:r>
          </a:p>
          <a:p>
            <a:pPr marL="171450" indent="-171450" eaLnBrk="1" hangingPunct="1">
              <a:spcBef>
                <a:spcPct val="0"/>
              </a:spcBef>
              <a:buFont typeface="Arial" pitchFamily="34" charset="0"/>
              <a:buNone/>
              <a:defRPr/>
            </a:pPr>
            <a:r>
              <a:rPr lang="en-US" sz="1200" u="none" kern="1200" baseline="0" dirty="0" smtClean="0">
                <a:solidFill>
                  <a:schemeClr val="tx1"/>
                </a:solidFill>
                <a:latin typeface="+mn-lt"/>
                <a:ea typeface="ＭＳ Ｐゴシック" charset="0"/>
                <a:cs typeface="ＭＳ Ｐゴシック" charset="0"/>
              </a:rPr>
              <a:t>equivalent.  Advance the slide, emphasizing to the students that they have been using the Distributive Property all along.  May</a:t>
            </a:r>
          </a:p>
          <a:p>
            <a:pPr marL="171450" indent="-171450" eaLnBrk="1" hangingPunct="1">
              <a:spcBef>
                <a:spcPct val="0"/>
              </a:spcBef>
              <a:buFont typeface="Arial" pitchFamily="34" charset="0"/>
              <a:buNone/>
              <a:defRPr/>
            </a:pPr>
            <a:r>
              <a:rPr lang="en-US" sz="1200" u="none" kern="1200" baseline="0" dirty="0" smtClean="0">
                <a:solidFill>
                  <a:schemeClr val="tx1"/>
                </a:solidFill>
                <a:latin typeface="+mn-lt"/>
                <a:ea typeface="ＭＳ Ｐゴシック" charset="0"/>
                <a:cs typeface="ＭＳ Ｐゴシック" charset="0"/>
              </a:rPr>
              <a:t>want to point out again, that the 50 multiplied both numbers in the parentheses, 80 and 40, as this has been mentioned in </a:t>
            </a:r>
          </a:p>
          <a:p>
            <a:pPr marL="171450" indent="-171450" eaLnBrk="1" hangingPunct="1">
              <a:spcBef>
                <a:spcPct val="0"/>
              </a:spcBef>
              <a:buFont typeface="Arial" pitchFamily="34" charset="0"/>
              <a:buNone/>
              <a:defRPr/>
            </a:pPr>
            <a:r>
              <a:rPr lang="en-US" sz="1200" u="none" kern="1200" baseline="0" dirty="0" smtClean="0">
                <a:solidFill>
                  <a:schemeClr val="tx1"/>
                </a:solidFill>
                <a:latin typeface="+mn-lt"/>
                <a:ea typeface="ＭＳ Ｐゴシック" charset="0"/>
                <a:cs typeface="ＭＳ Ｐゴシック" charset="0"/>
              </a:rPr>
              <a:t>previous examples.   You may want to prompt students why we call this the Distributive Property to make the connection that</a:t>
            </a:r>
          </a:p>
          <a:p>
            <a:pPr marL="171450" indent="-171450" eaLnBrk="1" hangingPunct="1">
              <a:spcBef>
                <a:spcPct val="0"/>
              </a:spcBef>
              <a:buFont typeface="Arial" pitchFamily="34" charset="0"/>
              <a:buNone/>
              <a:defRPr/>
            </a:pPr>
            <a:r>
              <a:rPr lang="en-US" sz="1200" u="none" kern="1200" baseline="0" dirty="0" smtClean="0">
                <a:solidFill>
                  <a:schemeClr val="tx1"/>
                </a:solidFill>
                <a:latin typeface="+mn-lt"/>
                <a:ea typeface="ＭＳ Ｐゴシック" charset="0"/>
                <a:cs typeface="ＭＳ Ｐゴシック" charset="0"/>
              </a:rPr>
              <a:t>distribute means to pass out, similar to passing out the 50 to the 80 and 40. </a:t>
            </a:r>
            <a:endParaRPr lang="en-US" u="sng" dirty="0" smtClean="0">
              <a:ea typeface="+mn-ea"/>
              <a:cs typeface="+mn-cs"/>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75AE3A94-1C2B-4D8D-8581-469CA4637C53}" type="slidenum">
              <a:rPr lang="en-US" smtClean="0"/>
              <a:pPr eaLnBrk="1" hangingPunct="1"/>
              <a:t>11</a:t>
            </a:fld>
            <a:endParaRPr lang="en-US" smtClean="0"/>
          </a:p>
        </p:txBody>
      </p:sp>
    </p:spTree>
    <p:extLst>
      <p:ext uri="{BB962C8B-B14F-4D97-AF65-F5344CB8AC3E}">
        <p14:creationId xmlns:p14="http://schemas.microsoft.com/office/powerpoint/2010/main" xmlns="" val="26032687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algn="r" eaLnBrk="1" hangingPunct="1">
              <a:spcBef>
                <a:spcPct val="0"/>
              </a:spcBef>
              <a:defRPr/>
            </a:pPr>
            <a:r>
              <a:rPr lang="en-US" sz="1200" kern="1200" dirty="0" smtClean="0">
                <a:solidFill>
                  <a:schemeClr val="tx1"/>
                </a:solidFill>
                <a:latin typeface="+mn-lt"/>
                <a:ea typeface="ＭＳ Ｐゴシック" charset="0"/>
                <a:cs typeface="ＭＳ Ｐゴシック" charset="0"/>
              </a:rPr>
              <a:t>(5</a:t>
            </a:r>
            <a:r>
              <a:rPr lang="en-US" sz="1200" kern="1200" baseline="0" dirty="0" smtClean="0">
                <a:solidFill>
                  <a:schemeClr val="tx1"/>
                </a:solidFill>
                <a:latin typeface="+mn-lt"/>
                <a:ea typeface="ＭＳ Ｐゴシック" charset="0"/>
                <a:cs typeface="ＭＳ Ｐゴシック" charset="0"/>
              </a:rPr>
              <a:t> </a:t>
            </a:r>
            <a:r>
              <a:rPr lang="en-US" sz="1200" kern="1200" dirty="0" smtClean="0">
                <a:solidFill>
                  <a:schemeClr val="tx1"/>
                </a:solidFill>
                <a:latin typeface="+mn-lt"/>
                <a:ea typeface="ＭＳ Ｐゴシック" charset="0"/>
                <a:cs typeface="ＭＳ Ｐゴシック" charset="0"/>
              </a:rPr>
              <a:t>min) 44</a:t>
            </a:r>
            <a:r>
              <a:rPr lang="en-US" sz="1200" kern="1200" baseline="0" dirty="0" smtClean="0">
                <a:solidFill>
                  <a:schemeClr val="tx1"/>
                </a:solidFill>
                <a:latin typeface="+mn-lt"/>
                <a:ea typeface="ＭＳ Ｐゴシック" charset="0"/>
                <a:cs typeface="ＭＳ Ｐゴシック" charset="0"/>
              </a:rPr>
              <a:t> minutes </a:t>
            </a:r>
            <a:r>
              <a:rPr lang="en-US" sz="1200" kern="1200" dirty="0" smtClean="0">
                <a:solidFill>
                  <a:schemeClr val="tx1"/>
                </a:solidFill>
                <a:latin typeface="+mn-lt"/>
                <a:ea typeface="ＭＳ Ｐゴシック" charset="0"/>
                <a:cs typeface="ＭＳ Ｐゴシック" charset="0"/>
              </a:rPr>
              <a:t>passed</a:t>
            </a: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Read the definition to the students.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to give students an example without using a rectangle.  One is provided at the right to make the connection, but is not there to be used to find the area.  This slide is to show an equivalent expression using the Distributive Property.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Point out the arrows, since this is the first time students are seeing this notation.  Also, make the connection to the rectangle off to the right.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for the next two examples.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This</a:t>
            </a:r>
            <a:r>
              <a:rPr lang="en-US" sz="1200" u="none" kern="1200" baseline="0" dirty="0" smtClean="0">
                <a:solidFill>
                  <a:schemeClr val="tx1"/>
                </a:solidFill>
                <a:latin typeface="+mn-lt"/>
                <a:ea typeface="ＭＳ Ｐゴシック" charset="0"/>
                <a:cs typeface="ＭＳ Ｐゴシック" charset="0"/>
              </a:rPr>
              <a:t> is the first time students are provided with a formal definition of the Distributive Property.  There are two definitions provided.  The definition that appears on the slide is age appropriate.  A more advanced definition can be shown by clicking at the bottom where it says ‘formal definition’.  The slide continues with students seeing the “arrows” for the first time that are used when using the Distributive Property.  Read the definition out loud with the students. Give students a few minutes to turn and talk about the expression.  Advance the slide.  Be sure to point out that the expression is modeled by the rectangle off to the right.  As you click the slide, make the connection to the arrows and the shading of the rectangle.  Do the same for 2 times 5.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The following two examples are not modeled with a rectangle, but the arrows are shown.  Take the time to emphasize that we have to multiply everything in the parentheses.  Also, may want to explain that we are ‘distributing’ a number or ‘passing’ it to everything inside the parentheses.  The last example is to show the process is the same using variables.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The purpose is not to ask students to evaluate the expressions, just to show equivalence.  (If students need reassurance that their work is correct, with the expression that contains all numbers, students can evaluate both expressions to prove they are equal.)</a:t>
            </a:r>
            <a:endParaRPr lang="en-US" sz="1200" u="none" kern="1200" dirty="0" smtClean="0">
              <a:solidFill>
                <a:schemeClr val="tx1"/>
              </a:solidFill>
              <a:latin typeface="+mn-lt"/>
              <a:ea typeface="ＭＳ Ｐゴシック" charset="0"/>
              <a:cs typeface="ＭＳ Ｐゴシック" charset="0"/>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75AE3A94-1C2B-4D8D-8581-469CA4637C53}" type="slidenum">
              <a:rPr lang="en-US" smtClean="0"/>
              <a:pPr eaLnBrk="1" hangingPunct="1"/>
              <a:t>12</a:t>
            </a:fld>
            <a:endParaRPr lang="en-US" smtClean="0"/>
          </a:p>
        </p:txBody>
      </p:sp>
    </p:spTree>
    <p:extLst>
      <p:ext uri="{BB962C8B-B14F-4D97-AF65-F5344CB8AC3E}">
        <p14:creationId xmlns:p14="http://schemas.microsoft.com/office/powerpoint/2010/main" xmlns="" val="1628569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eaLnBrk="1" hangingPunct="1">
              <a:spcBef>
                <a:spcPct val="0"/>
              </a:spcBef>
              <a:defRPr/>
            </a:pPr>
            <a:endParaRPr lang="en-US" sz="1200" u="none"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This</a:t>
            </a:r>
            <a:r>
              <a:rPr lang="en-US" sz="1200" u="none" kern="1200" baseline="0" dirty="0" smtClean="0">
                <a:solidFill>
                  <a:schemeClr val="tx1"/>
                </a:solidFill>
                <a:latin typeface="+mn-lt"/>
                <a:ea typeface="ＭＳ Ｐゴシック" charset="0"/>
                <a:cs typeface="ＭＳ Ｐゴシック" charset="0"/>
              </a:rPr>
              <a:t> is a hidden slide if want to show students a more formal definition of the Distributive Property.  </a:t>
            </a:r>
            <a:endParaRPr lang="en-US" sz="1200" u="none" kern="1200" dirty="0" smtClean="0">
              <a:solidFill>
                <a:schemeClr val="tx1"/>
              </a:solidFill>
              <a:latin typeface="+mn-lt"/>
              <a:ea typeface="ＭＳ Ｐゴシック" charset="0"/>
              <a:cs typeface="ＭＳ Ｐゴシック" charset="0"/>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75AE3A94-1C2B-4D8D-8581-469CA4637C53}" type="slidenum">
              <a:rPr lang="en-US" smtClean="0"/>
              <a:pPr eaLnBrk="1" hangingPunct="1"/>
              <a:t>13</a:t>
            </a:fld>
            <a:endParaRPr lang="en-US" smtClean="0"/>
          </a:p>
        </p:txBody>
      </p:sp>
    </p:spTree>
    <p:extLst>
      <p:ext uri="{BB962C8B-B14F-4D97-AF65-F5344CB8AC3E}">
        <p14:creationId xmlns:p14="http://schemas.microsoft.com/office/powerpoint/2010/main" xmlns="" val="16774299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(12</a:t>
            </a:r>
            <a:r>
              <a:rPr lang="en-US" baseline="0" dirty="0" smtClean="0">
                <a:ea typeface="+mn-ea"/>
                <a:cs typeface="+mn-cs"/>
              </a:rPr>
              <a:t> </a:t>
            </a:r>
            <a:r>
              <a:rPr lang="en-US" dirty="0" smtClean="0">
                <a:ea typeface="+mn-ea"/>
                <a:cs typeface="+mn-cs"/>
              </a:rPr>
              <a:t>minutes for the remainder of</a:t>
            </a:r>
            <a:r>
              <a:rPr lang="en-US" baseline="0" dirty="0" smtClean="0">
                <a:ea typeface="+mn-ea"/>
                <a:cs typeface="+mn-cs"/>
              </a:rPr>
              <a:t> the activity</a:t>
            </a:r>
            <a:r>
              <a:rPr lang="en-US" dirty="0" smtClean="0">
                <a:ea typeface="+mn-ea"/>
                <a:cs typeface="+mn-cs"/>
              </a:rPr>
              <a:t>) 56 minutes passed</a:t>
            </a: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The is the last part of the explore activity.  </a:t>
            </a:r>
          </a:p>
          <a:p>
            <a:pPr eaLnBrk="1" hangingPunct="1">
              <a:spcBef>
                <a:spcPct val="0"/>
              </a:spcBef>
              <a:buFontTx/>
              <a:buChar char="•"/>
              <a:defRPr/>
            </a:pPr>
            <a:r>
              <a:rPr lang="en-US" dirty="0" smtClean="0">
                <a:ea typeface="+mn-ea"/>
                <a:cs typeface="+mn-cs"/>
              </a:rPr>
              <a:t>  The</a:t>
            </a:r>
            <a:r>
              <a:rPr lang="en-US" baseline="0" dirty="0" smtClean="0">
                <a:ea typeface="+mn-ea"/>
                <a:cs typeface="+mn-cs"/>
              </a:rPr>
              <a:t> next two slides will provide the answers by advancing the slide.  </a:t>
            </a:r>
          </a:p>
          <a:p>
            <a:pPr eaLnBrk="1" hangingPunct="1">
              <a:spcBef>
                <a:spcPct val="0"/>
              </a:spcBef>
              <a:buFontTx/>
              <a:buChar char="•"/>
              <a:defRPr/>
            </a:pPr>
            <a:r>
              <a:rPr lang="en-US" baseline="0" dirty="0" smtClean="0">
                <a:ea typeface="+mn-ea"/>
                <a:cs typeface="+mn-cs"/>
              </a:rPr>
              <a:t>  May want to point out why 5x + 2x is best was to write the expression.  Also, a great opportunity to reinforce vocabulary.  </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eaLnBrk="1" hangingPunct="1">
              <a:spcBef>
                <a:spcPct val="0"/>
              </a:spcBef>
              <a:defRPr/>
            </a:pPr>
            <a:endParaRPr lang="en-US" u="sng" dirty="0" smtClean="0">
              <a:ea typeface="+mn-ea"/>
              <a:cs typeface="+mn-cs"/>
            </a:endParaRPr>
          </a:p>
          <a:p>
            <a:pPr marL="171450" indent="-171450" eaLnBrk="1" hangingPunct="1">
              <a:spcBef>
                <a:spcPct val="0"/>
              </a:spcBef>
              <a:buFont typeface="Arial" pitchFamily="34" charset="0"/>
              <a:buNone/>
              <a:defRPr/>
            </a:pPr>
            <a:r>
              <a:rPr lang="en-US" u="none" dirty="0" smtClean="0">
                <a:ea typeface="+mn-ea"/>
                <a:cs typeface="+mn-cs"/>
              </a:rPr>
              <a:t>This</a:t>
            </a:r>
            <a:r>
              <a:rPr lang="en-US" u="none" baseline="0" dirty="0" smtClean="0">
                <a:ea typeface="+mn-ea"/>
                <a:cs typeface="+mn-cs"/>
              </a:rPr>
              <a:t> is the last part of the explore activity.  Students can work on this individually or back in their groups.  The next two slides go </a:t>
            </a:r>
          </a:p>
          <a:p>
            <a:pPr marL="171450" indent="-171450" eaLnBrk="1" hangingPunct="1">
              <a:spcBef>
                <a:spcPct val="0"/>
              </a:spcBef>
              <a:buFont typeface="Arial" pitchFamily="34" charset="0"/>
              <a:buNone/>
              <a:defRPr/>
            </a:pPr>
            <a:r>
              <a:rPr lang="en-US" u="none" baseline="0" dirty="0" smtClean="0">
                <a:ea typeface="+mn-ea"/>
                <a:cs typeface="+mn-cs"/>
              </a:rPr>
              <a:t>over question 5 and 6.  By advancing the slide, the answers will appear.  Be sure to discuss in part a, why 5x + 2x is the best </a:t>
            </a:r>
          </a:p>
          <a:p>
            <a:pPr marL="171450" indent="-171450" eaLnBrk="1" hangingPunct="1">
              <a:spcBef>
                <a:spcPct val="0"/>
              </a:spcBef>
              <a:buFont typeface="Arial" pitchFamily="34" charset="0"/>
              <a:buNone/>
              <a:defRPr/>
            </a:pPr>
            <a:r>
              <a:rPr lang="en-US" u="none" baseline="0" dirty="0" smtClean="0">
                <a:ea typeface="+mn-ea"/>
                <a:cs typeface="+mn-cs"/>
              </a:rPr>
              <a:t>way to write expression.  Again, this is a great opportunity to focus on vocabulary, the Commutative Property.  </a:t>
            </a:r>
            <a:endParaRPr lang="en-US" u="none" dirty="0" smtClean="0">
              <a:ea typeface="+mn-ea"/>
              <a:cs typeface="+mn-cs"/>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14</a:t>
            </a:fld>
            <a:endParaRPr lang="en-US" smtClean="0"/>
          </a:p>
        </p:txBody>
      </p:sp>
    </p:spTree>
    <p:extLst>
      <p:ext uri="{BB962C8B-B14F-4D97-AF65-F5344CB8AC3E}">
        <p14:creationId xmlns:p14="http://schemas.microsoft.com/office/powerpoint/2010/main" xmlns="" val="4287982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r" eaLnBrk="1" hangingPunct="1">
              <a:spcBef>
                <a:spcPct val="0"/>
              </a:spcBef>
              <a:defRPr/>
            </a:pPr>
            <a:r>
              <a:rPr lang="en-US" sz="1200" kern="1200" dirty="0" smtClean="0">
                <a:solidFill>
                  <a:schemeClr val="tx1"/>
                </a:solidFill>
                <a:latin typeface="+mn-lt"/>
                <a:ea typeface="ＭＳ Ｐゴシック" charset="0"/>
                <a:cs typeface="ＭＳ Ｐゴシック" charset="0"/>
              </a:rPr>
              <a:t>(12</a:t>
            </a:r>
            <a:r>
              <a:rPr lang="en-US" sz="1200" kern="1200" baseline="0" dirty="0" smtClean="0">
                <a:solidFill>
                  <a:schemeClr val="tx1"/>
                </a:solidFill>
                <a:latin typeface="+mn-lt"/>
                <a:ea typeface="ＭＳ Ｐゴシック" charset="0"/>
                <a:cs typeface="ＭＳ Ｐゴシック" charset="0"/>
              </a:rPr>
              <a:t> </a:t>
            </a:r>
            <a:r>
              <a:rPr lang="en-US" sz="1200" kern="1200" dirty="0" smtClean="0">
                <a:solidFill>
                  <a:schemeClr val="tx1"/>
                </a:solidFill>
                <a:latin typeface="+mn-lt"/>
                <a:ea typeface="ＭＳ Ｐゴシック" charset="0"/>
                <a:cs typeface="ＭＳ Ｐゴシック" charset="0"/>
              </a:rPr>
              <a:t>minutes for the remainder of</a:t>
            </a:r>
            <a:r>
              <a:rPr lang="en-US" sz="1200" kern="1200" baseline="0" dirty="0" smtClean="0">
                <a:solidFill>
                  <a:schemeClr val="tx1"/>
                </a:solidFill>
                <a:latin typeface="+mn-lt"/>
                <a:ea typeface="ＭＳ Ｐゴシック" charset="0"/>
                <a:cs typeface="ＭＳ Ｐゴシック" charset="0"/>
              </a:rPr>
              <a:t> the activity</a:t>
            </a:r>
            <a:r>
              <a:rPr lang="en-US" sz="1200" kern="1200" dirty="0" smtClean="0">
                <a:solidFill>
                  <a:schemeClr val="tx1"/>
                </a:solidFill>
                <a:latin typeface="+mn-lt"/>
                <a:ea typeface="ＭＳ Ｐゴシック" charset="0"/>
                <a:cs typeface="ＭＳ Ｐゴシック" charset="0"/>
              </a:rPr>
              <a:t>) 56 minutes passed</a:t>
            </a: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Advance</a:t>
            </a:r>
            <a:r>
              <a:rPr lang="en-US" baseline="0" dirty="0" smtClean="0">
                <a:ea typeface="+mn-ea"/>
                <a:cs typeface="+mn-cs"/>
              </a:rPr>
              <a:t> the slide for the answers to appear.  </a:t>
            </a:r>
          </a:p>
          <a:p>
            <a:pPr marL="0" marR="0" indent="0" algn="l" defTabSz="914400" rtl="0" eaLnBrk="1" fontAlgn="base" latinLnBrk="0" hangingPunct="1">
              <a:lnSpc>
                <a:spcPct val="100000"/>
              </a:lnSpc>
              <a:spcBef>
                <a:spcPct val="0"/>
              </a:spcBef>
              <a:spcAft>
                <a:spcPct val="0"/>
              </a:spcAft>
              <a:buClrTx/>
              <a:buSzTx/>
              <a:buFontTx/>
              <a:buChar char="•"/>
              <a:tabLst/>
              <a:defRPr/>
            </a:pPr>
            <a:r>
              <a:rPr lang="en-US" baseline="0" dirty="0" smtClean="0">
                <a:ea typeface="+mn-ea"/>
                <a:cs typeface="+mn-cs"/>
              </a:rPr>
              <a:t>  </a:t>
            </a:r>
            <a:r>
              <a:rPr lang="en-US" sz="1200" u="none" kern="1200" baseline="0" dirty="0" smtClean="0">
                <a:solidFill>
                  <a:schemeClr val="tx1"/>
                </a:solidFill>
                <a:latin typeface="+mn-lt"/>
                <a:ea typeface="ＭＳ Ｐゴシック" charset="0"/>
                <a:cs typeface="ＭＳ Ｐゴシック" charset="0"/>
              </a:rPr>
              <a:t>Some of the questions may seen difficult for students depending on the prior background, therefore, some guidance may be needed.    </a:t>
            </a:r>
          </a:p>
          <a:p>
            <a:pPr eaLnBrk="1" hangingPunct="1">
              <a:spcBef>
                <a:spcPct val="0"/>
              </a:spcBef>
              <a:buFontTx/>
              <a:buChar char="•"/>
              <a:defRPr/>
            </a:pP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endParaRPr lang="en-US" u="none" dirty="0" smtClean="0">
              <a:ea typeface="+mn-ea"/>
              <a:cs typeface="+mn-cs"/>
            </a:endParaRPr>
          </a:p>
          <a:p>
            <a:pPr eaLnBrk="1" hangingPunct="1">
              <a:spcBef>
                <a:spcPct val="0"/>
              </a:spcBef>
              <a:defRPr/>
            </a:pPr>
            <a:endParaRPr lang="en-US" u="none" dirty="0" smtClean="0">
              <a:ea typeface="+mn-ea"/>
              <a:cs typeface="+mn-cs"/>
            </a:endParaRPr>
          </a:p>
          <a:p>
            <a:pPr eaLnBrk="1" hangingPunct="1">
              <a:spcBef>
                <a:spcPct val="0"/>
              </a:spcBef>
              <a:defRPr/>
            </a:pPr>
            <a:r>
              <a:rPr lang="en-US" u="none" dirty="0" smtClean="0">
                <a:ea typeface="+mn-ea"/>
                <a:cs typeface="+mn-cs"/>
              </a:rPr>
              <a:t>This</a:t>
            </a:r>
            <a:r>
              <a:rPr lang="en-US" u="none" baseline="0" dirty="0" smtClean="0">
                <a:ea typeface="+mn-ea"/>
                <a:cs typeface="+mn-cs"/>
              </a:rPr>
              <a:t> is the last question in the activity.  Advancing the slide will reveal the answers.  Some of the questions may seen difficult for students depending on the prior background, </a:t>
            </a:r>
            <a:r>
              <a:rPr lang="en-US" sz="1200" u="none" kern="1200" baseline="0" dirty="0" smtClean="0">
                <a:solidFill>
                  <a:schemeClr val="tx1"/>
                </a:solidFill>
                <a:latin typeface="+mn-lt"/>
                <a:ea typeface="ＭＳ Ｐゴシック" charset="0"/>
                <a:cs typeface="ＭＳ Ｐゴシック" charset="0"/>
              </a:rPr>
              <a:t>therefore, some guidance may be needed. </a:t>
            </a:r>
            <a:r>
              <a:rPr lang="en-US" u="none" baseline="0" dirty="0" smtClean="0">
                <a:ea typeface="+mn-ea"/>
                <a:cs typeface="+mn-cs"/>
              </a:rPr>
              <a:t> </a:t>
            </a:r>
          </a:p>
          <a:p>
            <a:pPr eaLnBrk="1" hangingPunct="1">
              <a:spcBef>
                <a:spcPct val="0"/>
              </a:spcBef>
              <a:defRPr/>
            </a:pPr>
            <a:endParaRPr lang="en-US" u="none" baseline="0" dirty="0" smtClean="0">
              <a:ea typeface="+mn-ea"/>
              <a:cs typeface="+mn-cs"/>
            </a:endParaRPr>
          </a:p>
          <a:p>
            <a:pPr eaLnBrk="1" hangingPunct="1">
              <a:spcBef>
                <a:spcPct val="0"/>
              </a:spcBef>
              <a:defRPr/>
            </a:pPr>
            <a:r>
              <a:rPr lang="en-US" u="none" baseline="0" dirty="0" smtClean="0">
                <a:ea typeface="+mn-ea"/>
                <a:cs typeface="+mn-cs"/>
              </a:rPr>
              <a:t>There is a Challenge question at the end of the activity.  This PowerPoint does not provide answers for the students.  </a:t>
            </a:r>
            <a:endParaRPr lang="en-US" u="sng" dirty="0" smtClean="0">
              <a:ea typeface="+mn-ea"/>
              <a:cs typeface="+mn-cs"/>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15</a:t>
            </a:fld>
            <a:endParaRPr lang="en-US" smtClean="0"/>
          </a:p>
        </p:txBody>
      </p:sp>
    </p:spTree>
    <p:extLst>
      <p:ext uri="{BB962C8B-B14F-4D97-AF65-F5344CB8AC3E}">
        <p14:creationId xmlns:p14="http://schemas.microsoft.com/office/powerpoint/2010/main" xmlns="" val="40330251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9331" name="Notes Placeholder 2"/>
          <p:cNvSpPr>
            <a:spLocks noGrp="1"/>
          </p:cNvSpPr>
          <p:nvPr>
            <p:ph type="body" idx="1"/>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r" eaLnBrk="1" hangingPunct="1">
              <a:spcBef>
                <a:spcPct val="0"/>
              </a:spcBef>
              <a:defRPr/>
            </a:pPr>
            <a:r>
              <a:rPr lang="en-US" sz="1200" kern="1200" dirty="0" smtClean="0">
                <a:solidFill>
                  <a:schemeClr val="tx1"/>
                </a:solidFill>
                <a:latin typeface="+mn-lt"/>
                <a:ea typeface="ＭＳ Ｐゴシック" charset="0"/>
                <a:cs typeface="ＭＳ Ｐゴシック" charset="0"/>
              </a:rPr>
              <a:t>(4 min) 60 minutes passed</a:t>
            </a: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Han</a:t>
            </a:r>
            <a:r>
              <a:rPr lang="en-US" sz="1200" kern="1200" baseline="0" dirty="0" smtClean="0">
                <a:solidFill>
                  <a:schemeClr val="tx1"/>
                </a:solidFill>
                <a:latin typeface="+mn-lt"/>
                <a:ea typeface="ＭＳ Ｐゴシック" charset="0"/>
                <a:cs typeface="ＭＳ Ｐゴシック" charset="0"/>
              </a:rPr>
              <a:t>d out the exit slip to each student, giving them a few minutes to answer.</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Spend time discussing what Riley did incorrectly.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b="0" u="none" kern="1200" dirty="0" smtClean="0">
                <a:solidFill>
                  <a:schemeClr val="tx1"/>
                </a:solidFill>
                <a:latin typeface="+mn-lt"/>
                <a:ea typeface="ＭＳ Ｐゴシック" charset="0"/>
                <a:cs typeface="ＭＳ Ｐゴシック" charset="0"/>
              </a:rPr>
              <a:t>Hand out the exit slip to all students,</a:t>
            </a:r>
            <a:r>
              <a:rPr lang="en-US" sz="1200" b="0" u="none" kern="1200" baseline="0" dirty="0" smtClean="0">
                <a:solidFill>
                  <a:schemeClr val="tx1"/>
                </a:solidFill>
                <a:latin typeface="+mn-lt"/>
                <a:ea typeface="ＭＳ Ｐゴシック" charset="0"/>
                <a:cs typeface="ＭＳ Ｐゴシック" charset="0"/>
              </a:rPr>
              <a:t> giving them a few minutes to answer.  This problem was chosen because there were not any problems in the lesson or class work where three numbers/variables were in the parenthesis.  This pushes students to focus on the process and apply it despite what the problem looks like.   It is suggested to spend a few minutes discussing what Riley did incorrectly.  </a:t>
            </a:r>
            <a:endParaRPr lang="en-US" sz="1200" b="0" u="none" kern="1200" dirty="0" smtClean="0">
              <a:solidFill>
                <a:schemeClr val="tx1"/>
              </a:solidFill>
              <a:latin typeface="+mn-lt"/>
              <a:ea typeface="ＭＳ Ｐゴシック" charset="0"/>
              <a:cs typeface="ＭＳ Ｐゴシック" charset="0"/>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1704B1C5-E762-4F55-9405-94C1B3EA818C}" type="slidenum">
              <a:rPr lang="en-US" smtClean="0"/>
              <a:pPr eaLnBrk="1" hangingPunct="1"/>
              <a:t>16</a:t>
            </a:fld>
            <a:endParaRPr lang="en-US" smtClean="0"/>
          </a:p>
        </p:txBody>
      </p:sp>
    </p:spTree>
    <p:extLst>
      <p:ext uri="{BB962C8B-B14F-4D97-AF65-F5344CB8AC3E}">
        <p14:creationId xmlns:p14="http://schemas.microsoft.com/office/powerpoint/2010/main" xmlns="" val="3306592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4"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algn="r" eaLnBrk="1" hangingPunct="1">
              <a:spcBef>
                <a:spcPct val="0"/>
              </a:spcBef>
              <a:defRPr/>
            </a:pPr>
            <a:r>
              <a:rPr lang="en-US" sz="900" kern="1200" dirty="0" smtClean="0">
                <a:solidFill>
                  <a:schemeClr val="tx1"/>
                </a:solidFill>
                <a:latin typeface="+mn-lt"/>
                <a:ea typeface="ＭＳ Ｐゴシック" charset="0"/>
                <a:cs typeface="ＭＳ Ｐゴシック" charset="0"/>
              </a:rPr>
              <a:t>(4</a:t>
            </a:r>
            <a:r>
              <a:rPr lang="en-US" sz="900" kern="1200" baseline="0" dirty="0" smtClean="0">
                <a:solidFill>
                  <a:schemeClr val="tx1"/>
                </a:solidFill>
                <a:latin typeface="+mn-lt"/>
                <a:ea typeface="ＭＳ Ｐゴシック" charset="0"/>
                <a:cs typeface="ＭＳ Ｐゴシック" charset="0"/>
              </a:rPr>
              <a:t> </a:t>
            </a:r>
            <a:r>
              <a:rPr lang="en-US" sz="900" kern="1200" dirty="0" smtClean="0">
                <a:solidFill>
                  <a:schemeClr val="tx1"/>
                </a:solidFill>
                <a:latin typeface="+mn-lt"/>
                <a:ea typeface="ＭＳ Ｐゴシック" charset="0"/>
                <a:cs typeface="ＭＳ Ｐゴシック" charset="0"/>
              </a:rPr>
              <a:t>min) 4 minutes</a:t>
            </a:r>
            <a:r>
              <a:rPr lang="en-US" sz="900" kern="1200" baseline="0" dirty="0" smtClean="0">
                <a:solidFill>
                  <a:schemeClr val="tx1"/>
                </a:solidFill>
                <a:latin typeface="+mn-lt"/>
                <a:ea typeface="ＭＳ Ｐゴシック" charset="0"/>
                <a:cs typeface="ＭＳ Ｐゴシック" charset="0"/>
              </a:rPr>
              <a:t> </a:t>
            </a:r>
            <a:r>
              <a:rPr lang="en-US" sz="900" kern="1200" dirty="0" smtClean="0">
                <a:solidFill>
                  <a:schemeClr val="tx1"/>
                </a:solidFill>
                <a:latin typeface="+mn-lt"/>
                <a:ea typeface="ＭＳ Ｐゴシック" charset="0"/>
                <a:cs typeface="ＭＳ Ｐゴシック" charset="0"/>
              </a:rPr>
              <a:t>passed</a:t>
            </a:r>
          </a:p>
          <a:p>
            <a:pPr eaLnBrk="1" hangingPunct="1">
              <a:spcBef>
                <a:spcPct val="0"/>
              </a:spcBef>
              <a:defRPr/>
            </a:pPr>
            <a:r>
              <a:rPr lang="en-US" sz="9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900" kern="1200" dirty="0" smtClean="0">
                <a:solidFill>
                  <a:schemeClr val="tx1"/>
                </a:solidFill>
                <a:latin typeface="+mn-lt"/>
                <a:ea typeface="ＭＳ Ｐゴシック" charset="0"/>
                <a:cs typeface="ＭＳ Ｐゴシック" charset="0"/>
              </a:rPr>
              <a:t> Read the</a:t>
            </a:r>
            <a:r>
              <a:rPr lang="en-US" sz="900" kern="1200" baseline="0" dirty="0" smtClean="0">
                <a:solidFill>
                  <a:schemeClr val="tx1"/>
                </a:solidFill>
                <a:latin typeface="+mn-lt"/>
                <a:ea typeface="ＭＳ Ｐゴシック" charset="0"/>
                <a:cs typeface="ＭＳ Ｐゴシック" charset="0"/>
              </a:rPr>
              <a:t> slide as it appears.  </a:t>
            </a:r>
          </a:p>
          <a:p>
            <a:pPr eaLnBrk="1" hangingPunct="1">
              <a:spcBef>
                <a:spcPct val="0"/>
              </a:spcBef>
              <a:buFontTx/>
              <a:buChar char="•"/>
              <a:defRPr/>
            </a:pPr>
            <a:r>
              <a:rPr lang="en-US" sz="900" kern="1200" baseline="0" dirty="0" smtClean="0">
                <a:solidFill>
                  <a:schemeClr val="tx1"/>
                </a:solidFill>
                <a:latin typeface="+mn-lt"/>
                <a:ea typeface="ＭＳ Ｐゴシック" charset="0"/>
                <a:cs typeface="ＭＳ Ｐゴシック" charset="0"/>
              </a:rPr>
              <a:t> Give students a few minutes to discuss the problem.</a:t>
            </a:r>
          </a:p>
          <a:p>
            <a:pPr eaLnBrk="1" hangingPunct="1">
              <a:spcBef>
                <a:spcPct val="0"/>
              </a:spcBef>
              <a:buFontTx/>
              <a:buChar char="•"/>
              <a:defRPr/>
            </a:pPr>
            <a:r>
              <a:rPr lang="en-US" sz="900" kern="1200" baseline="0" dirty="0" smtClean="0">
                <a:solidFill>
                  <a:schemeClr val="tx1"/>
                </a:solidFill>
                <a:latin typeface="+mn-lt"/>
                <a:ea typeface="ＭＳ Ｐゴシック" charset="0"/>
                <a:cs typeface="ＭＳ Ｐゴシック" charset="0"/>
              </a:rPr>
              <a:t> Advance the slide for the explanations to appear.</a:t>
            </a:r>
            <a:endParaRPr lang="en-US" sz="9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9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9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9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900" u="none" kern="1200" dirty="0" smtClean="0">
                <a:solidFill>
                  <a:schemeClr val="tx1"/>
                </a:solidFill>
                <a:latin typeface="+mn-lt"/>
                <a:ea typeface="ＭＳ Ｐゴシック" charset="0"/>
                <a:cs typeface="ＭＳ Ｐゴシック" charset="0"/>
              </a:rPr>
              <a:t>The</a:t>
            </a:r>
            <a:r>
              <a:rPr lang="en-US" sz="900" u="none" kern="1200" baseline="0" dirty="0" smtClean="0">
                <a:solidFill>
                  <a:schemeClr val="tx1"/>
                </a:solidFill>
                <a:latin typeface="+mn-lt"/>
                <a:ea typeface="ＭＳ Ｐゴシック" charset="0"/>
                <a:cs typeface="ＭＳ Ｐゴシック" charset="0"/>
              </a:rPr>
              <a:t> lesson’s objective is for students to apply the distributive property.  This multiplication problem was answered by using the Distributive Property.  This is just a way to start kids thinking about this method when multiplying two numbers.  </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49821E1-9BD3-4BB5-821F-D6C1C9FAF432}" type="slidenum">
              <a:rPr lang="en-US" smtClean="0"/>
              <a:pPr eaLnBrk="1" hangingPunct="1"/>
              <a:t>2</a:t>
            </a:fld>
            <a:endParaRPr lang="en-US" smtClean="0"/>
          </a:p>
        </p:txBody>
      </p:sp>
    </p:spTree>
    <p:extLst>
      <p:ext uri="{BB962C8B-B14F-4D97-AF65-F5344CB8AC3E}">
        <p14:creationId xmlns:p14="http://schemas.microsoft.com/office/powerpoint/2010/main" xmlns="" val="1164419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2770" name="Notes Placeholder 2"/>
          <p:cNvSpPr>
            <a:spLocks noGrp="1"/>
          </p:cNvSpPr>
          <p:nvPr>
            <p:ph type="body" idx="1"/>
          </p:nvPr>
        </p:nvSpPr>
        <p:spPr bwMode="auto"/>
        <p:txBody>
          <a:bodyPr wrap="square" numCol="1" anchor="t" anchorCtr="0" compatLnSpc="1">
            <a:prstTxWarp prst="textNoShape">
              <a:avLst/>
            </a:prstTxWarp>
          </a:bodyPr>
          <a:lstStyle/>
          <a:p>
            <a:pPr algn="r" eaLnBrk="1" hangingPunct="1">
              <a:spcBef>
                <a:spcPct val="0"/>
              </a:spcBef>
              <a:defRPr/>
            </a:pPr>
            <a:r>
              <a:rPr lang="en-US" dirty="0" smtClean="0">
                <a:ea typeface="+mn-ea"/>
                <a:cs typeface="+mn-cs"/>
              </a:rPr>
              <a:t>(3</a:t>
            </a:r>
            <a:r>
              <a:rPr lang="en-US" baseline="0" dirty="0" smtClean="0">
                <a:ea typeface="+mn-ea"/>
                <a:cs typeface="+mn-cs"/>
              </a:rPr>
              <a:t> </a:t>
            </a:r>
            <a:r>
              <a:rPr lang="en-US" dirty="0" smtClean="0">
                <a:ea typeface="+mn-ea"/>
                <a:cs typeface="+mn-cs"/>
              </a:rPr>
              <a:t>min) 7 minutes passed</a:t>
            </a:r>
          </a:p>
          <a:p>
            <a:pPr eaLnBrk="1" hangingPunct="1">
              <a:spcBef>
                <a:spcPct val="0"/>
              </a:spcBef>
              <a:defRPr/>
            </a:pPr>
            <a:r>
              <a:rPr lang="en-US" u="sng" dirty="0" smtClean="0">
                <a:ea typeface="+mn-ea"/>
                <a:cs typeface="+mn-cs"/>
              </a:rPr>
              <a:t>In-Class Notes</a:t>
            </a:r>
          </a:p>
          <a:p>
            <a:pPr eaLnBrk="1" hangingPunct="1">
              <a:spcBef>
                <a:spcPct val="0"/>
              </a:spcBef>
              <a:buFontTx/>
              <a:buChar char="•"/>
              <a:defRPr/>
            </a:pPr>
            <a:r>
              <a:rPr lang="en-US" dirty="0" smtClean="0">
                <a:ea typeface="+mn-ea"/>
                <a:cs typeface="+mn-cs"/>
              </a:rPr>
              <a:t> Read</a:t>
            </a:r>
            <a:r>
              <a:rPr lang="en-US" baseline="0" dirty="0" smtClean="0">
                <a:ea typeface="+mn-ea"/>
                <a:cs typeface="+mn-cs"/>
              </a:rPr>
              <a:t> the slide as it appears.</a:t>
            </a:r>
          </a:p>
          <a:p>
            <a:pPr eaLnBrk="1" hangingPunct="1">
              <a:spcBef>
                <a:spcPct val="0"/>
              </a:spcBef>
              <a:buFontTx/>
              <a:buChar char="•"/>
              <a:defRPr/>
            </a:pPr>
            <a:r>
              <a:rPr lang="en-US" baseline="0" dirty="0" smtClean="0">
                <a:ea typeface="+mn-ea"/>
                <a:cs typeface="+mn-cs"/>
              </a:rPr>
              <a:t> Remind students how to find area of a rectangle.</a:t>
            </a:r>
          </a:p>
          <a:p>
            <a:pPr eaLnBrk="1" hangingPunct="1">
              <a:spcBef>
                <a:spcPct val="0"/>
              </a:spcBef>
              <a:buFontTx/>
              <a:buChar char="•"/>
              <a:defRPr/>
            </a:pPr>
            <a:r>
              <a:rPr lang="en-US" baseline="0" dirty="0" smtClean="0">
                <a:ea typeface="+mn-ea"/>
                <a:cs typeface="+mn-cs"/>
              </a:rPr>
              <a:t> Either ask for volunteers to explain how they found the area, or just advance the slide to show students the process.</a:t>
            </a:r>
            <a:endParaRPr lang="en-US" dirty="0" smtClean="0">
              <a:ea typeface="+mn-ea"/>
              <a:cs typeface="+mn-cs"/>
            </a:endParaRPr>
          </a:p>
          <a:p>
            <a:pPr eaLnBrk="1" hangingPunct="1">
              <a:spcBef>
                <a:spcPct val="0"/>
              </a:spcBef>
              <a:buFontTx/>
              <a:buChar char="•"/>
              <a:defRPr/>
            </a:pPr>
            <a:endParaRPr lang="en-US" dirty="0" smtClean="0">
              <a:ea typeface="+mn-ea"/>
              <a:cs typeface="+mn-cs"/>
            </a:endParaRPr>
          </a:p>
          <a:p>
            <a:pPr eaLnBrk="1" hangingPunct="1">
              <a:spcBef>
                <a:spcPct val="0"/>
              </a:spcBef>
              <a:defRPr/>
            </a:pPr>
            <a:r>
              <a:rPr lang="en-US" u="sng" dirty="0" smtClean="0">
                <a:ea typeface="+mn-ea"/>
                <a:cs typeface="+mn-cs"/>
              </a:rPr>
              <a:t>Preparation Notes</a:t>
            </a:r>
          </a:p>
          <a:p>
            <a:pPr eaLnBrk="1" hangingPunct="1">
              <a:spcBef>
                <a:spcPct val="0"/>
              </a:spcBef>
              <a:defRPr/>
            </a:pPr>
            <a:endParaRPr lang="en-US" u="sng" dirty="0" smtClean="0">
              <a:ea typeface="+mn-ea"/>
              <a:cs typeface="+mn-cs"/>
            </a:endParaRPr>
          </a:p>
          <a:p>
            <a:pPr eaLnBrk="1" hangingPunct="1">
              <a:spcBef>
                <a:spcPct val="0"/>
              </a:spcBef>
              <a:defRPr/>
            </a:pPr>
            <a:r>
              <a:rPr lang="en-US" u="none" dirty="0" smtClean="0">
                <a:ea typeface="+mn-ea"/>
                <a:cs typeface="+mn-cs"/>
              </a:rPr>
              <a:t>The</a:t>
            </a:r>
            <a:r>
              <a:rPr lang="en-US" u="none" baseline="0" dirty="0" smtClean="0">
                <a:ea typeface="+mn-ea"/>
                <a:cs typeface="+mn-cs"/>
              </a:rPr>
              <a:t> purpose of The Launch is show students there are two ways to finding area of a ‘divided’ rectangle.  This slide’s purpose is to review finding the area of a rectangle.  The next slide will extend the basketball question a bit father.  </a:t>
            </a:r>
          </a:p>
          <a:p>
            <a:pPr eaLnBrk="1" hangingPunct="1">
              <a:spcBef>
                <a:spcPct val="0"/>
              </a:spcBef>
              <a:defRPr/>
            </a:pPr>
            <a:endParaRPr lang="en-US" u="none" baseline="0" dirty="0" smtClean="0">
              <a:ea typeface="+mn-ea"/>
              <a:cs typeface="+mn-cs"/>
            </a:endParaRPr>
          </a:p>
          <a:p>
            <a:pPr eaLnBrk="1" hangingPunct="1">
              <a:spcBef>
                <a:spcPct val="0"/>
              </a:spcBef>
              <a:defRPr/>
            </a:pPr>
            <a:r>
              <a:rPr lang="en-US" u="none" baseline="0" dirty="0" smtClean="0">
                <a:ea typeface="+mn-ea"/>
                <a:cs typeface="+mn-cs"/>
              </a:rPr>
              <a:t>Read the slide as it appears to the class.  You may ask for a volunteer to explain how to find the are of the basketball court, but again, this is just a review.   </a:t>
            </a:r>
            <a:endParaRPr lang="en-US" u="none" dirty="0" smtClean="0">
              <a:ea typeface="+mn-ea"/>
              <a:cs typeface="+mn-cs"/>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233679CA-8D16-4893-9E1B-F9773BC4A755}" type="slidenum">
              <a:rPr lang="en-US" smtClean="0"/>
              <a:pPr eaLnBrk="1" hangingPunct="1"/>
              <a:t>3</a:t>
            </a:fld>
            <a:endParaRPr lang="en-US" smtClean="0"/>
          </a:p>
        </p:txBody>
      </p:sp>
    </p:spTree>
    <p:extLst>
      <p:ext uri="{BB962C8B-B14F-4D97-AF65-F5344CB8AC3E}">
        <p14:creationId xmlns:p14="http://schemas.microsoft.com/office/powerpoint/2010/main" xmlns="" val="1010204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eaLnBrk="1" hangingPunct="1">
              <a:spcBef>
                <a:spcPct val="0"/>
              </a:spcBef>
              <a:defRPr/>
            </a:pPr>
            <a:r>
              <a:rPr lang="en-US" sz="1200" kern="1200" dirty="0" smtClean="0">
                <a:solidFill>
                  <a:schemeClr val="tx1"/>
                </a:solidFill>
                <a:latin typeface="+mn-lt"/>
                <a:ea typeface="ＭＳ Ｐゴシック" charset="0"/>
                <a:cs typeface="ＭＳ Ｐゴシック" charset="0"/>
              </a:rPr>
              <a:t>(5 min) 12 minutes passed</a:t>
            </a: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Read the</a:t>
            </a:r>
            <a:r>
              <a:rPr lang="en-US" sz="1200" kern="1200" baseline="0" dirty="0" smtClean="0">
                <a:solidFill>
                  <a:schemeClr val="tx1"/>
                </a:solidFill>
                <a:latin typeface="+mn-lt"/>
                <a:ea typeface="ＭＳ Ｐゴシック" charset="0"/>
                <a:cs typeface="ＭＳ Ｐゴシック" charset="0"/>
              </a:rPr>
              <a:t> as it appears.</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Pause at the movement when the slide moves the 50 ft asking students if they understood what happened.  It would be a nice visual for students to point out the two rectangles that were formed.</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Have students copy the basketball court (the divided rectangle) into their notebooks.</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Give students time to work with their partner to find the area of the college basketball court.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The goal for this</a:t>
            </a:r>
            <a:r>
              <a:rPr lang="en-US" sz="1200" u="none" kern="1200" baseline="0" dirty="0" smtClean="0">
                <a:solidFill>
                  <a:schemeClr val="tx1"/>
                </a:solidFill>
                <a:latin typeface="+mn-lt"/>
                <a:ea typeface="ＭＳ Ｐゴシック" charset="0"/>
                <a:cs typeface="ＭＳ Ｐゴシック" charset="0"/>
              </a:rPr>
              <a:t> slide is for students to find the area of the divided rectangle; most likely students will use two different methods.  That is the focus of this slide.  If the class uses the same method, students will have to be prompted to try to find another method, depending what method they used.  Give students time to work with a partner to find the area.  If some groups finish before others, encourage them to find a different method.  </a:t>
            </a:r>
            <a:endParaRPr lang="en-US" sz="1200" u="none" kern="1200" dirty="0" smtClean="0">
              <a:solidFill>
                <a:schemeClr val="tx1"/>
              </a:solidFill>
              <a:latin typeface="+mn-lt"/>
              <a:ea typeface="ＭＳ Ｐゴシック" charset="0"/>
              <a:cs typeface="ＭＳ Ｐゴシック" charset="0"/>
            </a:endParaRPr>
          </a:p>
          <a:p>
            <a:pPr marL="171450" indent="-171450" eaLnBrk="1" hangingPunct="1">
              <a:spcBef>
                <a:spcPct val="0"/>
              </a:spcBef>
              <a:buFont typeface="Arial" pitchFamily="34" charset="0"/>
              <a:buChar char="•"/>
              <a:defRPr/>
            </a:pPr>
            <a:endParaRPr lang="en-US" sz="1200" u="sng" kern="1200" dirty="0" smtClean="0">
              <a:solidFill>
                <a:schemeClr val="tx1"/>
              </a:solidFill>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44A84EB8-5975-4F07-A9D4-416AF9AAA7DD}" type="slidenum">
              <a:rPr lang="en-US" smtClean="0"/>
              <a:pPr>
                <a:defRPr/>
              </a:pPr>
              <a:t>4</a:t>
            </a:fld>
            <a:endParaRPr lang="en-US"/>
          </a:p>
        </p:txBody>
      </p:sp>
    </p:spTree>
    <p:extLst>
      <p:ext uri="{BB962C8B-B14F-4D97-AF65-F5344CB8AC3E}">
        <p14:creationId xmlns:p14="http://schemas.microsoft.com/office/powerpoint/2010/main" xmlns="" val="1471425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eaLnBrk="1" hangingPunct="1">
              <a:spcBef>
                <a:spcPct val="0"/>
              </a:spcBef>
              <a:defRPr/>
            </a:pPr>
            <a:r>
              <a:rPr lang="en-US" sz="1200" kern="1200" dirty="0" smtClean="0">
                <a:solidFill>
                  <a:schemeClr val="tx1"/>
                </a:solidFill>
                <a:latin typeface="+mn-lt"/>
                <a:ea typeface="ＭＳ Ｐゴシック" charset="0"/>
                <a:cs typeface="ＭＳ Ｐゴシック" charset="0"/>
              </a:rPr>
              <a:t>(5 min) 17</a:t>
            </a:r>
            <a:r>
              <a:rPr lang="en-US" sz="1200" kern="1200" baseline="0" dirty="0" smtClean="0">
                <a:solidFill>
                  <a:schemeClr val="tx1"/>
                </a:solidFill>
                <a:latin typeface="+mn-lt"/>
                <a:ea typeface="ＭＳ Ｐゴシック" charset="0"/>
                <a:cs typeface="ＭＳ Ｐゴシック" charset="0"/>
              </a:rPr>
              <a:t> minutes</a:t>
            </a:r>
            <a:r>
              <a:rPr lang="en-US" sz="1200" kern="1200" dirty="0" smtClean="0">
                <a:solidFill>
                  <a:schemeClr val="tx1"/>
                </a:solidFill>
                <a:latin typeface="+mn-lt"/>
                <a:ea typeface="ＭＳ Ｐゴシック" charset="0"/>
                <a:cs typeface="ＭＳ Ｐゴシック" charset="0"/>
              </a:rPr>
              <a:t> passed</a:t>
            </a: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Read</a:t>
            </a:r>
            <a:r>
              <a:rPr lang="en-US" sz="1200" kern="1200" baseline="0" dirty="0" smtClean="0">
                <a:solidFill>
                  <a:schemeClr val="tx1"/>
                </a:solidFill>
                <a:latin typeface="+mn-lt"/>
                <a:ea typeface="ＭＳ Ｐゴシック" charset="0"/>
                <a:cs typeface="ＭＳ Ｐゴシック" charset="0"/>
              </a:rPr>
              <a:t> the slide as it appears.</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Ask students who used the method of finding the sum first, since it appears first.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Continue with the second method, the distributive property, but remember students are not yet aware of this vocabulary.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Advancing the slide again will show both expressions.  This is a crucial part in the lesson.  Be sure to discuss why the parenthesis are used in the first method and why the 50 is now part of the expression.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Repeat the same questions for the second method, but asking students where is the 50 located in this expression.</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Explain that from the first expression, the 50 appeared twice.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The final questions of the slide is to encourage students to make the connection that both expressions (methods) are the same.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This</a:t>
            </a:r>
            <a:r>
              <a:rPr lang="en-US" sz="1200" u="none" kern="1200" baseline="0" dirty="0" smtClean="0">
                <a:solidFill>
                  <a:schemeClr val="tx1"/>
                </a:solidFill>
                <a:latin typeface="+mn-lt"/>
                <a:ea typeface="ＭＳ Ｐゴシック" charset="0"/>
                <a:cs typeface="ＭＳ Ｐゴシック" charset="0"/>
              </a:rPr>
              <a:t> slide is an explanation of the two methods.  Ask for students to share the method they used.  Once students have shared their findings, call on a group who used the method of finding the sum first. The first explanation shows taking the sum first, then multiplying.  The way the process appears is based on what students will say.  “They added 84 + 10 first.  The sum is 94.  Then multiply 84 by 50.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The second method is the distributive property, but students are not yet aware of this vocabulary.  Again, the process will appear based on how students would have answered the problem.  Multiply 84 and 50, then multiply 10 and 50.  Last, add them together.  Students may have said 50 times 84; use this opportunity to quickly review that the commutative property was used. </a:t>
            </a:r>
          </a:p>
          <a:p>
            <a:pPr eaLnBrk="1" hangingPunct="1">
              <a:spcBef>
                <a:spcPct val="0"/>
              </a:spcBef>
              <a:defRPr/>
            </a:pPr>
            <a:endParaRPr lang="en-US" sz="1200" u="none" kern="1200" baseline="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baseline="0" dirty="0" smtClean="0">
                <a:solidFill>
                  <a:schemeClr val="tx1"/>
                </a:solidFill>
                <a:latin typeface="+mn-lt"/>
                <a:ea typeface="ＭＳ Ｐゴシック" charset="0"/>
                <a:cs typeface="ＭＳ Ｐゴシック" charset="0"/>
              </a:rPr>
              <a:t>Advance the slide for both expressions to appear.  This is a crucial part of the lesson.  Ask student why the parenthesis had to be inserted.  Prompt students to think back to what operation was performed first.  Also ask “Why the 50 is placed outside of the parenthesis?”  Once students have an understanding of this, move to the second method.  Again, review what was provided. Show the students the 50 appeared twice, to help later make the connection of the Distributive Property.  Once students have an understanding of these two expressions, ask the final question on the slide:  “What can we say about these two expressions?”  Prompt the students to make the connection that even though the expressions look different, they are equivalent because they equal the same thing, and calculate the same area. </a:t>
            </a:r>
          </a:p>
          <a:p>
            <a:endParaRPr lang="en-US" dirty="0"/>
          </a:p>
        </p:txBody>
      </p:sp>
      <p:sp>
        <p:nvSpPr>
          <p:cNvPr id="4" name="Slide Number Placeholder 3"/>
          <p:cNvSpPr>
            <a:spLocks noGrp="1"/>
          </p:cNvSpPr>
          <p:nvPr>
            <p:ph type="sldNum" sz="quarter" idx="10"/>
          </p:nvPr>
        </p:nvSpPr>
        <p:spPr/>
        <p:txBody>
          <a:bodyPr/>
          <a:lstStyle/>
          <a:p>
            <a:pPr>
              <a:defRPr/>
            </a:pPr>
            <a:fld id="{44A84EB8-5975-4F07-A9D4-416AF9AAA7DD}" type="slidenum">
              <a:rPr lang="en-US" smtClean="0"/>
              <a:pPr>
                <a:defRPr/>
              </a:pPr>
              <a:t>5</a:t>
            </a:fld>
            <a:endParaRPr lang="en-US"/>
          </a:p>
        </p:txBody>
      </p:sp>
    </p:spTree>
    <p:extLst>
      <p:ext uri="{BB962C8B-B14F-4D97-AF65-F5344CB8AC3E}">
        <p14:creationId xmlns:p14="http://schemas.microsoft.com/office/powerpoint/2010/main" xmlns="" val="56348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pPr algn="r" eaLnBrk="1" hangingPunct="1">
              <a:spcBef>
                <a:spcPct val="0"/>
              </a:spcBef>
              <a:defRPr/>
            </a:pPr>
            <a:r>
              <a:rPr lang="en-US" sz="1200" kern="1200" dirty="0" smtClean="0">
                <a:solidFill>
                  <a:schemeClr val="tx1"/>
                </a:solidFill>
                <a:latin typeface="+mn-lt"/>
                <a:ea typeface="ＭＳ Ｐゴシック" charset="0"/>
                <a:cs typeface="ＭＳ Ｐゴシック" charset="0"/>
              </a:rPr>
              <a:t>(2</a:t>
            </a:r>
            <a:r>
              <a:rPr lang="en-US" sz="1200" kern="1200" baseline="0" dirty="0" smtClean="0">
                <a:solidFill>
                  <a:schemeClr val="tx1"/>
                </a:solidFill>
                <a:latin typeface="+mn-lt"/>
                <a:ea typeface="ＭＳ Ｐゴシック" charset="0"/>
                <a:cs typeface="ＭＳ Ｐゴシック" charset="0"/>
              </a:rPr>
              <a:t> </a:t>
            </a:r>
            <a:r>
              <a:rPr lang="en-US" sz="1200" kern="1200" dirty="0" smtClean="0">
                <a:solidFill>
                  <a:schemeClr val="tx1"/>
                </a:solidFill>
                <a:latin typeface="+mn-lt"/>
                <a:ea typeface="ＭＳ Ｐゴシック" charset="0"/>
                <a:cs typeface="ＭＳ Ｐゴシック" charset="0"/>
              </a:rPr>
              <a:t>min) 19 minutes passed</a:t>
            </a: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This slide is an introduction to the Explore Activity.  </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Explain to the students that they</a:t>
            </a:r>
            <a:r>
              <a:rPr lang="en-US" sz="1200" kern="1200" baseline="0" dirty="0" smtClean="0">
                <a:solidFill>
                  <a:schemeClr val="tx1"/>
                </a:solidFill>
                <a:latin typeface="+mn-lt"/>
                <a:ea typeface="ＭＳ Ｐゴシック" charset="0"/>
                <a:cs typeface="ＭＳ Ｐゴシック" charset="0"/>
              </a:rPr>
              <a:t> will compute the areas of the same rectangular fields using different expressions.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The main focus is for the students to look for ways to rewrite an expression into an equivalent expression.  </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Allot enough time to discuss students’ findings.  (The next two slides explain the results.)</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sng" kern="1200" dirty="0" smtClean="0">
              <a:solidFill>
                <a:schemeClr val="tx1"/>
              </a:solidFill>
              <a:latin typeface="+mn-lt"/>
              <a:ea typeface="ＭＳ Ｐゴシック" charset="0"/>
              <a:cs typeface="ＭＳ Ｐゴシック" charset="0"/>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200" u="none" kern="1200" baseline="0" dirty="0" smtClean="0">
                <a:solidFill>
                  <a:schemeClr val="tx1"/>
                </a:solidFill>
                <a:latin typeface="+mn-lt"/>
                <a:ea typeface="ＭＳ Ｐゴシック" charset="0"/>
                <a:cs typeface="ＭＳ Ｐゴシック" charset="0"/>
              </a:rPr>
              <a:t>This slide is just an introduction to the Explore Activity the students will be working on.  Explain to students that in this activity they will compute areas of the same rectangular fields using different expressions.  The purpose is to look for ways to rewrite an expression into an equivalent expression. </a:t>
            </a:r>
            <a:r>
              <a:rPr lang="en-US" sz="1200" b="0" dirty="0" smtClean="0"/>
              <a:t>Say “In this problem, you will compute areas of rectangles using different expressions. Look for ways to rewrite an expression into an equivalent expression that is easier to compute.”</a:t>
            </a:r>
            <a:r>
              <a:rPr lang="en-US" sz="1200" b="0" baseline="0" dirty="0" smtClean="0"/>
              <a:t>  </a:t>
            </a:r>
            <a:r>
              <a:rPr lang="en-US" sz="1200" u="none" kern="1200" baseline="0" dirty="0" smtClean="0">
                <a:solidFill>
                  <a:schemeClr val="tx1"/>
                </a:solidFill>
                <a:latin typeface="+mn-lt"/>
                <a:ea typeface="ＭＳ Ｐゴシック" charset="0"/>
                <a:cs typeface="ＭＳ Ｐゴシック" charset="0"/>
              </a:rPr>
              <a:t>Give students about 20 minutes to work on the first </a:t>
            </a:r>
            <a:r>
              <a:rPr lang="en-US" sz="1200" b="0" i="0" u="none" kern="1200" baseline="0" dirty="0" smtClean="0">
                <a:solidFill>
                  <a:schemeClr val="tx1"/>
                </a:solidFill>
                <a:latin typeface="+mn-lt"/>
                <a:ea typeface="ＭＳ Ｐゴシック" charset="0"/>
                <a:cs typeface="ＭＳ Ｐゴシック" charset="0"/>
              </a:rPr>
              <a:t>four </a:t>
            </a:r>
            <a:r>
              <a:rPr lang="en-US" sz="1200" u="none" kern="1200" baseline="0" dirty="0" smtClean="0">
                <a:solidFill>
                  <a:schemeClr val="tx1"/>
                </a:solidFill>
                <a:latin typeface="+mn-lt"/>
                <a:ea typeface="ＭＳ Ｐゴシック" charset="0"/>
                <a:cs typeface="ＭＳ Ｐゴシック" charset="0"/>
              </a:rPr>
              <a:t>problems.  Allot enough time to discuss students’ findings, which are shown in the next two slides.  Circulate the room to observe students work.  Prompt questions if students are having trouble with some of the questions.</a:t>
            </a:r>
          </a:p>
          <a:p>
            <a:pPr marL="171450" indent="-171450" eaLnBrk="1" hangingPunct="1">
              <a:spcBef>
                <a:spcPct val="0"/>
              </a:spcBef>
              <a:buFont typeface="Arial" pitchFamily="34" charset="0"/>
              <a:buNone/>
              <a:defRPr/>
            </a:pPr>
            <a:endParaRPr lang="en-US" u="sng" dirty="0" smtClean="0">
              <a:ea typeface="+mn-ea"/>
              <a:cs typeface="+mn-cs"/>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75AE3A94-1C2B-4D8D-8581-469CA4637C53}" type="slidenum">
              <a:rPr lang="en-US" smtClean="0"/>
              <a:pPr eaLnBrk="1" hangingPunct="1"/>
              <a:t>6</a:t>
            </a:fld>
            <a:endParaRPr lang="en-US" smtClean="0"/>
          </a:p>
        </p:txBody>
      </p:sp>
    </p:spTree>
    <p:extLst>
      <p:ext uri="{BB962C8B-B14F-4D97-AF65-F5344CB8AC3E}">
        <p14:creationId xmlns:p14="http://schemas.microsoft.com/office/powerpoint/2010/main" xmlns="" val="1296220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r" eaLnBrk="1" hangingPunct="1">
              <a:spcBef>
                <a:spcPct val="0"/>
              </a:spcBef>
              <a:defRPr/>
            </a:pPr>
            <a:r>
              <a:rPr lang="en-US" sz="1200" kern="1200" dirty="0" smtClean="0">
                <a:solidFill>
                  <a:schemeClr val="tx1"/>
                </a:solidFill>
                <a:latin typeface="+mn-lt"/>
                <a:ea typeface="ＭＳ Ｐゴシック" charset="0"/>
                <a:cs typeface="ＭＳ Ｐゴシック" charset="0"/>
              </a:rPr>
              <a:t>(15</a:t>
            </a:r>
            <a:r>
              <a:rPr lang="en-US" sz="1200" kern="1200" baseline="0" dirty="0" smtClean="0">
                <a:solidFill>
                  <a:schemeClr val="tx1"/>
                </a:solidFill>
                <a:latin typeface="+mn-lt"/>
                <a:ea typeface="ＭＳ Ｐゴシック" charset="0"/>
                <a:cs typeface="ＭＳ Ｐゴシック" charset="0"/>
              </a:rPr>
              <a:t> minutes for first four problems with discussion</a:t>
            </a:r>
            <a:r>
              <a:rPr lang="en-US" sz="1200" kern="1200" dirty="0" smtClean="0">
                <a:solidFill>
                  <a:schemeClr val="tx1"/>
                </a:solidFill>
                <a:latin typeface="+mn-lt"/>
                <a:ea typeface="ＭＳ Ｐゴシック" charset="0"/>
                <a:cs typeface="ＭＳ Ｐゴシック" charset="0"/>
              </a:rPr>
              <a:t>) 34 minutes</a:t>
            </a:r>
            <a:r>
              <a:rPr lang="en-US" sz="1200" kern="1200" baseline="0" dirty="0" smtClean="0">
                <a:solidFill>
                  <a:schemeClr val="tx1"/>
                </a:solidFill>
                <a:latin typeface="+mn-lt"/>
                <a:ea typeface="ＭＳ Ｐゴシック" charset="0"/>
                <a:cs typeface="ＭＳ Ｐゴシック" charset="0"/>
              </a:rPr>
              <a:t> </a:t>
            </a:r>
            <a:r>
              <a:rPr lang="en-US" sz="1200" kern="1200" dirty="0" smtClean="0">
                <a:solidFill>
                  <a:schemeClr val="tx1"/>
                </a:solidFill>
                <a:latin typeface="+mn-lt"/>
                <a:ea typeface="ＭＳ Ｐゴシック" charset="0"/>
                <a:cs typeface="ＭＳ Ｐゴシック" charset="0"/>
              </a:rPr>
              <a:t>passed</a:t>
            </a: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This</a:t>
            </a:r>
            <a:r>
              <a:rPr lang="en-US" sz="1200" kern="1200" baseline="0" dirty="0" smtClean="0">
                <a:solidFill>
                  <a:schemeClr val="tx1"/>
                </a:solidFill>
                <a:latin typeface="+mn-lt"/>
                <a:ea typeface="ＭＳ Ｐゴシック" charset="0"/>
                <a:cs typeface="ＭＳ Ｐゴシック" charset="0"/>
              </a:rPr>
              <a:t> slide is to be used to discuss the class work.</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to reveal the answers.</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Focus on 2a, emphasizing the fact that </a:t>
            </a:r>
            <a:r>
              <a:rPr lang="en-US" sz="1200" u="none" kern="1200" baseline="0" dirty="0" smtClean="0">
                <a:solidFill>
                  <a:schemeClr val="tx1"/>
                </a:solidFill>
                <a:latin typeface="+mn-lt"/>
                <a:ea typeface="ＭＳ Ｐゴシック" charset="0"/>
                <a:cs typeface="ＭＳ Ｐゴシック" charset="0"/>
              </a:rPr>
              <a:t>120 was used to multiply BOTH 20 and 30.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marL="171450" indent="-171450" eaLnBrk="1" hangingPunct="1">
              <a:spcBef>
                <a:spcPct val="0"/>
              </a:spcBef>
              <a:buFont typeface="Arial" pitchFamily="34" charset="0"/>
              <a:buNone/>
              <a:defRPr/>
            </a:pPr>
            <a:endParaRPr lang="en-US" sz="1200" u="sng" kern="1200" dirty="0" smtClean="0">
              <a:solidFill>
                <a:schemeClr val="tx1"/>
              </a:solidFill>
              <a:latin typeface="+mn-lt"/>
              <a:ea typeface="ＭＳ Ｐゴシック" charset="0"/>
              <a:cs typeface="ＭＳ Ｐゴシック" charset="0"/>
            </a:endParaRPr>
          </a:p>
          <a:p>
            <a:pPr marL="171450" indent="-171450" algn="l" eaLnBrk="1" hangingPunct="1">
              <a:spcBef>
                <a:spcPct val="0"/>
              </a:spcBef>
              <a:buFont typeface="Arial" pitchFamily="34" charset="0"/>
              <a:buNone/>
              <a:defRPr/>
            </a:pPr>
            <a:r>
              <a:rPr lang="en-US" sz="1200" u="none" kern="1200" dirty="0" smtClean="0">
                <a:solidFill>
                  <a:schemeClr val="tx1"/>
                </a:solidFill>
                <a:latin typeface="+mn-lt"/>
                <a:ea typeface="ＭＳ Ｐゴシック" charset="0"/>
                <a:cs typeface="ＭＳ Ｐゴシック" charset="0"/>
              </a:rPr>
              <a:t>The next three slides are to be used when discussing</a:t>
            </a:r>
            <a:r>
              <a:rPr lang="en-US" sz="1200" u="none" kern="1200" baseline="0" dirty="0" smtClean="0">
                <a:solidFill>
                  <a:schemeClr val="tx1"/>
                </a:solidFill>
                <a:latin typeface="+mn-lt"/>
                <a:ea typeface="ＭＳ Ｐゴシック" charset="0"/>
                <a:cs typeface="ＭＳ Ｐゴシック" charset="0"/>
              </a:rPr>
              <a:t> the solutions to the class work.  Ask students for the answers with an </a:t>
            </a:r>
          </a:p>
          <a:p>
            <a:pPr marL="171450" indent="-171450" algn="l" eaLnBrk="1" hangingPunct="1">
              <a:spcBef>
                <a:spcPct val="0"/>
              </a:spcBef>
              <a:buFont typeface="Arial" pitchFamily="34" charset="0"/>
              <a:buNone/>
              <a:defRPr/>
            </a:pPr>
            <a:r>
              <a:rPr lang="en-US" sz="1200" u="none" kern="1200" baseline="0" dirty="0" smtClean="0">
                <a:solidFill>
                  <a:schemeClr val="tx1"/>
                </a:solidFill>
                <a:latin typeface="+mn-lt"/>
                <a:ea typeface="ＭＳ Ｐゴシック" charset="0"/>
                <a:cs typeface="ＭＳ Ｐゴシック" charset="0"/>
              </a:rPr>
              <a:t>explanation.   Advance the slide to have the answers appear, giving attention to 2a.  It is important for students </a:t>
            </a:r>
          </a:p>
          <a:p>
            <a:pPr marL="171450" indent="-171450" algn="l" eaLnBrk="1" hangingPunct="1">
              <a:spcBef>
                <a:spcPct val="0"/>
              </a:spcBef>
              <a:buFont typeface="Arial" pitchFamily="34" charset="0"/>
              <a:buNone/>
              <a:defRPr/>
            </a:pPr>
            <a:r>
              <a:rPr lang="en-US" sz="1200" u="none" kern="1200" baseline="0" dirty="0" smtClean="0">
                <a:solidFill>
                  <a:schemeClr val="tx1"/>
                </a:solidFill>
                <a:latin typeface="+mn-lt"/>
                <a:ea typeface="ＭＳ Ｐゴシック" charset="0"/>
                <a:cs typeface="ＭＳ Ｐゴシック" charset="0"/>
              </a:rPr>
              <a:t>to make the connection that in problem 1 and 2, both areas were the same.  Prompt a discussion on why this is try, </a:t>
            </a:r>
          </a:p>
          <a:p>
            <a:pPr marL="171450" indent="-171450" algn="l" eaLnBrk="1" hangingPunct="1">
              <a:spcBef>
                <a:spcPct val="0"/>
              </a:spcBef>
              <a:buFont typeface="Arial" pitchFamily="34" charset="0"/>
              <a:buNone/>
              <a:defRPr/>
            </a:pPr>
            <a:r>
              <a:rPr lang="en-US" sz="1200" u="none" kern="1200" baseline="0" dirty="0" smtClean="0">
                <a:solidFill>
                  <a:schemeClr val="tx1"/>
                </a:solidFill>
                <a:latin typeface="+mn-lt"/>
                <a:ea typeface="ＭＳ Ｐゴシック" charset="0"/>
                <a:cs typeface="ＭＳ Ｐゴシック" charset="0"/>
              </a:rPr>
              <a:t>emphasizing on the fact that 120 was used to multiply BOTH 20 and 30. </a:t>
            </a:r>
            <a:endParaRPr lang="en-US" u="sng" dirty="0" smtClean="0">
              <a:ea typeface="+mn-ea"/>
              <a:cs typeface="+mn-cs"/>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7</a:t>
            </a:fld>
            <a:endParaRPr lang="en-US" smtClean="0"/>
          </a:p>
        </p:txBody>
      </p:sp>
    </p:spTree>
    <p:extLst>
      <p:ext uri="{BB962C8B-B14F-4D97-AF65-F5344CB8AC3E}">
        <p14:creationId xmlns:p14="http://schemas.microsoft.com/office/powerpoint/2010/main" xmlns="" val="2875509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r" eaLnBrk="1" hangingPunct="1">
              <a:spcBef>
                <a:spcPct val="0"/>
              </a:spcBef>
              <a:defRPr/>
            </a:pPr>
            <a:r>
              <a:rPr lang="en-US" sz="1200" kern="1200" dirty="0" smtClean="0">
                <a:solidFill>
                  <a:schemeClr val="tx1"/>
                </a:solidFill>
                <a:latin typeface="+mn-lt"/>
                <a:ea typeface="ＭＳ Ｐゴシック" charset="0"/>
                <a:cs typeface="ＭＳ Ｐゴシック" charset="0"/>
              </a:rPr>
              <a:t>(15</a:t>
            </a:r>
            <a:r>
              <a:rPr lang="en-US" sz="1200" kern="1200" baseline="0" dirty="0" smtClean="0">
                <a:solidFill>
                  <a:schemeClr val="tx1"/>
                </a:solidFill>
                <a:latin typeface="+mn-lt"/>
                <a:ea typeface="ＭＳ Ｐゴシック" charset="0"/>
                <a:cs typeface="ＭＳ Ｐゴシック" charset="0"/>
              </a:rPr>
              <a:t> minutes for first four problems with discussion</a:t>
            </a:r>
            <a:r>
              <a:rPr lang="en-US" sz="1200" kern="1200" dirty="0" smtClean="0">
                <a:solidFill>
                  <a:schemeClr val="tx1"/>
                </a:solidFill>
                <a:latin typeface="+mn-lt"/>
                <a:ea typeface="ＭＳ Ｐゴシック" charset="0"/>
                <a:cs typeface="ＭＳ Ｐゴシック" charset="0"/>
              </a:rPr>
              <a:t>) 34 minutes</a:t>
            </a:r>
            <a:r>
              <a:rPr lang="en-US" sz="1200" kern="1200" baseline="0" dirty="0" smtClean="0">
                <a:solidFill>
                  <a:schemeClr val="tx1"/>
                </a:solidFill>
                <a:latin typeface="+mn-lt"/>
                <a:ea typeface="ＭＳ Ｐゴシック" charset="0"/>
                <a:cs typeface="ＭＳ Ｐゴシック" charset="0"/>
              </a:rPr>
              <a:t> </a:t>
            </a:r>
            <a:r>
              <a:rPr lang="en-US" sz="1200" kern="1200" dirty="0" smtClean="0">
                <a:solidFill>
                  <a:schemeClr val="tx1"/>
                </a:solidFill>
                <a:latin typeface="+mn-lt"/>
                <a:ea typeface="ＭＳ Ｐゴシック" charset="0"/>
                <a:cs typeface="ＭＳ Ｐゴシック" charset="0"/>
              </a:rPr>
              <a:t>passed</a:t>
            </a: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This</a:t>
            </a:r>
            <a:r>
              <a:rPr lang="en-US" sz="1200" kern="1200" baseline="0" dirty="0" smtClean="0">
                <a:solidFill>
                  <a:schemeClr val="tx1"/>
                </a:solidFill>
                <a:latin typeface="+mn-lt"/>
                <a:ea typeface="ＭＳ Ｐゴシック" charset="0"/>
                <a:cs typeface="ＭＳ Ｐゴシック" charset="0"/>
              </a:rPr>
              <a:t> slide is to be used to continue to discuss the class work.</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to reveal the answers.</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2b is just another way to write what students found in part a.</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2c, students may need clarification why the expression is written as 120(20 + 30).  Be sure to focus on where the 20 + 30 came from.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marL="171450" indent="-171450" eaLnBrk="1" hangingPunct="1">
              <a:spcBef>
                <a:spcPct val="0"/>
              </a:spcBef>
              <a:buFont typeface="Arial" pitchFamily="34" charset="0"/>
              <a:buNone/>
              <a:defRPr/>
            </a:pPr>
            <a:endParaRPr lang="en-US" sz="1200" u="sng" kern="1200" dirty="0" smtClean="0">
              <a:solidFill>
                <a:schemeClr val="tx1"/>
              </a:solidFill>
              <a:latin typeface="+mn-lt"/>
              <a:ea typeface="ＭＳ Ｐゴシック" charset="0"/>
              <a:cs typeface="ＭＳ Ｐゴシック" charset="0"/>
            </a:endParaRPr>
          </a:p>
          <a:p>
            <a:pPr marL="171450" indent="-171450" algn="l" eaLnBrk="1" hangingPunct="1">
              <a:spcBef>
                <a:spcPct val="0"/>
              </a:spcBef>
              <a:buFont typeface="Arial" pitchFamily="34" charset="0"/>
              <a:buNone/>
              <a:defRPr/>
            </a:pPr>
            <a:r>
              <a:rPr lang="en-US" sz="1200" u="none" kern="1200" baseline="0" dirty="0" smtClean="0">
                <a:solidFill>
                  <a:schemeClr val="tx1"/>
                </a:solidFill>
                <a:latin typeface="+mn-lt"/>
                <a:ea typeface="ＭＳ Ｐゴシック" charset="0"/>
                <a:cs typeface="ＭＳ Ｐゴシック" charset="0"/>
              </a:rPr>
              <a:t>This part of the class work is to have students connect what they did in part a, to writing their findings as one expression. </a:t>
            </a:r>
          </a:p>
          <a:p>
            <a:pPr marL="171450" indent="-171450" algn="l" eaLnBrk="1" hangingPunct="1">
              <a:spcBef>
                <a:spcPct val="0"/>
              </a:spcBef>
              <a:buFont typeface="Arial" pitchFamily="34" charset="0"/>
              <a:buNone/>
              <a:defRPr/>
            </a:pPr>
            <a:r>
              <a:rPr lang="en-US" sz="1200" u="none" kern="1200" baseline="0" dirty="0" smtClean="0">
                <a:solidFill>
                  <a:schemeClr val="tx1"/>
                </a:solidFill>
                <a:latin typeface="+mn-lt"/>
                <a:ea typeface="ＭＳ Ｐゴシック" charset="0"/>
                <a:cs typeface="ＭＳ Ｐゴシック" charset="0"/>
              </a:rPr>
              <a:t>If students are having a hard time with this, explain the goal is to take the ‘work’ from part a and make it into one expression.  </a:t>
            </a:r>
          </a:p>
          <a:p>
            <a:pPr marL="171450" indent="-171450" algn="l" eaLnBrk="1" hangingPunct="1">
              <a:spcBef>
                <a:spcPct val="0"/>
              </a:spcBef>
              <a:buFont typeface="Arial" pitchFamily="34" charset="0"/>
              <a:buNone/>
              <a:defRPr/>
            </a:pPr>
            <a:r>
              <a:rPr lang="en-US" sz="1200" u="none" kern="1200" baseline="0" dirty="0" smtClean="0">
                <a:solidFill>
                  <a:schemeClr val="tx1"/>
                </a:solidFill>
                <a:latin typeface="+mn-lt"/>
                <a:ea typeface="ＭＳ Ｐゴシック" charset="0"/>
                <a:cs typeface="ＭＳ Ｐゴシック" charset="0"/>
              </a:rPr>
              <a:t>Part </a:t>
            </a:r>
            <a:r>
              <a:rPr lang="en-US" sz="1200" u="none" kern="1200" baseline="0" dirty="0" err="1" smtClean="0">
                <a:solidFill>
                  <a:schemeClr val="tx1"/>
                </a:solidFill>
                <a:latin typeface="+mn-lt"/>
                <a:ea typeface="ＭＳ Ｐゴシック" charset="0"/>
                <a:cs typeface="ＭＳ Ｐゴシック" charset="0"/>
              </a:rPr>
              <a:t>c</a:t>
            </a:r>
            <a:r>
              <a:rPr lang="en-US" sz="1200" u="none" kern="1200" baseline="0" dirty="0" smtClean="0">
                <a:solidFill>
                  <a:schemeClr val="tx1"/>
                </a:solidFill>
                <a:latin typeface="+mn-lt"/>
                <a:ea typeface="ＭＳ Ｐゴシック" charset="0"/>
                <a:cs typeface="ＭＳ Ｐゴシック" charset="0"/>
              </a:rPr>
              <a:t> will be tricky for some students.  Some students may write the expression as (20 + 30)120, which is a quick discussion </a:t>
            </a:r>
          </a:p>
          <a:p>
            <a:pPr marL="171450" indent="-171450" algn="l" eaLnBrk="1" hangingPunct="1">
              <a:spcBef>
                <a:spcPct val="0"/>
              </a:spcBef>
              <a:buFont typeface="Arial" pitchFamily="34" charset="0"/>
              <a:buNone/>
              <a:defRPr/>
            </a:pPr>
            <a:r>
              <a:rPr lang="en-US" sz="1200" u="none" kern="1200" baseline="0" dirty="0" smtClean="0">
                <a:solidFill>
                  <a:schemeClr val="tx1"/>
                </a:solidFill>
                <a:latin typeface="+mn-lt"/>
                <a:ea typeface="ＭＳ Ｐゴシック" charset="0"/>
                <a:cs typeface="ＭＳ Ｐゴシック" charset="0"/>
              </a:rPr>
              <a:t>using the Commutative Property on why it is the same as the one provided: 120(20 + 30).  Have students quickly prove that this </a:t>
            </a:r>
          </a:p>
          <a:p>
            <a:pPr marL="171450" indent="-171450" algn="l" eaLnBrk="1" hangingPunct="1">
              <a:spcBef>
                <a:spcPct val="0"/>
              </a:spcBef>
              <a:buFont typeface="Arial" pitchFamily="34" charset="0"/>
              <a:buNone/>
              <a:defRPr/>
            </a:pPr>
            <a:r>
              <a:rPr lang="en-US" sz="1200" u="none" kern="1200" baseline="0" dirty="0" smtClean="0">
                <a:solidFill>
                  <a:schemeClr val="tx1"/>
                </a:solidFill>
                <a:latin typeface="+mn-lt"/>
                <a:ea typeface="ＭＳ Ｐゴシック" charset="0"/>
                <a:cs typeface="ＭＳ Ｐゴシック" charset="0"/>
              </a:rPr>
              <a:t>expression still equals 600 square yards as do the others.  </a:t>
            </a:r>
            <a:endParaRPr lang="en-US" sz="1200" u="none" kern="1200" dirty="0" smtClean="0">
              <a:solidFill>
                <a:schemeClr val="tx1"/>
              </a:solidFill>
              <a:latin typeface="+mn-lt"/>
              <a:ea typeface="ＭＳ Ｐゴシック" charset="0"/>
              <a:cs typeface="ＭＳ Ｐゴシック" charset="0"/>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8</a:t>
            </a:fld>
            <a:endParaRPr lang="en-US" smtClean="0"/>
          </a:p>
        </p:txBody>
      </p:sp>
    </p:spTree>
    <p:extLst>
      <p:ext uri="{BB962C8B-B14F-4D97-AF65-F5344CB8AC3E}">
        <p14:creationId xmlns:p14="http://schemas.microsoft.com/office/powerpoint/2010/main" xmlns="" val="2597674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7827" name="Notes Placeholder 2"/>
          <p:cNvSpPr>
            <a:spLocks noGrp="1"/>
          </p:cNvSpPr>
          <p:nvPr>
            <p:ph type="body" idx="1"/>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r" eaLnBrk="1" hangingPunct="1">
              <a:spcBef>
                <a:spcPct val="0"/>
              </a:spcBef>
              <a:defRPr/>
            </a:pPr>
            <a:r>
              <a:rPr lang="en-US" sz="1200" kern="1200" dirty="0" smtClean="0">
                <a:solidFill>
                  <a:schemeClr val="tx1"/>
                </a:solidFill>
                <a:latin typeface="+mn-lt"/>
                <a:ea typeface="ＭＳ Ｐゴシック" charset="0"/>
                <a:cs typeface="ＭＳ Ｐゴシック" charset="0"/>
              </a:rPr>
              <a:t>(15</a:t>
            </a:r>
            <a:r>
              <a:rPr lang="en-US" sz="1200" kern="1200" baseline="0" dirty="0" smtClean="0">
                <a:solidFill>
                  <a:schemeClr val="tx1"/>
                </a:solidFill>
                <a:latin typeface="+mn-lt"/>
                <a:ea typeface="ＭＳ Ｐゴシック" charset="0"/>
                <a:cs typeface="ＭＳ Ｐゴシック" charset="0"/>
              </a:rPr>
              <a:t> minutes for first four problems with discussion</a:t>
            </a:r>
            <a:r>
              <a:rPr lang="en-US" sz="1200" kern="1200" dirty="0" smtClean="0">
                <a:solidFill>
                  <a:schemeClr val="tx1"/>
                </a:solidFill>
                <a:latin typeface="+mn-lt"/>
                <a:ea typeface="ＭＳ Ｐゴシック" charset="0"/>
                <a:cs typeface="ＭＳ Ｐゴシック" charset="0"/>
              </a:rPr>
              <a:t>) 34 minutes</a:t>
            </a:r>
            <a:r>
              <a:rPr lang="en-US" sz="1200" kern="1200" baseline="0" dirty="0" smtClean="0">
                <a:solidFill>
                  <a:schemeClr val="tx1"/>
                </a:solidFill>
                <a:latin typeface="+mn-lt"/>
                <a:ea typeface="ＭＳ Ｐゴシック" charset="0"/>
                <a:cs typeface="ＭＳ Ｐゴシック" charset="0"/>
              </a:rPr>
              <a:t> </a:t>
            </a:r>
            <a:r>
              <a:rPr lang="en-US" sz="1200" kern="1200" dirty="0" smtClean="0">
                <a:solidFill>
                  <a:schemeClr val="tx1"/>
                </a:solidFill>
                <a:latin typeface="+mn-lt"/>
                <a:ea typeface="ＭＳ Ｐゴシック" charset="0"/>
                <a:cs typeface="ＭＳ Ｐゴシック" charset="0"/>
              </a:rPr>
              <a:t>passed</a:t>
            </a: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In-Class Notes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This</a:t>
            </a:r>
            <a:r>
              <a:rPr lang="en-US" sz="1200" kern="1200" baseline="0" dirty="0" smtClean="0">
                <a:solidFill>
                  <a:schemeClr val="tx1"/>
                </a:solidFill>
                <a:latin typeface="+mn-lt"/>
                <a:ea typeface="ＭＳ Ｐゴシック" charset="0"/>
                <a:cs typeface="ＭＳ Ｐゴシック" charset="0"/>
              </a:rPr>
              <a:t> slide is to be used to continue to discuss the class work.</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Advance the slide to reveal the answers.</a:t>
            </a:r>
          </a:p>
          <a:p>
            <a:pPr eaLnBrk="1" hangingPunct="1">
              <a:spcBef>
                <a:spcPct val="0"/>
              </a:spcBef>
              <a:buFontTx/>
              <a:buChar char="•"/>
              <a:defRPr/>
            </a:pPr>
            <a:r>
              <a:rPr lang="en-US" sz="1200" kern="1200" dirty="0" smtClean="0">
                <a:solidFill>
                  <a:schemeClr val="tx1"/>
                </a:solidFill>
                <a:latin typeface="+mn-lt"/>
                <a:ea typeface="ＭＳ Ｐゴシック" charset="0"/>
                <a:cs typeface="ＭＳ Ｐゴシック" charset="0"/>
              </a:rPr>
              <a:t>  Make the connection</a:t>
            </a:r>
            <a:r>
              <a:rPr lang="en-US" sz="1200" kern="1200" baseline="0" dirty="0" smtClean="0">
                <a:solidFill>
                  <a:schemeClr val="tx1"/>
                </a:solidFill>
                <a:latin typeface="+mn-lt"/>
                <a:ea typeface="ＭＳ Ｐゴシック" charset="0"/>
                <a:cs typeface="ＭＳ Ｐゴシック" charset="0"/>
              </a:rPr>
              <a:t> of how the second expression in 3a came from the first expression.  (A formal explanation is on the next slide.)</a:t>
            </a:r>
          </a:p>
          <a:p>
            <a:pPr eaLnBrk="1" hangingPunct="1">
              <a:spcBef>
                <a:spcPct val="0"/>
              </a:spcBef>
              <a:buFontTx/>
              <a:buChar char="•"/>
              <a:defRPr/>
            </a:pPr>
            <a:r>
              <a:rPr lang="en-US" sz="1200" kern="1200" baseline="0" dirty="0" smtClean="0">
                <a:solidFill>
                  <a:schemeClr val="tx1"/>
                </a:solidFill>
                <a:latin typeface="+mn-lt"/>
                <a:ea typeface="ＭＳ Ｐゴシック" charset="0"/>
                <a:cs typeface="ＭＳ Ｐゴシック" charset="0"/>
              </a:rPr>
              <a:t>  Question 4 is a great way to push students thinking to work backwards.  </a:t>
            </a: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buFontTx/>
              <a:buChar char="•"/>
              <a:defRPr/>
            </a:pPr>
            <a:endParaRPr lang="en-US" sz="1200"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sng" kern="1200" dirty="0" smtClean="0">
                <a:solidFill>
                  <a:schemeClr val="tx1"/>
                </a:solidFill>
                <a:latin typeface="+mn-lt"/>
                <a:ea typeface="ＭＳ Ｐゴシック" charset="0"/>
                <a:cs typeface="ＭＳ Ｐゴシック" charset="0"/>
              </a:rPr>
              <a:t>Preparation Notes</a:t>
            </a:r>
          </a:p>
          <a:p>
            <a:pPr eaLnBrk="1" hangingPunct="1">
              <a:spcBef>
                <a:spcPct val="0"/>
              </a:spcBef>
              <a:defRPr/>
            </a:pPr>
            <a:endParaRPr lang="en-US" sz="1200" u="none" kern="1200" dirty="0" smtClean="0">
              <a:solidFill>
                <a:schemeClr val="tx1"/>
              </a:solidFill>
              <a:latin typeface="+mn-lt"/>
              <a:ea typeface="ＭＳ Ｐゴシック" charset="0"/>
              <a:cs typeface="ＭＳ Ｐゴシック" charset="0"/>
            </a:endParaRPr>
          </a:p>
          <a:p>
            <a:pPr eaLnBrk="1" hangingPunct="1">
              <a:spcBef>
                <a:spcPct val="0"/>
              </a:spcBef>
              <a:defRPr/>
            </a:pPr>
            <a:r>
              <a:rPr lang="en-US" sz="1200" u="none" kern="1200" dirty="0" smtClean="0">
                <a:solidFill>
                  <a:schemeClr val="tx1"/>
                </a:solidFill>
                <a:latin typeface="+mn-lt"/>
                <a:ea typeface="ＭＳ Ｐゴシック" charset="0"/>
                <a:cs typeface="ＭＳ Ｐゴシック" charset="0"/>
              </a:rPr>
              <a:t>This</a:t>
            </a:r>
            <a:r>
              <a:rPr lang="en-US" sz="1200" u="none" kern="1200" baseline="0" dirty="0" smtClean="0">
                <a:solidFill>
                  <a:schemeClr val="tx1"/>
                </a:solidFill>
                <a:latin typeface="+mn-lt"/>
                <a:ea typeface="ＭＳ Ｐゴシック" charset="0"/>
                <a:cs typeface="ＭＳ Ｐゴシック" charset="0"/>
              </a:rPr>
              <a:t> is the last of the questions in the class work.  Advance the slide for the answers to appear.  In number 3, make the connection that the second expression can be derived from the first expression.  A formal explanation is discussed in the next slide, but is a great reinforcement before students are exposed to the definition of the Distributive Property.  Question 4 is a way to challenge students for them to think about going backwards.  May need to prompt a question asking why the 100 is placed where it is as supposed to the 20.  The segment representing the 100 is longer than the segment representing the 20.    </a:t>
            </a:r>
            <a:endParaRPr lang="en-US" sz="1200" u="sng" kern="1200" dirty="0" smtClean="0">
              <a:solidFill>
                <a:schemeClr val="tx1"/>
              </a:solidFill>
              <a:latin typeface="+mn-lt"/>
              <a:ea typeface="ＭＳ Ｐゴシック" charset="0"/>
              <a:cs typeface="ＭＳ Ｐゴシック" charset="0"/>
            </a:endParaRPr>
          </a:p>
          <a:p>
            <a:pPr marL="171450" indent="-171450" eaLnBrk="1" hangingPunct="1">
              <a:spcBef>
                <a:spcPct val="0"/>
              </a:spcBef>
              <a:buFont typeface="Arial" pitchFamily="34" charset="0"/>
              <a:buChar char="•"/>
              <a:defRPr/>
            </a:pPr>
            <a:endParaRPr lang="en-US" u="sng" dirty="0" smtClean="0">
              <a:ea typeface="+mn-ea"/>
              <a:cs typeface="+mn-cs"/>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FC358F87-7ADD-4B23-9462-36BB439FA290}" type="slidenum">
              <a:rPr lang="en-US" smtClean="0"/>
              <a:pPr eaLnBrk="1" hangingPunct="1"/>
              <a:t>9</a:t>
            </a:fld>
            <a:endParaRPr lang="en-US" smtClean="0"/>
          </a:p>
        </p:txBody>
      </p:sp>
    </p:spTree>
    <p:extLst>
      <p:ext uri="{BB962C8B-B14F-4D97-AF65-F5344CB8AC3E}">
        <p14:creationId xmlns:p14="http://schemas.microsoft.com/office/powerpoint/2010/main" xmlns="" val="1641001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7DCE1BC-F14A-4A41-89C7-5B2C8A23F500}" type="datetime1">
              <a:rPr lang="en-US"/>
              <a:pPr>
                <a:defRPr/>
              </a:pPr>
              <a:t>3/6/2016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BA0FA2-AAFB-488B-9652-CD0B682AC1EF}" type="slidenum">
              <a:rPr lang="en-US"/>
              <a:pPr>
                <a:defRPr/>
              </a:pPr>
              <a:t>‹#›</a:t>
            </a:fld>
            <a:endParaRPr lang="en-US"/>
          </a:p>
        </p:txBody>
      </p:sp>
    </p:spTree>
    <p:extLst>
      <p:ext uri="{BB962C8B-B14F-4D97-AF65-F5344CB8AC3E}">
        <p14:creationId xmlns:p14="http://schemas.microsoft.com/office/powerpoint/2010/main" xmlns="" val="4195361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46D950-CC19-4671-9455-58DF0F25C560}" type="datetime1">
              <a:rPr lang="en-US"/>
              <a:pPr>
                <a:defRPr/>
              </a:pPr>
              <a:t>3/6/2016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EC2068-4077-478A-B919-5CEA914E36B3}" type="slidenum">
              <a:rPr lang="en-US"/>
              <a:pPr>
                <a:defRPr/>
              </a:pPr>
              <a:t>‹#›</a:t>
            </a:fld>
            <a:endParaRPr lang="en-US"/>
          </a:p>
        </p:txBody>
      </p:sp>
    </p:spTree>
    <p:extLst>
      <p:ext uri="{BB962C8B-B14F-4D97-AF65-F5344CB8AC3E}">
        <p14:creationId xmlns:p14="http://schemas.microsoft.com/office/powerpoint/2010/main" xmlns="" val="2567438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F8D642-A4CF-4EEE-95FA-C4BB0CA92B81}" type="datetime1">
              <a:rPr lang="en-US"/>
              <a:pPr>
                <a:defRPr/>
              </a:pPr>
              <a:t>3/6/2016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FED591-0008-4195-AD35-7D3366B6E652}" type="slidenum">
              <a:rPr lang="en-US"/>
              <a:pPr>
                <a:defRPr/>
              </a:pPr>
              <a:t>‹#›</a:t>
            </a:fld>
            <a:endParaRPr lang="en-US"/>
          </a:p>
        </p:txBody>
      </p:sp>
    </p:spTree>
    <p:extLst>
      <p:ext uri="{BB962C8B-B14F-4D97-AF65-F5344CB8AC3E}">
        <p14:creationId xmlns:p14="http://schemas.microsoft.com/office/powerpoint/2010/main" xmlns="" val="2004773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60CEE9-A537-40E5-B91C-0AE66502DDB8}" type="datetime1">
              <a:rPr lang="en-US"/>
              <a:pPr>
                <a:defRPr/>
              </a:pPr>
              <a:t>3/6/2016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0" y="6492875"/>
            <a:ext cx="457200" cy="365125"/>
          </a:xfrm>
        </p:spPr>
        <p:txBody>
          <a:bodyPr/>
          <a:lstStyle>
            <a:lvl1pPr>
              <a:defRPr>
                <a:solidFill>
                  <a:schemeClr val="bg1"/>
                </a:solidFill>
              </a:defRPr>
            </a:lvl1pPr>
          </a:lstStyle>
          <a:p>
            <a:pPr>
              <a:defRPr/>
            </a:pPr>
            <a:fld id="{EB45F1B1-845D-4E90-BF81-67B15DA92DC0}" type="slidenum">
              <a:rPr lang="en-US"/>
              <a:pPr>
                <a:defRPr/>
              </a:pPr>
              <a:t>‹#›</a:t>
            </a:fld>
            <a:endParaRPr lang="en-US"/>
          </a:p>
        </p:txBody>
      </p:sp>
    </p:spTree>
    <p:extLst>
      <p:ext uri="{BB962C8B-B14F-4D97-AF65-F5344CB8AC3E}">
        <p14:creationId xmlns:p14="http://schemas.microsoft.com/office/powerpoint/2010/main" xmlns="" val="848935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7C6D233-3CFF-4CA9-B0CB-DA35150A7AD9}" type="datetime1">
              <a:rPr lang="en-US"/>
              <a:pPr>
                <a:defRPr/>
              </a:pPr>
              <a:t>3/6/2016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044B2C-1105-4DDB-AD02-9D11074B9548}" type="slidenum">
              <a:rPr lang="en-US"/>
              <a:pPr>
                <a:defRPr/>
              </a:pPr>
              <a:t>‹#›</a:t>
            </a:fld>
            <a:endParaRPr lang="en-US"/>
          </a:p>
        </p:txBody>
      </p:sp>
    </p:spTree>
    <p:extLst>
      <p:ext uri="{BB962C8B-B14F-4D97-AF65-F5344CB8AC3E}">
        <p14:creationId xmlns:p14="http://schemas.microsoft.com/office/powerpoint/2010/main" xmlns="" val="314050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9AC4F41-FF1A-4737-BA4A-F518ABE599C9}" type="datetime1">
              <a:rPr lang="en-US"/>
              <a:pPr>
                <a:defRPr/>
              </a:pPr>
              <a:t>3/6/2016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05EF8C8-7386-484D-8DE1-D69B2D1AAB21}" type="slidenum">
              <a:rPr lang="en-US"/>
              <a:pPr>
                <a:defRPr/>
              </a:pPr>
              <a:t>‹#›</a:t>
            </a:fld>
            <a:endParaRPr lang="en-US"/>
          </a:p>
        </p:txBody>
      </p:sp>
    </p:spTree>
    <p:extLst>
      <p:ext uri="{BB962C8B-B14F-4D97-AF65-F5344CB8AC3E}">
        <p14:creationId xmlns:p14="http://schemas.microsoft.com/office/powerpoint/2010/main" xmlns="" val="370042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1F7DDA9-AA20-4C48-A682-CAC88CCCC828}" type="datetime1">
              <a:rPr lang="en-US"/>
              <a:pPr>
                <a:defRPr/>
              </a:pPr>
              <a:t>3/6/2016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A7466B1-A031-4D32-923A-2625A511D9E7}" type="slidenum">
              <a:rPr lang="en-US"/>
              <a:pPr>
                <a:defRPr/>
              </a:pPr>
              <a:t>‹#›</a:t>
            </a:fld>
            <a:endParaRPr lang="en-US"/>
          </a:p>
        </p:txBody>
      </p:sp>
    </p:spTree>
    <p:extLst>
      <p:ext uri="{BB962C8B-B14F-4D97-AF65-F5344CB8AC3E}">
        <p14:creationId xmlns:p14="http://schemas.microsoft.com/office/powerpoint/2010/main" xmlns="" val="3687646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C22EF5A-6647-40D1-BB56-027D2DA629A6}" type="datetime1">
              <a:rPr lang="en-US"/>
              <a:pPr>
                <a:defRPr/>
              </a:pPr>
              <a:t>3/6/2016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2FF2A5E-5B2F-42C1-894A-415A5303D032}" type="slidenum">
              <a:rPr lang="en-US"/>
              <a:pPr>
                <a:defRPr/>
              </a:pPr>
              <a:t>‹#›</a:t>
            </a:fld>
            <a:endParaRPr lang="en-US"/>
          </a:p>
        </p:txBody>
      </p:sp>
    </p:spTree>
    <p:extLst>
      <p:ext uri="{BB962C8B-B14F-4D97-AF65-F5344CB8AC3E}">
        <p14:creationId xmlns:p14="http://schemas.microsoft.com/office/powerpoint/2010/main" xmlns="" val="1978610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CB9FF34-A8AC-4107-A817-32CE835D01EA}" type="datetime1">
              <a:rPr lang="en-US"/>
              <a:pPr>
                <a:defRPr/>
              </a:pPr>
              <a:t>3/6/2016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56A23AC-024C-4DF5-9126-96545DC54DBA}" type="slidenum">
              <a:rPr lang="en-US"/>
              <a:pPr>
                <a:defRPr/>
              </a:pPr>
              <a:t>‹#›</a:t>
            </a:fld>
            <a:endParaRPr lang="en-US"/>
          </a:p>
        </p:txBody>
      </p:sp>
    </p:spTree>
    <p:extLst>
      <p:ext uri="{BB962C8B-B14F-4D97-AF65-F5344CB8AC3E}">
        <p14:creationId xmlns:p14="http://schemas.microsoft.com/office/powerpoint/2010/main" xmlns="" val="256901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FFC50A-DC8B-4B43-B201-2551C8568A5E}" type="datetime1">
              <a:rPr lang="en-US"/>
              <a:pPr>
                <a:defRPr/>
              </a:pPr>
              <a:t>3/6/2016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578D6F4-5177-4603-BC19-23B9996BA45D}" type="slidenum">
              <a:rPr lang="en-US"/>
              <a:pPr>
                <a:defRPr/>
              </a:pPr>
              <a:t>‹#›</a:t>
            </a:fld>
            <a:endParaRPr lang="en-US"/>
          </a:p>
        </p:txBody>
      </p:sp>
    </p:spTree>
    <p:extLst>
      <p:ext uri="{BB962C8B-B14F-4D97-AF65-F5344CB8AC3E}">
        <p14:creationId xmlns:p14="http://schemas.microsoft.com/office/powerpoint/2010/main" xmlns="" val="386270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06686B-7DB0-4F42-B3A0-8DAA452D952C}" type="datetime1">
              <a:rPr lang="en-US"/>
              <a:pPr>
                <a:defRPr/>
              </a:pPr>
              <a:t>3/6/2016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A4DAACF-4909-4868-8E73-BBCDBF217A70}" type="slidenum">
              <a:rPr lang="en-US"/>
              <a:pPr>
                <a:defRPr/>
              </a:pPr>
              <a:t>‹#›</a:t>
            </a:fld>
            <a:endParaRPr lang="en-US"/>
          </a:p>
        </p:txBody>
      </p:sp>
    </p:spTree>
    <p:extLst>
      <p:ext uri="{BB962C8B-B14F-4D97-AF65-F5344CB8AC3E}">
        <p14:creationId xmlns:p14="http://schemas.microsoft.com/office/powerpoint/2010/main" xmlns="" val="1178589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24600" y="632460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charset="0"/>
              </a:defRPr>
            </a:lvl1pPr>
          </a:lstStyle>
          <a:p>
            <a:pPr>
              <a:defRPr/>
            </a:pPr>
            <a:fld id="{3622A53E-6D3C-4A6F-8667-B756D74ADC99}" type="datetime1">
              <a:rPr lang="en-US"/>
              <a:pPr>
                <a:defRPr/>
              </a:pPr>
              <a:t>3/6/2016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81000" y="632460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charset="0"/>
              </a:defRPr>
            </a:lvl1pPr>
          </a:lstStyle>
          <a:p>
            <a:pPr>
              <a:defRPr/>
            </a:pPr>
            <a:fld id="{9B505C41-935D-4254-91FB-E802272F8E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52" r:id="rId1"/>
    <p:sldLayoutId id="2147484162" r:id="rId2"/>
    <p:sldLayoutId id="2147484153" r:id="rId3"/>
    <p:sldLayoutId id="2147484154" r:id="rId4"/>
    <p:sldLayoutId id="2147484155" r:id="rId5"/>
    <p:sldLayoutId id="2147484156" r:id="rId6"/>
    <p:sldLayoutId id="2147484157" r:id="rId7"/>
    <p:sldLayoutId id="2147484158" r:id="rId8"/>
    <p:sldLayoutId id="2147484159" r:id="rId9"/>
    <p:sldLayoutId id="2147484160" r:id="rId10"/>
    <p:sldLayoutId id="2147484161"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notesSlide" Target="../notesSlides/notesSlide1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png"/><Relationship Id="rId11" Type="http://schemas.openxmlformats.org/officeDocument/2006/relationships/oleObject" Target="../embeddings/oleObject24.bin"/><Relationship Id="rId5" Type="http://schemas.openxmlformats.org/officeDocument/2006/relationships/image" Target="../media/image2.png"/><Relationship Id="rId10" Type="http://schemas.openxmlformats.org/officeDocument/2006/relationships/oleObject" Target="../embeddings/oleObject23.bin"/><Relationship Id="rId4" Type="http://schemas.openxmlformats.org/officeDocument/2006/relationships/slide" Target="slide8.xml"/><Relationship Id="rId9" Type="http://schemas.openxmlformats.org/officeDocument/2006/relationships/oleObject" Target="../embeddings/oleObject22.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oleObject" Target="../embeddings/oleObject30.bin"/><Relationship Id="rId18" Type="http://schemas.openxmlformats.org/officeDocument/2006/relationships/slide" Target="slide13.xml"/><Relationship Id="rId3" Type="http://schemas.openxmlformats.org/officeDocument/2006/relationships/notesSlide" Target="../notesSlides/notesSlide12.xml"/><Relationship Id="rId7" Type="http://schemas.openxmlformats.org/officeDocument/2006/relationships/image" Target="../media/image4.png"/><Relationship Id="rId12" Type="http://schemas.openxmlformats.org/officeDocument/2006/relationships/oleObject" Target="../embeddings/oleObject29.bin"/><Relationship Id="rId17" Type="http://schemas.openxmlformats.org/officeDocument/2006/relationships/oleObject" Target="../embeddings/oleObject34.bin"/><Relationship Id="rId2" Type="http://schemas.openxmlformats.org/officeDocument/2006/relationships/slideLayout" Target="../slideLayouts/slideLayout2.xml"/><Relationship Id="rId16" Type="http://schemas.openxmlformats.org/officeDocument/2006/relationships/oleObject" Target="../embeddings/oleObject33.bin"/><Relationship Id="rId1" Type="http://schemas.openxmlformats.org/officeDocument/2006/relationships/vmlDrawing" Target="../drawings/vmlDrawing8.vml"/><Relationship Id="rId6" Type="http://schemas.openxmlformats.org/officeDocument/2006/relationships/image" Target="../media/image3.png"/><Relationship Id="rId11" Type="http://schemas.openxmlformats.org/officeDocument/2006/relationships/oleObject" Target="../embeddings/oleObject28.bin"/><Relationship Id="rId5" Type="http://schemas.openxmlformats.org/officeDocument/2006/relationships/image" Target="../media/image2.png"/><Relationship Id="rId15" Type="http://schemas.openxmlformats.org/officeDocument/2006/relationships/oleObject" Target="../embeddings/oleObject32.bin"/><Relationship Id="rId10" Type="http://schemas.openxmlformats.org/officeDocument/2006/relationships/oleObject" Target="../embeddings/oleObject27.bin"/><Relationship Id="rId4" Type="http://schemas.openxmlformats.org/officeDocument/2006/relationships/slide" Target="slide8.xml"/><Relationship Id="rId9" Type="http://schemas.openxmlformats.org/officeDocument/2006/relationships/oleObject" Target="../embeddings/oleObject26.bin"/><Relationship Id="rId14" Type="http://schemas.openxmlformats.org/officeDocument/2006/relationships/oleObject" Target="../embeddings/oleObject31.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notesSlide" Target="../notesSlides/notesSlide13.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png"/><Relationship Id="rId11" Type="http://schemas.openxmlformats.org/officeDocument/2006/relationships/oleObject" Target="../embeddings/oleObject38.bin"/><Relationship Id="rId5" Type="http://schemas.openxmlformats.org/officeDocument/2006/relationships/image" Target="../media/image2.png"/><Relationship Id="rId10" Type="http://schemas.openxmlformats.org/officeDocument/2006/relationships/oleObject" Target="../embeddings/oleObject37.bin"/><Relationship Id="rId4" Type="http://schemas.openxmlformats.org/officeDocument/2006/relationships/slide" Target="slide8.xml"/><Relationship Id="rId9" Type="http://schemas.openxmlformats.org/officeDocument/2006/relationships/oleObject" Target="../embeddings/oleObject36.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9.bin"/><Relationship Id="rId13" Type="http://schemas.openxmlformats.org/officeDocument/2006/relationships/oleObject" Target="../embeddings/oleObject44.bin"/><Relationship Id="rId3" Type="http://schemas.openxmlformats.org/officeDocument/2006/relationships/notesSlide" Target="../notesSlides/notesSlide14.xml"/><Relationship Id="rId7" Type="http://schemas.openxmlformats.org/officeDocument/2006/relationships/image" Target="../media/image4.png"/><Relationship Id="rId12"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png"/><Relationship Id="rId11" Type="http://schemas.openxmlformats.org/officeDocument/2006/relationships/oleObject" Target="../embeddings/oleObject42.bin"/><Relationship Id="rId5" Type="http://schemas.openxmlformats.org/officeDocument/2006/relationships/image" Target="../media/image2.png"/><Relationship Id="rId10" Type="http://schemas.openxmlformats.org/officeDocument/2006/relationships/oleObject" Target="../embeddings/oleObject41.bin"/><Relationship Id="rId4" Type="http://schemas.openxmlformats.org/officeDocument/2006/relationships/slide" Target="slide8.xml"/><Relationship Id="rId9" Type="http://schemas.openxmlformats.org/officeDocument/2006/relationships/oleObject" Target="../embeddings/oleObject40.bin"/><Relationship Id="rId14" Type="http://schemas.openxmlformats.org/officeDocument/2006/relationships/oleObject" Target="../embeddings/oleObject45.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6.bin"/><Relationship Id="rId13" Type="http://schemas.openxmlformats.org/officeDocument/2006/relationships/oleObject" Target="../embeddings/oleObject51.bin"/><Relationship Id="rId3" Type="http://schemas.openxmlformats.org/officeDocument/2006/relationships/notesSlide" Target="../notesSlides/notesSlide15.xml"/><Relationship Id="rId7" Type="http://schemas.openxmlformats.org/officeDocument/2006/relationships/image" Target="../media/image4.png"/><Relationship Id="rId12"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png"/><Relationship Id="rId11" Type="http://schemas.openxmlformats.org/officeDocument/2006/relationships/oleObject" Target="../embeddings/oleObject49.bin"/><Relationship Id="rId5" Type="http://schemas.openxmlformats.org/officeDocument/2006/relationships/image" Target="../media/image2.png"/><Relationship Id="rId10" Type="http://schemas.openxmlformats.org/officeDocument/2006/relationships/oleObject" Target="../embeddings/oleObject48.bin"/><Relationship Id="rId4" Type="http://schemas.openxmlformats.org/officeDocument/2006/relationships/slide" Target="slide8.xml"/><Relationship Id="rId9" Type="http://schemas.openxmlformats.org/officeDocument/2006/relationships/oleObject" Target="../embeddings/oleObject47.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52.bin"/><Relationship Id="rId3" Type="http://schemas.openxmlformats.org/officeDocument/2006/relationships/notesSlide" Target="../notesSlides/notesSlide16.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3.png"/><Relationship Id="rId11" Type="http://schemas.openxmlformats.org/officeDocument/2006/relationships/oleObject" Target="../embeddings/oleObject55.bin"/><Relationship Id="rId5" Type="http://schemas.openxmlformats.org/officeDocument/2006/relationships/image" Target="../media/image2.png"/><Relationship Id="rId10" Type="http://schemas.openxmlformats.org/officeDocument/2006/relationships/oleObject" Target="../embeddings/oleObject54.bin"/><Relationship Id="rId4" Type="http://schemas.openxmlformats.org/officeDocument/2006/relationships/slide" Target="slide8.xml"/><Relationship Id="rId9" Type="http://schemas.openxmlformats.org/officeDocument/2006/relationships/oleObject" Target="../embeddings/oleObject53.bin"/></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oleObject" Target="../embeddings/oleObject6.bin"/><Relationship Id="rId3" Type="http://schemas.openxmlformats.org/officeDocument/2006/relationships/notesSlide" Target="../notesSlides/notesSlide2.xml"/><Relationship Id="rId7" Type="http://schemas.openxmlformats.org/officeDocument/2006/relationships/image" Target="../media/image4.png"/><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11" Type="http://schemas.openxmlformats.org/officeDocument/2006/relationships/oleObject" Target="../embeddings/oleObject4.bin"/><Relationship Id="rId5" Type="http://schemas.openxmlformats.org/officeDocument/2006/relationships/image" Target="../media/image2.png"/><Relationship Id="rId10" Type="http://schemas.openxmlformats.org/officeDocument/2006/relationships/oleObject" Target="../embeddings/oleObject3.bin"/><Relationship Id="rId4" Type="http://schemas.openxmlformats.org/officeDocument/2006/relationships/slide" Target="slide8.xml"/><Relationship Id="rId9" Type="http://schemas.openxmlformats.org/officeDocument/2006/relationships/oleObject" Target="../embeddings/oleObject2.bin"/><Relationship Id="rId14" Type="http://schemas.openxmlformats.org/officeDocument/2006/relationships/oleObject" Target="../embeddings/oleObject7.bin"/></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notesSlide" Target="../notesSlides/notesSlide3.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oleObject" Target="../embeddings/oleObject8.bin"/><Relationship Id="rId4" Type="http://schemas.openxmlformats.org/officeDocument/2006/relationships/slide" Target="slide8.xml"/><Relationship Id="rId9" Type="http://schemas.openxmlformats.org/officeDocument/2006/relationships/image" Target="../media/image14.jpeg"/></Relationships>
</file>

<file path=ppt/slides/_rels/slide4.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slide" Target="slide8.xml"/><Relationship Id="rId7"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6.emf"/></Relationships>
</file>

<file path=ppt/slides/_rels/slide5.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notesSlide" Target="../notesSlides/notesSlide5.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oleObject" Target="../embeddings/oleObject10.bin"/><Relationship Id="rId4" Type="http://schemas.openxmlformats.org/officeDocument/2006/relationships/slide" Target="slide8.xml"/><Relationship Id="rId9"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8" Type="http://schemas.openxmlformats.org/officeDocument/2006/relationships/image" Target="NULL" TargetMode="External"/><Relationship Id="rId3" Type="http://schemas.openxmlformats.org/officeDocument/2006/relationships/slide" Target="slide8.xml"/><Relationship Id="rId7" Type="http://schemas.openxmlformats.org/officeDocument/2006/relationships/image" Target="../media/image17.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8.png"/></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7.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3.png"/><Relationship Id="rId11" Type="http://schemas.openxmlformats.org/officeDocument/2006/relationships/oleObject" Target="../embeddings/oleObject14.bin"/><Relationship Id="rId5" Type="http://schemas.openxmlformats.org/officeDocument/2006/relationships/image" Target="../media/image2.png"/><Relationship Id="rId10" Type="http://schemas.openxmlformats.org/officeDocument/2006/relationships/oleObject" Target="../embeddings/oleObject13.bin"/><Relationship Id="rId4" Type="http://schemas.openxmlformats.org/officeDocument/2006/relationships/slide" Target="slide8.xml"/><Relationship Id="rId9" Type="http://schemas.openxmlformats.org/officeDocument/2006/relationships/oleObject" Target="../embeddings/oleObject12.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8.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 Target="slide8.xml"/><Relationship Id="rId9" Type="http://schemas.openxmlformats.org/officeDocument/2006/relationships/oleObject" Target="../embeddings/oleObject16.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9.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png"/><Relationship Id="rId11" Type="http://schemas.openxmlformats.org/officeDocument/2006/relationships/oleObject" Target="../embeddings/oleObject20.bin"/><Relationship Id="rId5" Type="http://schemas.openxmlformats.org/officeDocument/2006/relationships/image" Target="../media/image2.png"/><Relationship Id="rId10" Type="http://schemas.openxmlformats.org/officeDocument/2006/relationships/oleObject" Target="../embeddings/oleObject19.bin"/><Relationship Id="rId4" Type="http://schemas.openxmlformats.org/officeDocument/2006/relationships/slide" Target="slide8.xml"/><Relationship Id="rId9" Type="http://schemas.openxmlformats.org/officeDocument/2006/relationships/oleObject" Target="../embeddings/oleObject1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Box 6"/>
          <p:cNvSpPr txBox="1">
            <a:spLocks noChangeArrowheads="1"/>
          </p:cNvSpPr>
          <p:nvPr/>
        </p:nvSpPr>
        <p:spPr bwMode="auto">
          <a:xfrm>
            <a:off x="649288" y="2362200"/>
            <a:ext cx="7620000" cy="769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r>
              <a:rPr lang="en-US" sz="4400" i="1" dirty="0" smtClean="0">
                <a:solidFill>
                  <a:srgbClr val="FFFFFF"/>
                </a:solidFill>
              </a:rPr>
              <a:t>Distributive Property</a:t>
            </a:r>
            <a:endParaRPr lang="en-US" sz="4400" i="1" dirty="0">
              <a:solidFill>
                <a:schemeClr val="bg1"/>
              </a:solidFill>
            </a:endParaRPr>
          </a:p>
        </p:txBody>
      </p:sp>
      <p:sp>
        <p:nvSpPr>
          <p:cNvPr id="12297" name="Slide Number Placeholder 10"/>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8D3A75B6-2C32-4199-AD8C-ABF893494567}" type="slidenum">
              <a:rPr lang="en-US" smtClean="0">
                <a:solidFill>
                  <a:schemeClr val="bg1"/>
                </a:solidFill>
              </a:rPr>
              <a:pPr algn="ctr" eaLnBrk="1" hangingPunct="1"/>
              <a:t>1</a:t>
            </a:fld>
            <a:endParaRPr lang="en-US" smtClean="0">
              <a:solidFill>
                <a:schemeClr val="bg1"/>
              </a:solidFill>
            </a:endParaRPr>
          </a:p>
        </p:txBody>
      </p:sp>
      <p:grpSp>
        <p:nvGrpSpPr>
          <p:cNvPr id="12298" name="Group 9"/>
          <p:cNvGrpSpPr>
            <a:grpSpLocks/>
          </p:cNvGrpSpPr>
          <p:nvPr/>
        </p:nvGrpSpPr>
        <p:grpSpPr bwMode="auto">
          <a:xfrm>
            <a:off x="609600" y="6413500"/>
            <a:ext cx="7402513" cy="387350"/>
            <a:chOff x="609600" y="6414018"/>
            <a:chExt cx="7401771" cy="386725"/>
          </a:xfrm>
        </p:grpSpPr>
        <p:pic>
          <p:nvPicPr>
            <p:cNvPr id="12299" name="Picture 10" descr="blue.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300" name="Picture 11" descr="red.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301" name="Picture 12" descr="black.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dirty="0"/>
          </a:p>
        </p:txBody>
      </p:sp>
      <p:sp>
        <p:nvSpPr>
          <p:cNvPr id="23554" name="Page Title"/>
          <p:cNvSpPr>
            <a:spLocks noGrp="1"/>
          </p:cNvSpPr>
          <p:nvPr>
            <p:ph type="title" idx="4294967295"/>
          </p:nvPr>
        </p:nvSpPr>
        <p:spPr>
          <a:xfrm>
            <a:off x="304800" y="127000"/>
            <a:ext cx="8229600" cy="639763"/>
          </a:xfrm>
        </p:spPr>
        <p:txBody>
          <a:bodyPr/>
          <a:lstStyle/>
          <a:p>
            <a:pPr algn="l"/>
            <a:r>
              <a:rPr lang="en-US" sz="3200" b="1" dirty="0" smtClean="0">
                <a:solidFill>
                  <a:schemeClr val="bg1"/>
                </a:solidFill>
                <a:ea typeface="ＭＳ Ｐゴシック" charset="-128"/>
              </a:rPr>
              <a:t>Summary- The Distributive Property  </a:t>
            </a:r>
          </a:p>
        </p:txBody>
      </p:sp>
      <p:sp>
        <p:nvSpPr>
          <p:cNvPr id="23555"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41396D09-4F94-420F-A8E0-37A3735BC0EC}" type="slidenum">
              <a:rPr lang="en-US" smtClean="0">
                <a:solidFill>
                  <a:schemeClr val="bg1"/>
                </a:solidFill>
              </a:rPr>
              <a:pPr algn="ctr" eaLnBrk="1" hangingPunct="1"/>
              <a:t>10</a:t>
            </a:fld>
            <a:endParaRPr lang="en-US" smtClean="0">
              <a:solidFill>
                <a:schemeClr val="bg1"/>
              </a:solidFill>
            </a:endParaRPr>
          </a:p>
        </p:txBody>
      </p:sp>
      <p:sp>
        <p:nvSpPr>
          <p:cNvPr id="19" name="Agenda Link">
            <a:hlinkClick r:id="rId3" action="ppaction://hlinksldjump"/>
          </p:cNvPr>
          <p:cNvSpPr txBox="1"/>
          <p:nvPr/>
        </p:nvSpPr>
        <p:spPr>
          <a:xfrm>
            <a:off x="7696200" y="602615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grpSp>
        <p:nvGrpSpPr>
          <p:cNvPr id="2" name="Group 5"/>
          <p:cNvGrpSpPr>
            <a:grpSpLocks/>
          </p:cNvGrpSpPr>
          <p:nvPr/>
        </p:nvGrpSpPr>
        <p:grpSpPr bwMode="auto">
          <a:xfrm>
            <a:off x="609600" y="6413500"/>
            <a:ext cx="7402513" cy="387350"/>
            <a:chOff x="609600" y="6414018"/>
            <a:chExt cx="7401771" cy="386725"/>
          </a:xfrm>
        </p:grpSpPr>
        <p:pic>
          <p:nvPicPr>
            <p:cNvPr id="23559" name="Picture 7" descr="blue.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60" name="Picture 8" descr="red.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61" name="Picture 9" descr="black.png"/>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9" name="Group 28"/>
          <p:cNvGrpSpPr/>
          <p:nvPr/>
        </p:nvGrpSpPr>
        <p:grpSpPr>
          <a:xfrm>
            <a:off x="4648200" y="1143000"/>
            <a:ext cx="3526703" cy="1535162"/>
            <a:chOff x="4495800" y="2281535"/>
            <a:chExt cx="3526703" cy="1535162"/>
          </a:xfrm>
        </p:grpSpPr>
        <p:grpSp>
          <p:nvGrpSpPr>
            <p:cNvPr id="30" name="Group 17"/>
            <p:cNvGrpSpPr/>
            <p:nvPr/>
          </p:nvGrpSpPr>
          <p:grpSpPr>
            <a:xfrm>
              <a:off x="4495800" y="2281535"/>
              <a:ext cx="3526703" cy="1535162"/>
              <a:chOff x="283297" y="2203103"/>
              <a:chExt cx="3526703" cy="1535162"/>
            </a:xfrm>
          </p:grpSpPr>
          <p:sp>
            <p:nvSpPr>
              <p:cNvPr id="33" name="Rectangle 32"/>
              <p:cNvSpPr/>
              <p:nvPr/>
            </p:nvSpPr>
            <p:spPr>
              <a:xfrm>
                <a:off x="1066983" y="2209800"/>
                <a:ext cx="2743017" cy="1066800"/>
              </a:xfrm>
              <a:prstGeom prst="rect">
                <a:avLst/>
              </a:prstGeom>
              <a:solidFill>
                <a:srgbClr val="33CC3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flipH="1">
                <a:off x="283297" y="2203103"/>
                <a:ext cx="1371600" cy="461665"/>
              </a:xfrm>
              <a:prstGeom prst="rect">
                <a:avLst/>
              </a:prstGeom>
              <a:noFill/>
            </p:spPr>
            <p:txBody>
              <a:bodyPr wrap="square" rtlCol="0">
                <a:spAutoFit/>
              </a:bodyPr>
              <a:lstStyle/>
              <a:p>
                <a:r>
                  <a:rPr lang="en-US" sz="2400" dirty="0" smtClean="0"/>
                  <a:t>20 </a:t>
                </a:r>
                <a:r>
                  <a:rPr lang="en-US" sz="2400" dirty="0" err="1" smtClean="0"/>
                  <a:t>yds</a:t>
                </a:r>
                <a:endParaRPr lang="en-US" sz="2400" dirty="0"/>
              </a:p>
            </p:txBody>
          </p:sp>
          <p:sp>
            <p:nvSpPr>
              <p:cNvPr id="35" name="TextBox 34"/>
              <p:cNvSpPr txBox="1"/>
              <p:nvPr/>
            </p:nvSpPr>
            <p:spPr>
              <a:xfrm flipH="1">
                <a:off x="1752783" y="3276600"/>
                <a:ext cx="1371600" cy="461665"/>
              </a:xfrm>
              <a:prstGeom prst="rect">
                <a:avLst/>
              </a:prstGeom>
              <a:noFill/>
            </p:spPr>
            <p:txBody>
              <a:bodyPr wrap="square" rtlCol="0">
                <a:spAutoFit/>
              </a:bodyPr>
              <a:lstStyle/>
              <a:p>
                <a:r>
                  <a:rPr lang="en-US" sz="2400" dirty="0" smtClean="0"/>
                  <a:t>120 </a:t>
                </a:r>
                <a:r>
                  <a:rPr lang="en-US" sz="2400" dirty="0" err="1" smtClean="0"/>
                  <a:t>yds</a:t>
                </a:r>
                <a:endParaRPr lang="en-US" sz="2400" dirty="0"/>
              </a:p>
            </p:txBody>
          </p:sp>
        </p:grpSp>
        <p:sp>
          <p:nvSpPr>
            <p:cNvPr id="31" name="TextBox 30"/>
            <p:cNvSpPr txBox="1"/>
            <p:nvPr/>
          </p:nvSpPr>
          <p:spPr>
            <a:xfrm flipH="1">
              <a:off x="4495800" y="2814935"/>
              <a:ext cx="1371600" cy="461665"/>
            </a:xfrm>
            <a:prstGeom prst="rect">
              <a:avLst/>
            </a:prstGeom>
            <a:noFill/>
          </p:spPr>
          <p:txBody>
            <a:bodyPr wrap="square" rtlCol="0">
              <a:spAutoFit/>
            </a:bodyPr>
            <a:lstStyle/>
            <a:p>
              <a:r>
                <a:rPr lang="en-US" sz="2400" dirty="0" smtClean="0"/>
                <a:t>30 </a:t>
              </a:r>
              <a:r>
                <a:rPr lang="en-US" sz="2400" dirty="0" err="1" smtClean="0"/>
                <a:t>yds</a:t>
              </a:r>
              <a:endParaRPr lang="en-US" sz="2400" dirty="0"/>
            </a:p>
          </p:txBody>
        </p:sp>
        <p:cxnSp>
          <p:nvCxnSpPr>
            <p:cNvPr id="32" name="Straight Connector 31"/>
            <p:cNvCxnSpPr/>
            <p:nvPr/>
          </p:nvCxnSpPr>
          <p:spPr>
            <a:xfrm>
              <a:off x="5279486" y="2743200"/>
              <a:ext cx="2743017" cy="1588"/>
            </a:xfrm>
            <a:prstGeom prst="line">
              <a:avLst/>
            </a:prstGeom>
            <a:ln w="2540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grpSp>
        <p:nvGrpSpPr>
          <p:cNvPr id="36" name="Group 35"/>
          <p:cNvGrpSpPr/>
          <p:nvPr/>
        </p:nvGrpSpPr>
        <p:grpSpPr>
          <a:xfrm>
            <a:off x="457200" y="1143000"/>
            <a:ext cx="3962400" cy="1438871"/>
            <a:chOff x="4572000" y="2288232"/>
            <a:chExt cx="3962400" cy="1438871"/>
          </a:xfrm>
        </p:grpSpPr>
        <p:grpSp>
          <p:nvGrpSpPr>
            <p:cNvPr id="42" name="Group 17"/>
            <p:cNvGrpSpPr/>
            <p:nvPr/>
          </p:nvGrpSpPr>
          <p:grpSpPr>
            <a:xfrm>
              <a:off x="4572000" y="2288232"/>
              <a:ext cx="3450503" cy="1438871"/>
              <a:chOff x="359497" y="2209800"/>
              <a:chExt cx="3450503" cy="1438871"/>
            </a:xfrm>
          </p:grpSpPr>
          <p:sp>
            <p:nvSpPr>
              <p:cNvPr id="45" name="Rectangle 44"/>
              <p:cNvSpPr/>
              <p:nvPr/>
            </p:nvSpPr>
            <p:spPr>
              <a:xfrm>
                <a:off x="1066983" y="2209800"/>
                <a:ext cx="2743017" cy="1066800"/>
              </a:xfrm>
              <a:prstGeom prst="rect">
                <a:avLst/>
              </a:prstGeom>
              <a:solidFill>
                <a:srgbClr val="33CC3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flipH="1">
                <a:off x="359497" y="2420541"/>
                <a:ext cx="1371600" cy="461665"/>
              </a:xfrm>
              <a:prstGeom prst="rect">
                <a:avLst/>
              </a:prstGeom>
              <a:noFill/>
            </p:spPr>
            <p:txBody>
              <a:bodyPr wrap="square" rtlCol="0">
                <a:spAutoFit/>
              </a:bodyPr>
              <a:lstStyle/>
              <a:p>
                <a:r>
                  <a:rPr lang="en-US" sz="2400" dirty="0" smtClean="0"/>
                  <a:t>50 </a:t>
                </a:r>
                <a:r>
                  <a:rPr lang="en-US" sz="2400" dirty="0" err="1" smtClean="0"/>
                  <a:t>yds</a:t>
                </a:r>
                <a:endParaRPr lang="en-US" sz="2400" dirty="0"/>
              </a:p>
            </p:txBody>
          </p:sp>
          <p:sp>
            <p:nvSpPr>
              <p:cNvPr id="47" name="TextBox 46"/>
              <p:cNvSpPr txBox="1"/>
              <p:nvPr/>
            </p:nvSpPr>
            <p:spPr>
              <a:xfrm flipH="1">
                <a:off x="1426297" y="3187006"/>
                <a:ext cx="1371600" cy="461665"/>
              </a:xfrm>
              <a:prstGeom prst="rect">
                <a:avLst/>
              </a:prstGeom>
              <a:noFill/>
            </p:spPr>
            <p:txBody>
              <a:bodyPr wrap="square" rtlCol="0">
                <a:spAutoFit/>
              </a:bodyPr>
              <a:lstStyle/>
              <a:p>
                <a:r>
                  <a:rPr lang="en-US" sz="2400" dirty="0" smtClean="0"/>
                  <a:t>80 </a:t>
                </a:r>
                <a:r>
                  <a:rPr lang="en-US" sz="2400" dirty="0" err="1" smtClean="0"/>
                  <a:t>yds</a:t>
                </a:r>
                <a:endParaRPr lang="en-US" sz="2400" dirty="0"/>
              </a:p>
            </p:txBody>
          </p:sp>
        </p:grpSp>
        <p:sp>
          <p:nvSpPr>
            <p:cNvPr id="43" name="TextBox 42"/>
            <p:cNvSpPr txBox="1"/>
            <p:nvPr/>
          </p:nvSpPr>
          <p:spPr>
            <a:xfrm flipH="1">
              <a:off x="7162800" y="3265438"/>
              <a:ext cx="1371600" cy="461665"/>
            </a:xfrm>
            <a:prstGeom prst="rect">
              <a:avLst/>
            </a:prstGeom>
            <a:noFill/>
          </p:spPr>
          <p:txBody>
            <a:bodyPr wrap="square" rtlCol="0">
              <a:spAutoFit/>
            </a:bodyPr>
            <a:lstStyle/>
            <a:p>
              <a:r>
                <a:rPr lang="en-US" sz="2400" dirty="0" smtClean="0"/>
                <a:t>40 </a:t>
              </a:r>
              <a:r>
                <a:rPr lang="en-US" sz="2400" dirty="0" err="1" smtClean="0"/>
                <a:t>yds</a:t>
              </a:r>
              <a:endParaRPr lang="en-US" sz="2400" dirty="0"/>
            </a:p>
          </p:txBody>
        </p:sp>
        <p:cxnSp>
          <p:nvCxnSpPr>
            <p:cNvPr id="44" name="Straight Connector 43"/>
            <p:cNvCxnSpPr/>
            <p:nvPr/>
          </p:nvCxnSpPr>
          <p:spPr>
            <a:xfrm rot="5400000" flipH="1" flipV="1">
              <a:off x="6553200" y="2821632"/>
              <a:ext cx="1066800" cy="1588"/>
            </a:xfrm>
            <a:prstGeom prst="line">
              <a:avLst/>
            </a:prstGeom>
            <a:ln w="2540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sp>
        <p:nvSpPr>
          <p:cNvPr id="48" name="TextBox 47"/>
          <p:cNvSpPr txBox="1"/>
          <p:nvPr/>
        </p:nvSpPr>
        <p:spPr>
          <a:xfrm>
            <a:off x="402503" y="2895600"/>
            <a:ext cx="7772400" cy="830997"/>
          </a:xfrm>
          <a:prstGeom prst="rect">
            <a:avLst/>
          </a:prstGeom>
          <a:noFill/>
        </p:spPr>
        <p:txBody>
          <a:bodyPr wrap="square" rtlCol="0">
            <a:spAutoFit/>
          </a:bodyPr>
          <a:lstStyle/>
          <a:p>
            <a:r>
              <a:rPr lang="en-US" sz="2400" dirty="0" smtClean="0"/>
              <a:t>Let’s look at the two equivalent ways of finding the area and connect it to an important property in math. </a:t>
            </a:r>
            <a:endParaRPr lang="en-US" sz="2400" dirty="0"/>
          </a:p>
        </p:txBody>
      </p:sp>
      <p:sp>
        <p:nvSpPr>
          <p:cNvPr id="49" name="TextBox 48"/>
          <p:cNvSpPr txBox="1"/>
          <p:nvPr/>
        </p:nvSpPr>
        <p:spPr>
          <a:xfrm>
            <a:off x="1828800" y="3733800"/>
            <a:ext cx="5639357" cy="707886"/>
          </a:xfrm>
          <a:prstGeom prst="rect">
            <a:avLst/>
          </a:prstGeom>
          <a:noFill/>
        </p:spPr>
        <p:txBody>
          <a:bodyPr wrap="square" rtlCol="0">
            <a:spAutoFit/>
          </a:bodyPr>
          <a:lstStyle/>
          <a:p>
            <a:r>
              <a:rPr lang="en-US" sz="4000" b="1" dirty="0" smtClean="0"/>
              <a:t>The Distributive Property</a:t>
            </a:r>
            <a:endParaRPr lang="en-US" sz="40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49"/>
                                        </p:tgtEl>
                                        <p:attrNameLst>
                                          <p:attrName>style.visibility</p:attrName>
                                        </p:attrNameLst>
                                      </p:cBhvr>
                                      <p:to>
                                        <p:strVal val="visible"/>
                                      </p:to>
                                    </p:set>
                                    <p:set>
                                      <p:cBhvr>
                                        <p:cTn id="7" dur="228" fill="hold">
                                          <p:stCondLst>
                                            <p:cond delay="0"/>
                                          </p:stCondLst>
                                        </p:cTn>
                                        <p:tgtEl>
                                          <p:spTgt spid="49"/>
                                        </p:tgtEl>
                                        <p:attrNameLst>
                                          <p:attrName>style.rotation</p:attrName>
                                        </p:attrNameLst>
                                      </p:cBhvr>
                                      <p:to>
                                        <p:strVal val="-45.0"/>
                                      </p:to>
                                    </p:set>
                                    <p:anim calcmode="lin" valueType="num">
                                      <p:cBhvr>
                                        <p:cTn id="8" dur="228" fill="hold">
                                          <p:stCondLst>
                                            <p:cond delay="228"/>
                                          </p:stCondLst>
                                        </p:cTn>
                                        <p:tgtEl>
                                          <p:spTgt spid="49"/>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49"/>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49"/>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49"/>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White Background"/>
          <p:cNvSpPr>
            <a:spLocks noChangeArrowheads="1"/>
          </p:cNvSpPr>
          <p:nvPr/>
        </p:nvSpPr>
        <p:spPr bwMode="auto">
          <a:xfrm>
            <a:off x="152400" y="7667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dirty="0"/>
          </a:p>
        </p:txBody>
      </p:sp>
      <p:sp>
        <p:nvSpPr>
          <p:cNvPr id="23555"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41396D09-4F94-420F-A8E0-37A3735BC0EC}" type="slidenum">
              <a:rPr lang="en-US" smtClean="0">
                <a:solidFill>
                  <a:schemeClr val="bg1"/>
                </a:solidFill>
              </a:rPr>
              <a:pPr algn="ctr" eaLnBrk="1" hangingPunct="1"/>
              <a:t>11</a:t>
            </a:fld>
            <a:endParaRPr lang="en-US" smtClean="0">
              <a:solidFill>
                <a:schemeClr val="bg1"/>
              </a:solidFill>
            </a:endParaRPr>
          </a:p>
        </p:txBody>
      </p:sp>
      <p:sp>
        <p:nvSpPr>
          <p:cNvPr id="19" name="Agenda Link">
            <a:hlinkClick r:id="rId4" action="ppaction://hlinksldjump"/>
          </p:cNvPr>
          <p:cNvSpPr txBox="1"/>
          <p:nvPr/>
        </p:nvSpPr>
        <p:spPr>
          <a:xfrm>
            <a:off x="7696200" y="602615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grpSp>
        <p:nvGrpSpPr>
          <p:cNvPr id="2" name="Group 5"/>
          <p:cNvGrpSpPr>
            <a:grpSpLocks/>
          </p:cNvGrpSpPr>
          <p:nvPr/>
        </p:nvGrpSpPr>
        <p:grpSpPr bwMode="auto">
          <a:xfrm>
            <a:off x="609600" y="6413500"/>
            <a:ext cx="7402513" cy="387350"/>
            <a:chOff x="609600" y="6414018"/>
            <a:chExt cx="7401771" cy="386725"/>
          </a:xfrm>
        </p:grpSpPr>
        <p:pic>
          <p:nvPicPr>
            <p:cNvPr id="23559" name="Picture 7" descr="blue.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60" name="Picture 8" descr="red.png"/>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61" name="Picture 9" descr="black.png"/>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3" name="Group 9"/>
          <p:cNvGrpSpPr/>
          <p:nvPr/>
        </p:nvGrpSpPr>
        <p:grpSpPr>
          <a:xfrm>
            <a:off x="2133600" y="1371600"/>
            <a:ext cx="3715767" cy="1456226"/>
            <a:chOff x="4572000" y="2288232"/>
            <a:chExt cx="3962400" cy="1632950"/>
          </a:xfrm>
        </p:grpSpPr>
        <p:grpSp>
          <p:nvGrpSpPr>
            <p:cNvPr id="4" name="Group 17"/>
            <p:cNvGrpSpPr/>
            <p:nvPr/>
          </p:nvGrpSpPr>
          <p:grpSpPr>
            <a:xfrm>
              <a:off x="4572000" y="2288232"/>
              <a:ext cx="3450503" cy="1632949"/>
              <a:chOff x="359497" y="2209800"/>
              <a:chExt cx="3450503" cy="1632949"/>
            </a:xfrm>
          </p:grpSpPr>
          <p:sp>
            <p:nvSpPr>
              <p:cNvPr id="14" name="Rectangle 13"/>
              <p:cNvSpPr/>
              <p:nvPr/>
            </p:nvSpPr>
            <p:spPr>
              <a:xfrm>
                <a:off x="1066983" y="2209800"/>
                <a:ext cx="2743017" cy="1066800"/>
              </a:xfrm>
              <a:prstGeom prst="rect">
                <a:avLst/>
              </a:prstGeom>
              <a:solidFill>
                <a:srgbClr val="33CC3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5" name="TextBox 14"/>
              <p:cNvSpPr txBox="1"/>
              <p:nvPr/>
            </p:nvSpPr>
            <p:spPr>
              <a:xfrm flipH="1">
                <a:off x="359497" y="2420541"/>
                <a:ext cx="1371600" cy="655743"/>
              </a:xfrm>
              <a:prstGeom prst="rect">
                <a:avLst/>
              </a:prstGeom>
              <a:noFill/>
            </p:spPr>
            <p:txBody>
              <a:bodyPr wrap="square" rtlCol="0">
                <a:spAutoFit/>
              </a:bodyPr>
              <a:lstStyle/>
              <a:p>
                <a:r>
                  <a:rPr lang="en-US" sz="3200" dirty="0" smtClean="0"/>
                  <a:t>50 </a:t>
                </a:r>
                <a:endParaRPr lang="en-US" sz="3200" dirty="0"/>
              </a:p>
            </p:txBody>
          </p:sp>
          <p:sp>
            <p:nvSpPr>
              <p:cNvPr id="16" name="TextBox 15"/>
              <p:cNvSpPr txBox="1"/>
              <p:nvPr/>
            </p:nvSpPr>
            <p:spPr>
              <a:xfrm flipH="1">
                <a:off x="1426297" y="3187006"/>
                <a:ext cx="1371600" cy="655743"/>
              </a:xfrm>
              <a:prstGeom prst="rect">
                <a:avLst/>
              </a:prstGeom>
              <a:noFill/>
            </p:spPr>
            <p:txBody>
              <a:bodyPr wrap="square" rtlCol="0">
                <a:spAutoFit/>
              </a:bodyPr>
              <a:lstStyle/>
              <a:p>
                <a:r>
                  <a:rPr lang="en-US" sz="3200" dirty="0" smtClean="0"/>
                  <a:t>80 </a:t>
                </a:r>
                <a:endParaRPr lang="en-US" sz="3200" dirty="0"/>
              </a:p>
            </p:txBody>
          </p:sp>
        </p:grpSp>
        <p:sp>
          <p:nvSpPr>
            <p:cNvPr id="12" name="TextBox 11"/>
            <p:cNvSpPr txBox="1"/>
            <p:nvPr/>
          </p:nvSpPr>
          <p:spPr>
            <a:xfrm flipH="1">
              <a:off x="7162800" y="3265439"/>
              <a:ext cx="1371600" cy="655743"/>
            </a:xfrm>
            <a:prstGeom prst="rect">
              <a:avLst/>
            </a:prstGeom>
            <a:noFill/>
          </p:spPr>
          <p:txBody>
            <a:bodyPr wrap="square" rtlCol="0">
              <a:spAutoFit/>
            </a:bodyPr>
            <a:lstStyle/>
            <a:p>
              <a:r>
                <a:rPr lang="en-US" sz="3200" dirty="0" smtClean="0"/>
                <a:t>40 </a:t>
              </a:r>
              <a:endParaRPr lang="en-US" sz="3200" dirty="0"/>
            </a:p>
          </p:txBody>
        </p:sp>
        <p:cxnSp>
          <p:nvCxnSpPr>
            <p:cNvPr id="13" name="Straight Connector 12"/>
            <p:cNvCxnSpPr/>
            <p:nvPr/>
          </p:nvCxnSpPr>
          <p:spPr>
            <a:xfrm rot="5400000" flipH="1" flipV="1">
              <a:off x="6553200" y="2821632"/>
              <a:ext cx="1066800" cy="1588"/>
            </a:xfrm>
            <a:prstGeom prst="line">
              <a:avLst/>
            </a:prstGeom>
            <a:ln w="2540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graphicFrame>
        <p:nvGraphicFramePr>
          <p:cNvPr id="103427" name="Object 3"/>
          <p:cNvGraphicFramePr>
            <a:graphicFrameLocks noChangeAspect="1"/>
          </p:cNvGraphicFramePr>
          <p:nvPr/>
        </p:nvGraphicFramePr>
        <p:xfrm>
          <a:off x="4749800" y="3048000"/>
          <a:ext cx="3708400" cy="508000"/>
        </p:xfrm>
        <a:graphic>
          <a:graphicData uri="http://schemas.openxmlformats.org/presentationml/2006/ole">
            <p:oleObj spid="_x0000_s193600" name="Equation" r:id="rId8" imgW="927100" imgH="127000" progId="Equation.3">
              <p:embed/>
            </p:oleObj>
          </a:graphicData>
        </a:graphic>
      </p:graphicFrame>
      <p:sp>
        <p:nvSpPr>
          <p:cNvPr id="20" name="TextBox 19"/>
          <p:cNvSpPr txBox="1"/>
          <p:nvPr/>
        </p:nvSpPr>
        <p:spPr>
          <a:xfrm>
            <a:off x="1600200" y="685800"/>
            <a:ext cx="5639357" cy="707886"/>
          </a:xfrm>
          <a:prstGeom prst="rect">
            <a:avLst/>
          </a:prstGeom>
          <a:noFill/>
        </p:spPr>
        <p:txBody>
          <a:bodyPr wrap="square" rtlCol="0">
            <a:spAutoFit/>
          </a:bodyPr>
          <a:lstStyle/>
          <a:p>
            <a:r>
              <a:rPr lang="en-US" sz="4000" b="1" dirty="0" smtClean="0"/>
              <a:t>The Distributive Property</a:t>
            </a:r>
            <a:endParaRPr lang="en-US" sz="4000" b="1" dirty="0"/>
          </a:p>
        </p:txBody>
      </p:sp>
      <p:grpSp>
        <p:nvGrpSpPr>
          <p:cNvPr id="5" name="Group 20"/>
          <p:cNvGrpSpPr/>
          <p:nvPr/>
        </p:nvGrpSpPr>
        <p:grpSpPr>
          <a:xfrm>
            <a:off x="152400" y="3657600"/>
            <a:ext cx="3715767" cy="1456226"/>
            <a:chOff x="4572000" y="2288232"/>
            <a:chExt cx="3962400" cy="1632950"/>
          </a:xfrm>
        </p:grpSpPr>
        <p:grpSp>
          <p:nvGrpSpPr>
            <p:cNvPr id="6" name="Group 17"/>
            <p:cNvGrpSpPr/>
            <p:nvPr/>
          </p:nvGrpSpPr>
          <p:grpSpPr>
            <a:xfrm>
              <a:off x="4572000" y="2288232"/>
              <a:ext cx="3450503" cy="1632949"/>
              <a:chOff x="359497" y="2209800"/>
              <a:chExt cx="3450503" cy="1632949"/>
            </a:xfrm>
          </p:grpSpPr>
          <p:sp>
            <p:nvSpPr>
              <p:cNvPr id="25" name="Rectangle 24"/>
              <p:cNvSpPr/>
              <p:nvPr/>
            </p:nvSpPr>
            <p:spPr>
              <a:xfrm>
                <a:off x="1066983" y="2209800"/>
                <a:ext cx="2743017" cy="1066800"/>
              </a:xfrm>
              <a:prstGeom prst="rect">
                <a:avLst/>
              </a:prstGeom>
              <a:solidFill>
                <a:srgbClr val="33CC3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6" name="TextBox 25"/>
              <p:cNvSpPr txBox="1"/>
              <p:nvPr/>
            </p:nvSpPr>
            <p:spPr>
              <a:xfrm flipH="1">
                <a:off x="359497" y="2420541"/>
                <a:ext cx="1371600" cy="655743"/>
              </a:xfrm>
              <a:prstGeom prst="rect">
                <a:avLst/>
              </a:prstGeom>
              <a:noFill/>
            </p:spPr>
            <p:txBody>
              <a:bodyPr wrap="square" rtlCol="0">
                <a:spAutoFit/>
              </a:bodyPr>
              <a:lstStyle/>
              <a:p>
                <a:r>
                  <a:rPr lang="en-US" sz="3200" dirty="0" smtClean="0"/>
                  <a:t>50 </a:t>
                </a:r>
                <a:endParaRPr lang="en-US" dirty="0"/>
              </a:p>
            </p:txBody>
          </p:sp>
          <p:sp>
            <p:nvSpPr>
              <p:cNvPr id="27" name="TextBox 26"/>
              <p:cNvSpPr txBox="1"/>
              <p:nvPr/>
            </p:nvSpPr>
            <p:spPr>
              <a:xfrm flipH="1">
                <a:off x="1426297" y="3187006"/>
                <a:ext cx="1371600" cy="655743"/>
              </a:xfrm>
              <a:prstGeom prst="rect">
                <a:avLst/>
              </a:prstGeom>
              <a:noFill/>
            </p:spPr>
            <p:txBody>
              <a:bodyPr wrap="square" rtlCol="0">
                <a:spAutoFit/>
              </a:bodyPr>
              <a:lstStyle/>
              <a:p>
                <a:r>
                  <a:rPr lang="en-US" sz="3200" dirty="0" smtClean="0"/>
                  <a:t>80 </a:t>
                </a:r>
                <a:endParaRPr lang="en-US" dirty="0"/>
              </a:p>
            </p:txBody>
          </p:sp>
        </p:grpSp>
        <p:sp>
          <p:nvSpPr>
            <p:cNvPr id="23" name="TextBox 22"/>
            <p:cNvSpPr txBox="1"/>
            <p:nvPr/>
          </p:nvSpPr>
          <p:spPr>
            <a:xfrm flipH="1">
              <a:off x="7162800" y="3265439"/>
              <a:ext cx="1371600" cy="655743"/>
            </a:xfrm>
            <a:prstGeom prst="rect">
              <a:avLst/>
            </a:prstGeom>
            <a:noFill/>
          </p:spPr>
          <p:txBody>
            <a:bodyPr wrap="square" rtlCol="0">
              <a:spAutoFit/>
            </a:bodyPr>
            <a:lstStyle/>
            <a:p>
              <a:r>
                <a:rPr lang="en-US" sz="3200" dirty="0" smtClean="0"/>
                <a:t>40 </a:t>
              </a:r>
              <a:endParaRPr lang="en-US" dirty="0"/>
            </a:p>
          </p:txBody>
        </p:sp>
        <p:cxnSp>
          <p:nvCxnSpPr>
            <p:cNvPr id="24" name="Straight Connector 23"/>
            <p:cNvCxnSpPr/>
            <p:nvPr/>
          </p:nvCxnSpPr>
          <p:spPr>
            <a:xfrm rot="5400000" flipH="1" flipV="1">
              <a:off x="6553200" y="2821632"/>
              <a:ext cx="1066800" cy="1588"/>
            </a:xfrm>
            <a:prstGeom prst="line">
              <a:avLst/>
            </a:prstGeom>
            <a:ln w="2540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grpSp>
        <p:nvGrpSpPr>
          <p:cNvPr id="8" name="Group 17"/>
          <p:cNvGrpSpPr/>
          <p:nvPr/>
        </p:nvGrpSpPr>
        <p:grpSpPr>
          <a:xfrm>
            <a:off x="152400" y="3657600"/>
            <a:ext cx="3810000" cy="1447801"/>
            <a:chOff x="359497" y="2209800"/>
            <a:chExt cx="4062890" cy="1623503"/>
          </a:xfrm>
        </p:grpSpPr>
        <p:sp>
          <p:nvSpPr>
            <p:cNvPr id="32" name="Rectangle 31"/>
            <p:cNvSpPr/>
            <p:nvPr/>
          </p:nvSpPr>
          <p:spPr>
            <a:xfrm>
              <a:off x="1066983" y="2209800"/>
              <a:ext cx="2743017" cy="1066800"/>
            </a:xfrm>
            <a:prstGeom prst="rect">
              <a:avLst/>
            </a:prstGeom>
            <a:solidFill>
              <a:srgbClr val="33CC3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33" name="TextBox 32"/>
            <p:cNvSpPr txBox="1"/>
            <p:nvPr/>
          </p:nvSpPr>
          <p:spPr>
            <a:xfrm flipH="1">
              <a:off x="359497" y="2420541"/>
              <a:ext cx="1371600" cy="655743"/>
            </a:xfrm>
            <a:prstGeom prst="rect">
              <a:avLst/>
            </a:prstGeom>
            <a:noFill/>
          </p:spPr>
          <p:txBody>
            <a:bodyPr wrap="square" rtlCol="0">
              <a:spAutoFit/>
            </a:bodyPr>
            <a:lstStyle/>
            <a:p>
              <a:r>
                <a:rPr lang="en-US" sz="3200" dirty="0" smtClean="0"/>
                <a:t>50 </a:t>
              </a:r>
              <a:endParaRPr lang="en-US" dirty="0"/>
            </a:p>
          </p:txBody>
        </p:sp>
        <p:sp>
          <p:nvSpPr>
            <p:cNvPr id="34" name="TextBox 33"/>
            <p:cNvSpPr txBox="1"/>
            <p:nvPr/>
          </p:nvSpPr>
          <p:spPr>
            <a:xfrm flipH="1">
              <a:off x="2038682" y="3177560"/>
              <a:ext cx="2383705" cy="655743"/>
            </a:xfrm>
            <a:prstGeom prst="rect">
              <a:avLst/>
            </a:prstGeom>
            <a:noFill/>
          </p:spPr>
          <p:txBody>
            <a:bodyPr wrap="square" rtlCol="0">
              <a:spAutoFit/>
            </a:bodyPr>
            <a:lstStyle/>
            <a:p>
              <a:r>
                <a:rPr lang="en-US" sz="3200" dirty="0" smtClean="0"/>
                <a:t>120</a:t>
              </a:r>
              <a:endParaRPr lang="en-US" dirty="0"/>
            </a:p>
          </p:txBody>
        </p:sp>
      </p:grpSp>
      <p:sp>
        <p:nvSpPr>
          <p:cNvPr id="35" name="TextBox 34"/>
          <p:cNvSpPr txBox="1"/>
          <p:nvPr/>
        </p:nvSpPr>
        <p:spPr>
          <a:xfrm>
            <a:off x="2336800" y="4592935"/>
            <a:ext cx="358467" cy="461665"/>
          </a:xfrm>
          <a:prstGeom prst="rect">
            <a:avLst/>
          </a:prstGeom>
          <a:noFill/>
        </p:spPr>
        <p:txBody>
          <a:bodyPr wrap="square" rtlCol="0">
            <a:spAutoFit/>
          </a:bodyPr>
          <a:lstStyle/>
          <a:p>
            <a:r>
              <a:rPr lang="en-US" sz="2400" dirty="0" smtClean="0"/>
              <a:t>+</a:t>
            </a:r>
            <a:endParaRPr lang="en-US" sz="2400" dirty="0"/>
          </a:p>
        </p:txBody>
      </p:sp>
      <p:graphicFrame>
        <p:nvGraphicFramePr>
          <p:cNvPr id="103428" name="Object 4"/>
          <p:cNvGraphicFramePr>
            <a:graphicFrameLocks noChangeAspect="1"/>
          </p:cNvGraphicFramePr>
          <p:nvPr/>
        </p:nvGraphicFramePr>
        <p:xfrm>
          <a:off x="533400" y="2971800"/>
          <a:ext cx="3200400" cy="609600"/>
        </p:xfrm>
        <a:graphic>
          <a:graphicData uri="http://schemas.openxmlformats.org/presentationml/2006/ole">
            <p:oleObj spid="_x0000_s193601" name="Equation" r:id="rId9" imgW="800100" imgH="152400" progId="Equation.3">
              <p:embed/>
            </p:oleObj>
          </a:graphicData>
        </a:graphic>
      </p:graphicFrame>
      <p:grpSp>
        <p:nvGrpSpPr>
          <p:cNvPr id="9" name="Group 37"/>
          <p:cNvGrpSpPr/>
          <p:nvPr/>
        </p:nvGrpSpPr>
        <p:grpSpPr>
          <a:xfrm>
            <a:off x="4590033" y="3649175"/>
            <a:ext cx="3715767" cy="1456801"/>
            <a:chOff x="4572000" y="2288232"/>
            <a:chExt cx="3962400" cy="1633594"/>
          </a:xfrm>
        </p:grpSpPr>
        <p:grpSp>
          <p:nvGrpSpPr>
            <p:cNvPr id="10" name="Group 17"/>
            <p:cNvGrpSpPr/>
            <p:nvPr/>
          </p:nvGrpSpPr>
          <p:grpSpPr>
            <a:xfrm>
              <a:off x="4572000" y="2288232"/>
              <a:ext cx="3450503" cy="1632949"/>
              <a:chOff x="359497" y="2209800"/>
              <a:chExt cx="3450503" cy="1632949"/>
            </a:xfrm>
          </p:grpSpPr>
          <p:sp>
            <p:nvSpPr>
              <p:cNvPr id="42" name="Rectangle 41"/>
              <p:cNvSpPr/>
              <p:nvPr/>
            </p:nvSpPr>
            <p:spPr>
              <a:xfrm>
                <a:off x="1066983" y="2209800"/>
                <a:ext cx="2743017" cy="1066800"/>
              </a:xfrm>
              <a:prstGeom prst="rect">
                <a:avLst/>
              </a:prstGeom>
              <a:solidFill>
                <a:srgbClr val="33CC3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43" name="TextBox 42"/>
              <p:cNvSpPr txBox="1"/>
              <p:nvPr/>
            </p:nvSpPr>
            <p:spPr>
              <a:xfrm flipH="1">
                <a:off x="359497" y="2420541"/>
                <a:ext cx="1371600" cy="655743"/>
              </a:xfrm>
              <a:prstGeom prst="rect">
                <a:avLst/>
              </a:prstGeom>
              <a:noFill/>
            </p:spPr>
            <p:txBody>
              <a:bodyPr wrap="square" rtlCol="0">
                <a:spAutoFit/>
              </a:bodyPr>
              <a:lstStyle/>
              <a:p>
                <a:r>
                  <a:rPr lang="en-US" sz="3200" dirty="0" smtClean="0"/>
                  <a:t>50 </a:t>
                </a:r>
                <a:endParaRPr lang="en-US" dirty="0"/>
              </a:p>
            </p:txBody>
          </p:sp>
          <p:sp>
            <p:nvSpPr>
              <p:cNvPr id="44" name="TextBox 43"/>
              <p:cNvSpPr txBox="1"/>
              <p:nvPr/>
            </p:nvSpPr>
            <p:spPr>
              <a:xfrm flipH="1">
                <a:off x="1426297" y="3187006"/>
                <a:ext cx="1371600" cy="655743"/>
              </a:xfrm>
              <a:prstGeom prst="rect">
                <a:avLst/>
              </a:prstGeom>
              <a:noFill/>
            </p:spPr>
            <p:txBody>
              <a:bodyPr wrap="square" rtlCol="0">
                <a:spAutoFit/>
              </a:bodyPr>
              <a:lstStyle/>
              <a:p>
                <a:r>
                  <a:rPr lang="en-US" sz="3200" dirty="0" smtClean="0"/>
                  <a:t>80 </a:t>
                </a:r>
                <a:endParaRPr lang="en-US" dirty="0"/>
              </a:p>
            </p:txBody>
          </p:sp>
        </p:grpSp>
        <p:sp>
          <p:nvSpPr>
            <p:cNvPr id="40" name="TextBox 39"/>
            <p:cNvSpPr txBox="1"/>
            <p:nvPr/>
          </p:nvSpPr>
          <p:spPr>
            <a:xfrm flipH="1">
              <a:off x="7162800" y="3266083"/>
              <a:ext cx="1371600" cy="655743"/>
            </a:xfrm>
            <a:prstGeom prst="rect">
              <a:avLst/>
            </a:prstGeom>
            <a:noFill/>
          </p:spPr>
          <p:txBody>
            <a:bodyPr wrap="square" rtlCol="0">
              <a:spAutoFit/>
            </a:bodyPr>
            <a:lstStyle/>
            <a:p>
              <a:r>
                <a:rPr lang="en-US" sz="3200" dirty="0" smtClean="0"/>
                <a:t>40 </a:t>
              </a:r>
              <a:endParaRPr lang="en-US" dirty="0"/>
            </a:p>
          </p:txBody>
        </p:sp>
        <p:cxnSp>
          <p:nvCxnSpPr>
            <p:cNvPr id="41" name="Straight Connector 40"/>
            <p:cNvCxnSpPr/>
            <p:nvPr/>
          </p:nvCxnSpPr>
          <p:spPr>
            <a:xfrm rot="5400000" flipH="1" flipV="1">
              <a:off x="6553200" y="2821632"/>
              <a:ext cx="1066800" cy="1588"/>
            </a:xfrm>
            <a:prstGeom prst="line">
              <a:avLst/>
            </a:prstGeom>
            <a:ln w="2540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grpSp>
        <p:nvGrpSpPr>
          <p:cNvPr id="17" name="Group 48"/>
          <p:cNvGrpSpPr/>
          <p:nvPr/>
        </p:nvGrpSpPr>
        <p:grpSpPr>
          <a:xfrm>
            <a:off x="4584700" y="3644902"/>
            <a:ext cx="3715767" cy="1460498"/>
            <a:chOff x="4572000" y="2288232"/>
            <a:chExt cx="3962400" cy="1637746"/>
          </a:xfrm>
        </p:grpSpPr>
        <p:grpSp>
          <p:nvGrpSpPr>
            <p:cNvPr id="21" name="Group 17"/>
            <p:cNvGrpSpPr/>
            <p:nvPr/>
          </p:nvGrpSpPr>
          <p:grpSpPr>
            <a:xfrm>
              <a:off x="4572000" y="2288232"/>
              <a:ext cx="3450503" cy="1637746"/>
              <a:chOff x="359497" y="2209800"/>
              <a:chExt cx="3450503" cy="1637746"/>
            </a:xfrm>
          </p:grpSpPr>
          <p:sp>
            <p:nvSpPr>
              <p:cNvPr id="53" name="Rectangle 52"/>
              <p:cNvSpPr/>
              <p:nvPr/>
            </p:nvSpPr>
            <p:spPr>
              <a:xfrm>
                <a:off x="1066983" y="2209800"/>
                <a:ext cx="2743017" cy="1066800"/>
              </a:xfrm>
              <a:prstGeom prst="rect">
                <a:avLst/>
              </a:prstGeom>
              <a:solidFill>
                <a:srgbClr val="33CC3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4" name="TextBox 53"/>
              <p:cNvSpPr txBox="1"/>
              <p:nvPr/>
            </p:nvSpPr>
            <p:spPr>
              <a:xfrm flipH="1">
                <a:off x="359497" y="2420541"/>
                <a:ext cx="1371600" cy="655743"/>
              </a:xfrm>
              <a:prstGeom prst="rect">
                <a:avLst/>
              </a:prstGeom>
              <a:noFill/>
            </p:spPr>
            <p:txBody>
              <a:bodyPr wrap="square" rtlCol="0">
                <a:spAutoFit/>
              </a:bodyPr>
              <a:lstStyle/>
              <a:p>
                <a:r>
                  <a:rPr lang="en-US" sz="3200" dirty="0" smtClean="0"/>
                  <a:t>50 </a:t>
                </a:r>
                <a:endParaRPr lang="en-US" dirty="0"/>
              </a:p>
            </p:txBody>
          </p:sp>
          <p:sp>
            <p:nvSpPr>
              <p:cNvPr id="55" name="TextBox 54"/>
              <p:cNvSpPr txBox="1"/>
              <p:nvPr/>
            </p:nvSpPr>
            <p:spPr>
              <a:xfrm flipH="1">
                <a:off x="1426297" y="3191801"/>
                <a:ext cx="1371600" cy="655745"/>
              </a:xfrm>
              <a:prstGeom prst="rect">
                <a:avLst/>
              </a:prstGeom>
              <a:noFill/>
            </p:spPr>
            <p:txBody>
              <a:bodyPr wrap="square" rtlCol="0">
                <a:spAutoFit/>
              </a:bodyPr>
              <a:lstStyle/>
              <a:p>
                <a:r>
                  <a:rPr lang="en-US" sz="3200" dirty="0" smtClean="0"/>
                  <a:t>80 </a:t>
                </a:r>
                <a:endParaRPr lang="en-US" dirty="0"/>
              </a:p>
            </p:txBody>
          </p:sp>
        </p:grpSp>
        <p:sp>
          <p:nvSpPr>
            <p:cNvPr id="51" name="TextBox 50"/>
            <p:cNvSpPr txBox="1"/>
            <p:nvPr/>
          </p:nvSpPr>
          <p:spPr>
            <a:xfrm flipH="1">
              <a:off x="7162800" y="3265439"/>
              <a:ext cx="1371600" cy="655743"/>
            </a:xfrm>
            <a:prstGeom prst="rect">
              <a:avLst/>
            </a:prstGeom>
            <a:noFill/>
          </p:spPr>
          <p:txBody>
            <a:bodyPr wrap="square" rtlCol="0">
              <a:spAutoFit/>
            </a:bodyPr>
            <a:lstStyle/>
            <a:p>
              <a:r>
                <a:rPr lang="en-US" sz="3200" dirty="0" smtClean="0"/>
                <a:t>40 </a:t>
              </a:r>
              <a:endParaRPr lang="en-US" dirty="0"/>
            </a:p>
          </p:txBody>
        </p:sp>
      </p:grpSp>
      <p:sp>
        <p:nvSpPr>
          <p:cNvPr id="45" name="TextBox 44"/>
          <p:cNvSpPr txBox="1"/>
          <p:nvPr/>
        </p:nvSpPr>
        <p:spPr>
          <a:xfrm flipH="1">
            <a:off x="4584700" y="3835400"/>
            <a:ext cx="1286227" cy="584776"/>
          </a:xfrm>
          <a:prstGeom prst="rect">
            <a:avLst/>
          </a:prstGeom>
          <a:noFill/>
        </p:spPr>
        <p:txBody>
          <a:bodyPr wrap="square" rtlCol="0">
            <a:spAutoFit/>
          </a:bodyPr>
          <a:lstStyle/>
          <a:p>
            <a:r>
              <a:rPr lang="en-US" sz="3200" dirty="0" smtClean="0"/>
              <a:t>50 </a:t>
            </a:r>
            <a:endParaRPr lang="en-US" dirty="0"/>
          </a:p>
        </p:txBody>
      </p:sp>
      <p:graphicFrame>
        <p:nvGraphicFramePr>
          <p:cNvPr id="193546" name="Object 10"/>
          <p:cNvGraphicFramePr>
            <a:graphicFrameLocks noChangeAspect="1"/>
          </p:cNvGraphicFramePr>
          <p:nvPr/>
        </p:nvGraphicFramePr>
        <p:xfrm>
          <a:off x="3962400" y="3124200"/>
          <a:ext cx="457200" cy="254000"/>
        </p:xfrm>
        <a:graphic>
          <a:graphicData uri="http://schemas.openxmlformats.org/presentationml/2006/ole">
            <p:oleObj spid="_x0000_s193602" name="Equation" r:id="rId10" imgW="114300" imgH="63500" progId="Equation.3">
              <p:embed/>
            </p:oleObj>
          </a:graphicData>
        </a:graphic>
      </p:graphicFrame>
      <p:graphicFrame>
        <p:nvGraphicFramePr>
          <p:cNvPr id="193547" name="Object 11"/>
          <p:cNvGraphicFramePr>
            <a:graphicFrameLocks noChangeAspect="1"/>
          </p:cNvGraphicFramePr>
          <p:nvPr/>
        </p:nvGraphicFramePr>
        <p:xfrm>
          <a:off x="3962400" y="3937000"/>
          <a:ext cx="457200" cy="254000"/>
        </p:xfrm>
        <a:graphic>
          <a:graphicData uri="http://schemas.openxmlformats.org/presentationml/2006/ole">
            <p:oleObj spid="_x0000_s193603" name="Equation" r:id="rId11" imgW="114300" imgH="63500" progId="Equation.3">
              <p:embed/>
            </p:oleObj>
          </a:graphicData>
        </a:graphic>
      </p:graphicFrame>
      <p:sp>
        <p:nvSpPr>
          <p:cNvPr id="56" name="Page Title"/>
          <p:cNvSpPr txBox="1">
            <a:spLocks/>
          </p:cNvSpPr>
          <p:nvPr/>
        </p:nvSpPr>
        <p:spPr bwMode="auto">
          <a:xfrm>
            <a:off x="304800" y="127000"/>
            <a:ext cx="8229600" cy="639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chemeClr val="bg1"/>
                </a:solidFill>
                <a:effectLst/>
                <a:uLnTx/>
                <a:uFillTx/>
                <a:latin typeface="+mj-lt"/>
                <a:ea typeface="ＭＳ Ｐゴシック" charset="-128"/>
                <a:cs typeface="ＭＳ Ｐゴシック" charset="0"/>
              </a:rPr>
              <a:t>Summary- The Distributive Property  </a:t>
            </a:r>
            <a:endParaRPr kumimoji="0" lang="en-US" sz="3200" b="1"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grpSp>
        <p:nvGrpSpPr>
          <p:cNvPr id="60" name="Group 59"/>
          <p:cNvGrpSpPr/>
          <p:nvPr/>
        </p:nvGrpSpPr>
        <p:grpSpPr>
          <a:xfrm>
            <a:off x="2133600" y="1563808"/>
            <a:ext cx="3715767" cy="1268292"/>
            <a:chOff x="2133600" y="1563808"/>
            <a:chExt cx="3715767" cy="1268292"/>
          </a:xfrm>
        </p:grpSpPr>
        <p:sp>
          <p:nvSpPr>
            <p:cNvPr id="57" name="TextBox 56"/>
            <p:cNvSpPr txBox="1"/>
            <p:nvPr/>
          </p:nvSpPr>
          <p:spPr>
            <a:xfrm flipH="1">
              <a:off x="2133600" y="1563808"/>
              <a:ext cx="1286227" cy="584776"/>
            </a:xfrm>
            <a:prstGeom prst="rect">
              <a:avLst/>
            </a:prstGeom>
            <a:noFill/>
          </p:spPr>
          <p:txBody>
            <a:bodyPr wrap="square" rtlCol="0">
              <a:spAutoFit/>
            </a:bodyPr>
            <a:lstStyle/>
            <a:p>
              <a:r>
                <a:rPr lang="en-US" sz="3200" dirty="0" smtClean="0"/>
                <a:t>50 </a:t>
              </a:r>
              <a:r>
                <a:rPr lang="en-US" sz="3200" dirty="0" err="1" smtClean="0"/>
                <a:t>yds</a:t>
              </a:r>
              <a:endParaRPr lang="en-US" sz="3200" dirty="0"/>
            </a:p>
          </p:txBody>
        </p:sp>
        <p:sp>
          <p:nvSpPr>
            <p:cNvPr id="58" name="TextBox 57"/>
            <p:cNvSpPr txBox="1"/>
            <p:nvPr/>
          </p:nvSpPr>
          <p:spPr>
            <a:xfrm flipH="1">
              <a:off x="3133999" y="2247323"/>
              <a:ext cx="1286227" cy="584776"/>
            </a:xfrm>
            <a:prstGeom prst="rect">
              <a:avLst/>
            </a:prstGeom>
            <a:noFill/>
          </p:spPr>
          <p:txBody>
            <a:bodyPr wrap="square" rtlCol="0">
              <a:spAutoFit/>
            </a:bodyPr>
            <a:lstStyle/>
            <a:p>
              <a:r>
                <a:rPr lang="en-US" sz="3200" dirty="0" smtClean="0"/>
                <a:t>80 </a:t>
              </a:r>
              <a:r>
                <a:rPr lang="en-US" sz="3200" dirty="0" err="1" smtClean="0"/>
                <a:t>yds</a:t>
              </a:r>
              <a:endParaRPr lang="en-US" sz="3200" dirty="0"/>
            </a:p>
          </p:txBody>
        </p:sp>
        <p:sp>
          <p:nvSpPr>
            <p:cNvPr id="59" name="TextBox 58"/>
            <p:cNvSpPr txBox="1"/>
            <p:nvPr/>
          </p:nvSpPr>
          <p:spPr>
            <a:xfrm flipH="1">
              <a:off x="4563140" y="2247324"/>
              <a:ext cx="1286227" cy="584776"/>
            </a:xfrm>
            <a:prstGeom prst="rect">
              <a:avLst/>
            </a:prstGeom>
            <a:noFill/>
          </p:spPr>
          <p:txBody>
            <a:bodyPr wrap="square" rtlCol="0">
              <a:spAutoFit/>
            </a:bodyPr>
            <a:lstStyle/>
            <a:p>
              <a:r>
                <a:rPr lang="en-US" sz="3200" dirty="0" smtClean="0"/>
                <a:t>40 </a:t>
              </a:r>
              <a:r>
                <a:rPr lang="en-US" sz="3200" dirty="0" err="1" smtClean="0"/>
                <a:t>yds</a:t>
              </a:r>
              <a:endParaRPr lang="en-US" sz="3200" dirty="0"/>
            </a:p>
          </p:txBody>
        </p:sp>
      </p:grpSp>
      <p:sp>
        <p:nvSpPr>
          <p:cNvPr id="61" name="Rectangle 60"/>
          <p:cNvSpPr/>
          <p:nvPr/>
        </p:nvSpPr>
        <p:spPr>
          <a:xfrm>
            <a:off x="1438626" y="3669605"/>
            <a:ext cx="1237613"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600</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2" name="Rectangle 61"/>
          <p:cNvSpPr/>
          <p:nvPr/>
        </p:nvSpPr>
        <p:spPr>
          <a:xfrm>
            <a:off x="5467987" y="3572470"/>
            <a:ext cx="1237613"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400</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3" name="Rectangle 62"/>
          <p:cNvSpPr/>
          <p:nvPr/>
        </p:nvSpPr>
        <p:spPr>
          <a:xfrm>
            <a:off x="6915787" y="3581400"/>
            <a:ext cx="1237613"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200</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4" name="Rectangle 63"/>
          <p:cNvSpPr/>
          <p:nvPr/>
        </p:nvSpPr>
        <p:spPr>
          <a:xfrm>
            <a:off x="6153787" y="3581400"/>
            <a:ext cx="1237613"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600</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xit" presetSubtype="0" fill="hold" nodeType="withEffect">
                                  <p:stCondLst>
                                    <p:cond delay="0"/>
                                  </p:stCondLst>
                                  <p:childTnLst>
                                    <p:set>
                                      <p:cBhvr>
                                        <p:cTn id="20" dur="1" fill="hold">
                                          <p:stCondLst>
                                            <p:cond delay="0"/>
                                          </p:stCondLst>
                                        </p:cTn>
                                        <p:tgtEl>
                                          <p:spTgt spid="5"/>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3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354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0" presetClass="path" presetSubtype="0" accel="50000" decel="50000" fill="hold" nodeType="clickEffect">
                                  <p:stCondLst>
                                    <p:cond delay="0"/>
                                  </p:stCondLst>
                                  <p:childTnLst>
                                    <p:animMotion origin="layout" path="M -1.38889E-6 -1.85185E-6 L 0.34497 -0.00185 " pathEditMode="fixed" rAng="0" ptsTypes="AA">
                                      <p:cBhvr>
                                        <p:cTn id="40" dur="500" fill="hold"/>
                                        <p:tgtEl>
                                          <p:spTgt spid="45"/>
                                        </p:tgtEl>
                                        <p:attrNameLst>
                                          <p:attrName>ppt_x</p:attrName>
                                          <p:attrName>ppt_y</p:attrName>
                                        </p:attrNameLst>
                                      </p:cBhvr>
                                      <p:rCtr x="17200" y="-100"/>
                                    </p:animMotion>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6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par>
                                <p:cTn id="53" presetID="1" presetClass="exit" presetSubtype="0" fill="hold" grpId="1" nodeType="withEffect">
                                  <p:stCondLst>
                                    <p:cond delay="0"/>
                                  </p:stCondLst>
                                  <p:childTnLst>
                                    <p:set>
                                      <p:cBhvr>
                                        <p:cTn id="54" dur="1" fill="hold">
                                          <p:stCondLst>
                                            <p:cond delay="0"/>
                                          </p:stCondLst>
                                        </p:cTn>
                                        <p:tgtEl>
                                          <p:spTgt spid="62"/>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63"/>
                                        </p:tgtEl>
                                        <p:attrNameLst>
                                          <p:attrName>style.visibility</p:attrName>
                                        </p:attrNameLst>
                                      </p:cBhvr>
                                      <p:to>
                                        <p:strVal val="hidden"/>
                                      </p:to>
                                    </p:set>
                                  </p:childTnLst>
                                </p:cTn>
                              </p:par>
                              <p:par>
                                <p:cTn id="57" presetID="1" presetClass="entr" presetSubtype="0" fill="hold" grpId="0" nodeType="withEffect">
                                  <p:stCondLst>
                                    <p:cond delay="0"/>
                                  </p:stCondLst>
                                  <p:childTnLst>
                                    <p:set>
                                      <p:cBhvr>
                                        <p:cTn id="58"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45" grpId="0"/>
      <p:bldP spid="61" grpId="0"/>
      <p:bldP spid="62" grpId="1"/>
      <p:bldP spid="63" grpId="1"/>
      <p:bldP spid="6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White Background"/>
          <p:cNvSpPr>
            <a:spLocks noChangeArrowheads="1"/>
          </p:cNvSpPr>
          <p:nvPr/>
        </p:nvSpPr>
        <p:spPr bwMode="auto">
          <a:xfrm>
            <a:off x="228600" y="804863"/>
            <a:ext cx="8686800" cy="51387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sp>
        <p:nvSpPr>
          <p:cNvPr id="50" name="Rectangle 49"/>
          <p:cNvSpPr/>
          <p:nvPr/>
        </p:nvSpPr>
        <p:spPr>
          <a:xfrm>
            <a:off x="7722155" y="2971800"/>
            <a:ext cx="736043" cy="44793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239556" y="2968362"/>
            <a:ext cx="456644" cy="46063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555"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41396D09-4F94-420F-A8E0-37A3735BC0EC}" type="slidenum">
              <a:rPr lang="en-US" smtClean="0">
                <a:solidFill>
                  <a:schemeClr val="bg1"/>
                </a:solidFill>
              </a:rPr>
              <a:pPr algn="ctr" eaLnBrk="1" hangingPunct="1"/>
              <a:t>12</a:t>
            </a:fld>
            <a:endParaRPr lang="en-US" smtClean="0">
              <a:solidFill>
                <a:schemeClr val="bg1"/>
              </a:solidFill>
            </a:endParaRPr>
          </a:p>
        </p:txBody>
      </p:sp>
      <p:sp>
        <p:nvSpPr>
          <p:cNvPr id="19" name="Agenda Link">
            <a:hlinkClick r:id="rId4" action="ppaction://hlinksldjump"/>
          </p:cNvPr>
          <p:cNvSpPr txBox="1"/>
          <p:nvPr/>
        </p:nvSpPr>
        <p:spPr>
          <a:xfrm>
            <a:off x="7696200" y="602615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grpSp>
        <p:nvGrpSpPr>
          <p:cNvPr id="2" name="Group 5"/>
          <p:cNvGrpSpPr>
            <a:grpSpLocks/>
          </p:cNvGrpSpPr>
          <p:nvPr/>
        </p:nvGrpSpPr>
        <p:grpSpPr bwMode="auto">
          <a:xfrm>
            <a:off x="609600" y="6413500"/>
            <a:ext cx="7402513" cy="387350"/>
            <a:chOff x="609600" y="6414018"/>
            <a:chExt cx="7401771" cy="386725"/>
          </a:xfrm>
        </p:grpSpPr>
        <p:pic>
          <p:nvPicPr>
            <p:cNvPr id="23559" name="Picture 7" descr="blue.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60" name="Picture 8" descr="red.png"/>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61" name="Picture 9" descr="black.png"/>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7" name="TextBox 56"/>
          <p:cNvSpPr txBox="1"/>
          <p:nvPr/>
        </p:nvSpPr>
        <p:spPr>
          <a:xfrm>
            <a:off x="1600200" y="685800"/>
            <a:ext cx="5639357" cy="707886"/>
          </a:xfrm>
          <a:prstGeom prst="rect">
            <a:avLst/>
          </a:prstGeom>
          <a:noFill/>
        </p:spPr>
        <p:txBody>
          <a:bodyPr wrap="square" rtlCol="0">
            <a:spAutoFit/>
          </a:bodyPr>
          <a:lstStyle/>
          <a:p>
            <a:r>
              <a:rPr lang="en-US" sz="4000" b="1" dirty="0" smtClean="0"/>
              <a:t>The Distributive Property</a:t>
            </a:r>
            <a:endParaRPr lang="en-US" sz="4000" b="1" dirty="0"/>
          </a:p>
        </p:txBody>
      </p:sp>
      <p:graphicFrame>
        <p:nvGraphicFramePr>
          <p:cNvPr id="130056" name="Object 8"/>
          <p:cNvGraphicFramePr>
            <a:graphicFrameLocks noChangeAspect="1"/>
          </p:cNvGraphicFramePr>
          <p:nvPr/>
        </p:nvGraphicFramePr>
        <p:xfrm>
          <a:off x="1219200" y="3276600"/>
          <a:ext cx="2438400" cy="609600"/>
        </p:xfrm>
        <a:graphic>
          <a:graphicData uri="http://schemas.openxmlformats.org/presentationml/2006/ole">
            <p:oleObj spid="_x0000_s130200" name="Equation" r:id="rId8" imgW="609600" imgH="152400" progId="Equation.3">
              <p:embed/>
            </p:oleObj>
          </a:graphicData>
        </a:graphic>
      </p:graphicFrame>
      <p:graphicFrame>
        <p:nvGraphicFramePr>
          <p:cNvPr id="130057" name="Object 9"/>
          <p:cNvGraphicFramePr>
            <a:graphicFrameLocks noChangeAspect="1"/>
          </p:cNvGraphicFramePr>
          <p:nvPr/>
        </p:nvGraphicFramePr>
        <p:xfrm>
          <a:off x="4267200" y="3302000"/>
          <a:ext cx="1016000" cy="508000"/>
        </p:xfrm>
        <a:graphic>
          <a:graphicData uri="http://schemas.openxmlformats.org/presentationml/2006/ole">
            <p:oleObj spid="_x0000_s130201" name="Equation" r:id="rId9" imgW="254000" imgH="127000" progId="Equation.3">
              <p:embed/>
            </p:oleObj>
          </a:graphicData>
        </a:graphic>
      </p:graphicFrame>
      <p:sp>
        <p:nvSpPr>
          <p:cNvPr id="59" name="TextBox 58"/>
          <p:cNvSpPr txBox="1"/>
          <p:nvPr/>
        </p:nvSpPr>
        <p:spPr>
          <a:xfrm>
            <a:off x="609600" y="1295400"/>
            <a:ext cx="7848600" cy="1200328"/>
          </a:xfrm>
          <a:prstGeom prst="rect">
            <a:avLst/>
          </a:prstGeom>
          <a:noFill/>
        </p:spPr>
        <p:txBody>
          <a:bodyPr wrap="square" rtlCol="0">
            <a:spAutoFit/>
          </a:bodyPr>
          <a:lstStyle/>
          <a:p>
            <a:r>
              <a:rPr lang="en-US" sz="2400" dirty="0" smtClean="0"/>
              <a:t>The </a:t>
            </a:r>
            <a:r>
              <a:rPr lang="en-US" sz="2400" i="1" dirty="0" smtClean="0"/>
              <a:t>Distributive Property</a:t>
            </a:r>
            <a:r>
              <a:rPr lang="en-US" sz="2400" dirty="0" smtClean="0"/>
              <a:t> is a property in mathematics which helps to multiply a single term and two or more terms inside parenthesis.</a:t>
            </a:r>
            <a:endParaRPr lang="en-US" sz="2400" dirty="0"/>
          </a:p>
        </p:txBody>
      </p:sp>
      <p:sp>
        <p:nvSpPr>
          <p:cNvPr id="60" name="TextBox 59"/>
          <p:cNvSpPr txBox="1"/>
          <p:nvPr/>
        </p:nvSpPr>
        <p:spPr>
          <a:xfrm>
            <a:off x="1015999" y="2590800"/>
            <a:ext cx="6223557" cy="369332"/>
          </a:xfrm>
          <a:prstGeom prst="rect">
            <a:avLst/>
          </a:prstGeom>
          <a:noFill/>
        </p:spPr>
        <p:txBody>
          <a:bodyPr wrap="square" rtlCol="0">
            <a:spAutoFit/>
          </a:bodyPr>
          <a:lstStyle/>
          <a:p>
            <a:r>
              <a:rPr lang="en-US" u="sng" dirty="0" smtClean="0"/>
              <a:t>Lets use the distributive property to write an equal expression.</a:t>
            </a:r>
            <a:endParaRPr lang="en-US" u="sng" dirty="0"/>
          </a:p>
        </p:txBody>
      </p:sp>
      <p:graphicFrame>
        <p:nvGraphicFramePr>
          <p:cNvPr id="130058" name="Object 10"/>
          <p:cNvGraphicFramePr>
            <a:graphicFrameLocks noChangeAspect="1"/>
          </p:cNvGraphicFramePr>
          <p:nvPr/>
        </p:nvGraphicFramePr>
        <p:xfrm>
          <a:off x="5334000" y="3352800"/>
          <a:ext cx="457200" cy="406400"/>
        </p:xfrm>
        <a:graphic>
          <a:graphicData uri="http://schemas.openxmlformats.org/presentationml/2006/ole">
            <p:oleObj spid="_x0000_s130202" name="Equation" r:id="rId10" imgW="114300" imgH="101600" progId="Equation.3">
              <p:embed/>
            </p:oleObj>
          </a:graphicData>
        </a:graphic>
      </p:graphicFrame>
      <p:graphicFrame>
        <p:nvGraphicFramePr>
          <p:cNvPr id="130059" name="Object 11"/>
          <p:cNvGraphicFramePr>
            <a:graphicFrameLocks noChangeAspect="1"/>
          </p:cNvGraphicFramePr>
          <p:nvPr/>
        </p:nvGraphicFramePr>
        <p:xfrm>
          <a:off x="5791200" y="3276600"/>
          <a:ext cx="1016000" cy="508000"/>
        </p:xfrm>
        <a:graphic>
          <a:graphicData uri="http://schemas.openxmlformats.org/presentationml/2006/ole">
            <p:oleObj spid="_x0000_s130203" name="Equation" r:id="rId11" imgW="254000" imgH="127000" progId="Equation.3">
              <p:embed/>
            </p:oleObj>
          </a:graphicData>
        </a:graphic>
      </p:graphicFrame>
      <p:grpSp>
        <p:nvGrpSpPr>
          <p:cNvPr id="83" name="Group 82"/>
          <p:cNvGrpSpPr/>
          <p:nvPr/>
        </p:nvGrpSpPr>
        <p:grpSpPr>
          <a:xfrm>
            <a:off x="1320800" y="2967567"/>
            <a:ext cx="1711317" cy="373899"/>
            <a:chOff x="1320800" y="2967567"/>
            <a:chExt cx="1711317" cy="373899"/>
          </a:xfrm>
        </p:grpSpPr>
        <p:sp>
          <p:nvSpPr>
            <p:cNvPr id="79" name="Freeform 78"/>
            <p:cNvSpPr/>
            <p:nvPr/>
          </p:nvSpPr>
          <p:spPr>
            <a:xfrm>
              <a:off x="1320800" y="2967567"/>
              <a:ext cx="1587500" cy="283633"/>
            </a:xfrm>
            <a:custGeom>
              <a:avLst/>
              <a:gdLst>
                <a:gd name="connsiteX0" fmla="*/ 0 w 1587500"/>
                <a:gd name="connsiteY0" fmla="*/ 283633 h 283633"/>
                <a:gd name="connsiteX1" fmla="*/ 927100 w 1587500"/>
                <a:gd name="connsiteY1" fmla="*/ 4233 h 283633"/>
                <a:gd name="connsiteX2" fmla="*/ 1587500 w 1587500"/>
                <a:gd name="connsiteY2" fmla="*/ 258233 h 283633"/>
              </a:gdLst>
              <a:ahLst/>
              <a:cxnLst>
                <a:cxn ang="0">
                  <a:pos x="connsiteX0" y="connsiteY0"/>
                </a:cxn>
                <a:cxn ang="0">
                  <a:pos x="connsiteX1" y="connsiteY1"/>
                </a:cxn>
                <a:cxn ang="0">
                  <a:pos x="connsiteX2" y="connsiteY2"/>
                </a:cxn>
              </a:cxnLst>
              <a:rect l="l" t="t" r="r" b="b"/>
              <a:pathLst>
                <a:path w="1587500" h="283633">
                  <a:moveTo>
                    <a:pt x="0" y="283633"/>
                  </a:moveTo>
                  <a:cubicBezTo>
                    <a:pt x="331258" y="146049"/>
                    <a:pt x="662517" y="8466"/>
                    <a:pt x="927100" y="4233"/>
                  </a:cubicBezTo>
                  <a:cubicBezTo>
                    <a:pt x="1191683" y="0"/>
                    <a:pt x="1405467" y="169333"/>
                    <a:pt x="1587500" y="258233"/>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Isosceles Triangle 79"/>
            <p:cNvSpPr/>
            <p:nvPr/>
          </p:nvSpPr>
          <p:spPr>
            <a:xfrm rot="8439627">
              <a:off x="2663423" y="3082615"/>
              <a:ext cx="368694" cy="25885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2" name="Group 81"/>
          <p:cNvGrpSpPr/>
          <p:nvPr/>
        </p:nvGrpSpPr>
        <p:grpSpPr>
          <a:xfrm>
            <a:off x="1308100" y="2995083"/>
            <a:ext cx="886827" cy="348501"/>
            <a:chOff x="1308100" y="2995083"/>
            <a:chExt cx="886827" cy="348501"/>
          </a:xfrm>
        </p:grpSpPr>
        <p:sp>
          <p:nvSpPr>
            <p:cNvPr id="78" name="Freeform 77"/>
            <p:cNvSpPr/>
            <p:nvPr/>
          </p:nvSpPr>
          <p:spPr>
            <a:xfrm>
              <a:off x="1308100" y="2995083"/>
              <a:ext cx="749300" cy="256117"/>
            </a:xfrm>
            <a:custGeom>
              <a:avLst/>
              <a:gdLst>
                <a:gd name="connsiteX0" fmla="*/ 0 w 749300"/>
                <a:gd name="connsiteY0" fmla="*/ 256117 h 256117"/>
                <a:gd name="connsiteX1" fmla="*/ 304800 w 749300"/>
                <a:gd name="connsiteY1" fmla="*/ 2117 h 256117"/>
                <a:gd name="connsiteX2" fmla="*/ 749300 w 749300"/>
                <a:gd name="connsiteY2" fmla="*/ 243417 h 256117"/>
              </a:gdLst>
              <a:ahLst/>
              <a:cxnLst>
                <a:cxn ang="0">
                  <a:pos x="connsiteX0" y="connsiteY0"/>
                </a:cxn>
                <a:cxn ang="0">
                  <a:pos x="connsiteX1" y="connsiteY1"/>
                </a:cxn>
                <a:cxn ang="0">
                  <a:pos x="connsiteX2" y="connsiteY2"/>
                </a:cxn>
              </a:cxnLst>
              <a:rect l="l" t="t" r="r" b="b"/>
              <a:pathLst>
                <a:path w="749300" h="256117">
                  <a:moveTo>
                    <a:pt x="0" y="256117"/>
                  </a:moveTo>
                  <a:cubicBezTo>
                    <a:pt x="89958" y="130175"/>
                    <a:pt x="179917" y="4234"/>
                    <a:pt x="304800" y="2117"/>
                  </a:cubicBezTo>
                  <a:cubicBezTo>
                    <a:pt x="429683" y="0"/>
                    <a:pt x="670983" y="198967"/>
                    <a:pt x="749300" y="243417"/>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Isosceles Triangle 80"/>
            <p:cNvSpPr/>
            <p:nvPr/>
          </p:nvSpPr>
          <p:spPr>
            <a:xfrm rot="8439627">
              <a:off x="1826233" y="3084733"/>
              <a:ext cx="368694" cy="25885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3" name="Group 92"/>
          <p:cNvGrpSpPr/>
          <p:nvPr/>
        </p:nvGrpSpPr>
        <p:grpSpPr>
          <a:xfrm>
            <a:off x="6959044" y="2967568"/>
            <a:ext cx="1499155" cy="754564"/>
            <a:chOff x="6959044" y="2967568"/>
            <a:chExt cx="1499155" cy="754564"/>
          </a:xfrm>
        </p:grpSpPr>
        <p:grpSp>
          <p:nvGrpSpPr>
            <p:cNvPr id="88" name="Group 87"/>
            <p:cNvGrpSpPr/>
            <p:nvPr/>
          </p:nvGrpSpPr>
          <p:grpSpPr>
            <a:xfrm>
              <a:off x="7239556" y="2967568"/>
              <a:ext cx="1218643" cy="463550"/>
              <a:chOff x="7239556" y="2967568"/>
              <a:chExt cx="1218643" cy="463550"/>
            </a:xfrm>
          </p:grpSpPr>
          <p:sp>
            <p:nvSpPr>
              <p:cNvPr id="84" name="Rectangle 83"/>
              <p:cNvSpPr/>
              <p:nvPr/>
            </p:nvSpPr>
            <p:spPr>
              <a:xfrm>
                <a:off x="7239556" y="2967568"/>
                <a:ext cx="1218643" cy="463550"/>
              </a:xfrm>
              <a:prstGeom prst="rect">
                <a:avLst/>
              </a:prstGeom>
              <a:noFill/>
              <a:ln w="3810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6" name="Straight Connector 85"/>
              <p:cNvCxnSpPr/>
              <p:nvPr/>
            </p:nvCxnSpPr>
            <p:spPr>
              <a:xfrm rot="5400000">
                <a:off x="7465485" y="3198283"/>
                <a:ext cx="461431" cy="158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sp>
          <p:nvSpPr>
            <p:cNvPr id="89" name="TextBox 88"/>
            <p:cNvSpPr txBox="1"/>
            <p:nvPr/>
          </p:nvSpPr>
          <p:spPr>
            <a:xfrm>
              <a:off x="6959044" y="2997200"/>
              <a:ext cx="432356" cy="369332"/>
            </a:xfrm>
            <a:prstGeom prst="rect">
              <a:avLst/>
            </a:prstGeom>
            <a:noFill/>
          </p:spPr>
          <p:txBody>
            <a:bodyPr wrap="square" rtlCol="0">
              <a:spAutoFit/>
            </a:bodyPr>
            <a:lstStyle/>
            <a:p>
              <a:r>
                <a:rPr lang="en-US" dirty="0" smtClean="0"/>
                <a:t>2</a:t>
              </a:r>
              <a:endParaRPr lang="en-US" dirty="0"/>
            </a:p>
          </p:txBody>
        </p:sp>
        <p:sp>
          <p:nvSpPr>
            <p:cNvPr id="90" name="TextBox 89"/>
            <p:cNvSpPr txBox="1"/>
            <p:nvPr/>
          </p:nvSpPr>
          <p:spPr>
            <a:xfrm>
              <a:off x="7340044" y="3352800"/>
              <a:ext cx="432356" cy="369332"/>
            </a:xfrm>
            <a:prstGeom prst="rect">
              <a:avLst/>
            </a:prstGeom>
            <a:noFill/>
          </p:spPr>
          <p:txBody>
            <a:bodyPr wrap="square" rtlCol="0">
              <a:spAutoFit/>
            </a:bodyPr>
            <a:lstStyle/>
            <a:p>
              <a:r>
                <a:rPr lang="en-US" dirty="0" smtClean="0"/>
                <a:t>3</a:t>
              </a:r>
              <a:endParaRPr lang="en-US" dirty="0"/>
            </a:p>
          </p:txBody>
        </p:sp>
        <p:sp>
          <p:nvSpPr>
            <p:cNvPr id="91" name="TextBox 90"/>
            <p:cNvSpPr txBox="1"/>
            <p:nvPr/>
          </p:nvSpPr>
          <p:spPr>
            <a:xfrm>
              <a:off x="7924800" y="3352800"/>
              <a:ext cx="432356" cy="369332"/>
            </a:xfrm>
            <a:prstGeom prst="rect">
              <a:avLst/>
            </a:prstGeom>
            <a:noFill/>
          </p:spPr>
          <p:txBody>
            <a:bodyPr wrap="square" rtlCol="0">
              <a:spAutoFit/>
            </a:bodyPr>
            <a:lstStyle/>
            <a:p>
              <a:r>
                <a:rPr lang="en-US" dirty="0" smtClean="0"/>
                <a:t>5</a:t>
              </a:r>
              <a:endParaRPr lang="en-US" dirty="0"/>
            </a:p>
          </p:txBody>
        </p:sp>
        <p:sp>
          <p:nvSpPr>
            <p:cNvPr id="92" name="TextBox 91"/>
            <p:cNvSpPr txBox="1"/>
            <p:nvPr/>
          </p:nvSpPr>
          <p:spPr>
            <a:xfrm>
              <a:off x="7606744" y="3352800"/>
              <a:ext cx="432356" cy="369332"/>
            </a:xfrm>
            <a:prstGeom prst="rect">
              <a:avLst/>
            </a:prstGeom>
            <a:noFill/>
          </p:spPr>
          <p:txBody>
            <a:bodyPr wrap="square" rtlCol="0">
              <a:spAutoFit/>
            </a:bodyPr>
            <a:lstStyle/>
            <a:p>
              <a:r>
                <a:rPr lang="en-US" dirty="0" smtClean="0"/>
                <a:t>+</a:t>
              </a:r>
              <a:endParaRPr lang="en-US" dirty="0"/>
            </a:p>
          </p:txBody>
        </p:sp>
      </p:grpSp>
      <p:sp>
        <p:nvSpPr>
          <p:cNvPr id="94" name="TextBox 93"/>
          <p:cNvSpPr txBox="1"/>
          <p:nvPr/>
        </p:nvSpPr>
        <p:spPr>
          <a:xfrm>
            <a:off x="6959600" y="2997200"/>
            <a:ext cx="432356" cy="369332"/>
          </a:xfrm>
          <a:prstGeom prst="rect">
            <a:avLst/>
          </a:prstGeom>
          <a:noFill/>
        </p:spPr>
        <p:txBody>
          <a:bodyPr wrap="square" rtlCol="0">
            <a:spAutoFit/>
          </a:bodyPr>
          <a:lstStyle/>
          <a:p>
            <a:r>
              <a:rPr lang="en-US" dirty="0" smtClean="0"/>
              <a:t>2</a:t>
            </a:r>
            <a:endParaRPr lang="en-US" dirty="0"/>
          </a:p>
        </p:txBody>
      </p:sp>
      <p:grpSp>
        <p:nvGrpSpPr>
          <p:cNvPr id="99" name="Group 98"/>
          <p:cNvGrpSpPr/>
          <p:nvPr/>
        </p:nvGrpSpPr>
        <p:grpSpPr>
          <a:xfrm>
            <a:off x="7366557" y="2297668"/>
            <a:ext cx="1472643" cy="662464"/>
            <a:chOff x="7366557" y="2297668"/>
            <a:chExt cx="1472643" cy="662464"/>
          </a:xfrm>
        </p:grpSpPr>
        <p:cxnSp>
          <p:nvCxnSpPr>
            <p:cNvPr id="96" name="Straight Arrow Connector 95"/>
            <p:cNvCxnSpPr/>
            <p:nvPr/>
          </p:nvCxnSpPr>
          <p:spPr>
            <a:xfrm rot="5400000">
              <a:off x="7625834" y="2661166"/>
              <a:ext cx="369332" cy="228600"/>
            </a:xfrm>
            <a:prstGeom prst="straightConnector1">
              <a:avLst/>
            </a:prstGeom>
            <a:ln w="57150" cap="flat" cmpd="sng" algn="ctr">
              <a:solidFill>
                <a:schemeClr val="accent2"/>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97" name="TextBox 96"/>
            <p:cNvSpPr txBox="1"/>
            <p:nvPr/>
          </p:nvSpPr>
          <p:spPr>
            <a:xfrm>
              <a:off x="7366557" y="2297668"/>
              <a:ext cx="1472643" cy="369332"/>
            </a:xfrm>
            <a:prstGeom prst="rect">
              <a:avLst/>
            </a:prstGeom>
            <a:noFill/>
            <a:ln>
              <a:noFill/>
            </a:ln>
          </p:spPr>
          <p:txBody>
            <a:bodyPr wrap="square" rtlCol="0">
              <a:spAutoFit/>
            </a:bodyPr>
            <a:lstStyle/>
            <a:p>
              <a:r>
                <a:rPr lang="en-US" dirty="0" smtClean="0">
                  <a:solidFill>
                    <a:schemeClr val="accent2"/>
                  </a:solidFill>
                </a:rPr>
                <a:t>Check it out!</a:t>
              </a:r>
              <a:endParaRPr lang="en-US" dirty="0">
                <a:solidFill>
                  <a:schemeClr val="accent2"/>
                </a:solidFill>
              </a:endParaRPr>
            </a:p>
          </p:txBody>
        </p:sp>
      </p:grpSp>
      <p:graphicFrame>
        <p:nvGraphicFramePr>
          <p:cNvPr id="130060" name="Object 12"/>
          <p:cNvGraphicFramePr>
            <a:graphicFrameLocks noChangeAspect="1"/>
          </p:cNvGraphicFramePr>
          <p:nvPr/>
        </p:nvGraphicFramePr>
        <p:xfrm>
          <a:off x="1193800" y="4343400"/>
          <a:ext cx="2489200" cy="609600"/>
        </p:xfrm>
        <a:graphic>
          <a:graphicData uri="http://schemas.openxmlformats.org/presentationml/2006/ole">
            <p:oleObj spid="_x0000_s130204" name="Equation" r:id="rId12" imgW="622300" imgH="152400" progId="Equation.3">
              <p:embed/>
            </p:oleObj>
          </a:graphicData>
        </a:graphic>
      </p:graphicFrame>
      <p:grpSp>
        <p:nvGrpSpPr>
          <p:cNvPr id="101" name="Group 100"/>
          <p:cNvGrpSpPr/>
          <p:nvPr/>
        </p:nvGrpSpPr>
        <p:grpSpPr>
          <a:xfrm>
            <a:off x="1336683" y="4043583"/>
            <a:ext cx="1711317" cy="373899"/>
            <a:chOff x="1320800" y="2967567"/>
            <a:chExt cx="1711317" cy="373899"/>
          </a:xfrm>
        </p:grpSpPr>
        <p:sp>
          <p:nvSpPr>
            <p:cNvPr id="102" name="Freeform 101"/>
            <p:cNvSpPr/>
            <p:nvPr/>
          </p:nvSpPr>
          <p:spPr>
            <a:xfrm>
              <a:off x="1320800" y="2967567"/>
              <a:ext cx="1587500" cy="283633"/>
            </a:xfrm>
            <a:custGeom>
              <a:avLst/>
              <a:gdLst>
                <a:gd name="connsiteX0" fmla="*/ 0 w 1587500"/>
                <a:gd name="connsiteY0" fmla="*/ 283633 h 283633"/>
                <a:gd name="connsiteX1" fmla="*/ 927100 w 1587500"/>
                <a:gd name="connsiteY1" fmla="*/ 4233 h 283633"/>
                <a:gd name="connsiteX2" fmla="*/ 1587500 w 1587500"/>
                <a:gd name="connsiteY2" fmla="*/ 258233 h 283633"/>
              </a:gdLst>
              <a:ahLst/>
              <a:cxnLst>
                <a:cxn ang="0">
                  <a:pos x="connsiteX0" y="connsiteY0"/>
                </a:cxn>
                <a:cxn ang="0">
                  <a:pos x="connsiteX1" y="connsiteY1"/>
                </a:cxn>
                <a:cxn ang="0">
                  <a:pos x="connsiteX2" y="connsiteY2"/>
                </a:cxn>
              </a:cxnLst>
              <a:rect l="l" t="t" r="r" b="b"/>
              <a:pathLst>
                <a:path w="1587500" h="283633">
                  <a:moveTo>
                    <a:pt x="0" y="283633"/>
                  </a:moveTo>
                  <a:cubicBezTo>
                    <a:pt x="331258" y="146049"/>
                    <a:pt x="662517" y="8466"/>
                    <a:pt x="927100" y="4233"/>
                  </a:cubicBezTo>
                  <a:cubicBezTo>
                    <a:pt x="1191683" y="0"/>
                    <a:pt x="1405467" y="169333"/>
                    <a:pt x="1587500" y="258233"/>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3" name="Isosceles Triangle 102"/>
            <p:cNvSpPr/>
            <p:nvPr/>
          </p:nvSpPr>
          <p:spPr>
            <a:xfrm rot="8439627">
              <a:off x="2663423" y="3082615"/>
              <a:ext cx="368694" cy="25885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4" name="Group 103"/>
          <p:cNvGrpSpPr/>
          <p:nvPr/>
        </p:nvGrpSpPr>
        <p:grpSpPr>
          <a:xfrm>
            <a:off x="1323983" y="4071099"/>
            <a:ext cx="886827" cy="348501"/>
            <a:chOff x="1308100" y="2995083"/>
            <a:chExt cx="886827" cy="348501"/>
          </a:xfrm>
        </p:grpSpPr>
        <p:sp>
          <p:nvSpPr>
            <p:cNvPr id="105" name="Freeform 104"/>
            <p:cNvSpPr/>
            <p:nvPr/>
          </p:nvSpPr>
          <p:spPr>
            <a:xfrm>
              <a:off x="1308100" y="2995083"/>
              <a:ext cx="749300" cy="256117"/>
            </a:xfrm>
            <a:custGeom>
              <a:avLst/>
              <a:gdLst>
                <a:gd name="connsiteX0" fmla="*/ 0 w 749300"/>
                <a:gd name="connsiteY0" fmla="*/ 256117 h 256117"/>
                <a:gd name="connsiteX1" fmla="*/ 304800 w 749300"/>
                <a:gd name="connsiteY1" fmla="*/ 2117 h 256117"/>
                <a:gd name="connsiteX2" fmla="*/ 749300 w 749300"/>
                <a:gd name="connsiteY2" fmla="*/ 243417 h 256117"/>
              </a:gdLst>
              <a:ahLst/>
              <a:cxnLst>
                <a:cxn ang="0">
                  <a:pos x="connsiteX0" y="connsiteY0"/>
                </a:cxn>
                <a:cxn ang="0">
                  <a:pos x="connsiteX1" y="connsiteY1"/>
                </a:cxn>
                <a:cxn ang="0">
                  <a:pos x="connsiteX2" y="connsiteY2"/>
                </a:cxn>
              </a:cxnLst>
              <a:rect l="l" t="t" r="r" b="b"/>
              <a:pathLst>
                <a:path w="749300" h="256117">
                  <a:moveTo>
                    <a:pt x="0" y="256117"/>
                  </a:moveTo>
                  <a:cubicBezTo>
                    <a:pt x="89958" y="130175"/>
                    <a:pt x="179917" y="4234"/>
                    <a:pt x="304800" y="2117"/>
                  </a:cubicBezTo>
                  <a:cubicBezTo>
                    <a:pt x="429683" y="0"/>
                    <a:pt x="670983" y="198967"/>
                    <a:pt x="749300" y="243417"/>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6" name="Isosceles Triangle 105"/>
            <p:cNvSpPr/>
            <p:nvPr/>
          </p:nvSpPr>
          <p:spPr>
            <a:xfrm rot="8439627">
              <a:off x="1826233" y="3084733"/>
              <a:ext cx="368694" cy="25885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aphicFrame>
        <p:nvGraphicFramePr>
          <p:cNvPr id="130061" name="Object 13"/>
          <p:cNvGraphicFramePr>
            <a:graphicFrameLocks noChangeAspect="1"/>
          </p:cNvGraphicFramePr>
          <p:nvPr/>
        </p:nvGraphicFramePr>
        <p:xfrm>
          <a:off x="4241800" y="4292600"/>
          <a:ext cx="1016000" cy="508000"/>
        </p:xfrm>
        <a:graphic>
          <a:graphicData uri="http://schemas.openxmlformats.org/presentationml/2006/ole">
            <p:oleObj spid="_x0000_s130205" name="Equation" r:id="rId13" imgW="254000" imgH="127000" progId="Equation.3">
              <p:embed/>
            </p:oleObj>
          </a:graphicData>
        </a:graphic>
      </p:graphicFrame>
      <p:graphicFrame>
        <p:nvGraphicFramePr>
          <p:cNvPr id="130062" name="Object 14"/>
          <p:cNvGraphicFramePr>
            <a:graphicFrameLocks noChangeAspect="1"/>
          </p:cNvGraphicFramePr>
          <p:nvPr/>
        </p:nvGraphicFramePr>
        <p:xfrm>
          <a:off x="5308600" y="4356100"/>
          <a:ext cx="457200" cy="406400"/>
        </p:xfrm>
        <a:graphic>
          <a:graphicData uri="http://schemas.openxmlformats.org/presentationml/2006/ole">
            <p:oleObj spid="_x0000_s130206" name="Equation" r:id="rId14" imgW="114300" imgH="101600" progId="Equation.3">
              <p:embed/>
            </p:oleObj>
          </a:graphicData>
        </a:graphic>
      </p:graphicFrame>
      <p:graphicFrame>
        <p:nvGraphicFramePr>
          <p:cNvPr id="130063" name="Object 15"/>
          <p:cNvGraphicFramePr>
            <a:graphicFrameLocks noChangeAspect="1"/>
          </p:cNvGraphicFramePr>
          <p:nvPr/>
        </p:nvGraphicFramePr>
        <p:xfrm>
          <a:off x="5740400" y="4305300"/>
          <a:ext cx="1066800" cy="508000"/>
        </p:xfrm>
        <a:graphic>
          <a:graphicData uri="http://schemas.openxmlformats.org/presentationml/2006/ole">
            <p:oleObj spid="_x0000_s130207" name="Equation" r:id="rId15" imgW="266700" imgH="127000" progId="Equation.3">
              <p:embed/>
            </p:oleObj>
          </a:graphicData>
        </a:graphic>
      </p:graphicFrame>
      <p:graphicFrame>
        <p:nvGraphicFramePr>
          <p:cNvPr id="130064" name="Object 16"/>
          <p:cNvGraphicFramePr>
            <a:graphicFrameLocks noChangeAspect="1"/>
          </p:cNvGraphicFramePr>
          <p:nvPr/>
        </p:nvGraphicFramePr>
        <p:xfrm>
          <a:off x="1168400" y="5181600"/>
          <a:ext cx="2489200" cy="609600"/>
        </p:xfrm>
        <a:graphic>
          <a:graphicData uri="http://schemas.openxmlformats.org/presentationml/2006/ole">
            <p:oleObj spid="_x0000_s130208" name="Equation" r:id="rId16" imgW="622300" imgH="152400" progId="Equation.3">
              <p:embed/>
            </p:oleObj>
          </a:graphicData>
        </a:graphic>
      </p:graphicFrame>
      <p:graphicFrame>
        <p:nvGraphicFramePr>
          <p:cNvPr id="130065" name="Object 17"/>
          <p:cNvGraphicFramePr>
            <a:graphicFrameLocks noChangeAspect="1"/>
          </p:cNvGraphicFramePr>
          <p:nvPr/>
        </p:nvGraphicFramePr>
        <p:xfrm>
          <a:off x="4241800" y="5156200"/>
          <a:ext cx="2540000" cy="508000"/>
        </p:xfrm>
        <a:graphic>
          <a:graphicData uri="http://schemas.openxmlformats.org/presentationml/2006/ole">
            <p:oleObj spid="_x0000_s130209" name="Equation" r:id="rId17" imgW="635000" imgH="127000" progId="Equation.3">
              <p:embed/>
            </p:oleObj>
          </a:graphicData>
        </a:graphic>
      </p:graphicFrame>
      <p:sp>
        <p:nvSpPr>
          <p:cNvPr id="51" name="TextBox 50"/>
          <p:cNvSpPr txBox="1"/>
          <p:nvPr/>
        </p:nvSpPr>
        <p:spPr>
          <a:xfrm>
            <a:off x="762000" y="3886200"/>
            <a:ext cx="1489083" cy="369332"/>
          </a:xfrm>
          <a:prstGeom prst="rect">
            <a:avLst/>
          </a:prstGeom>
          <a:noFill/>
        </p:spPr>
        <p:txBody>
          <a:bodyPr wrap="square" rtlCol="0">
            <a:spAutoFit/>
          </a:bodyPr>
          <a:lstStyle/>
          <a:p>
            <a:r>
              <a:rPr lang="en-US" dirty="0" smtClean="0"/>
              <a:t>Examples</a:t>
            </a:r>
            <a:endParaRPr lang="en-US" dirty="0"/>
          </a:p>
        </p:txBody>
      </p:sp>
      <p:sp>
        <p:nvSpPr>
          <p:cNvPr id="52" name="Page Title"/>
          <p:cNvSpPr txBox="1">
            <a:spLocks/>
          </p:cNvSpPr>
          <p:nvPr/>
        </p:nvSpPr>
        <p:spPr bwMode="auto">
          <a:xfrm>
            <a:off x="304800" y="127000"/>
            <a:ext cx="8229600" cy="639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chemeClr val="bg1"/>
                </a:solidFill>
                <a:effectLst/>
                <a:uLnTx/>
                <a:uFillTx/>
                <a:latin typeface="+mj-lt"/>
                <a:ea typeface="ＭＳ Ｐゴシック" charset="-128"/>
                <a:cs typeface="ＭＳ Ｐゴシック" charset="0"/>
              </a:rPr>
              <a:t>Summary- The Distributive Property  </a:t>
            </a:r>
            <a:endParaRPr kumimoji="0" lang="en-US" sz="3200" b="1"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sp>
        <p:nvSpPr>
          <p:cNvPr id="53" name="TextBox 52">
            <a:hlinkClick r:id="rId18" action="ppaction://hlinksldjump"/>
          </p:cNvPr>
          <p:cNvSpPr txBox="1"/>
          <p:nvPr/>
        </p:nvSpPr>
        <p:spPr>
          <a:xfrm>
            <a:off x="2639033" y="5943600"/>
            <a:ext cx="1323367" cy="646331"/>
          </a:xfrm>
          <a:prstGeom prst="rect">
            <a:avLst/>
          </a:prstGeom>
          <a:noFill/>
        </p:spPr>
        <p:txBody>
          <a:bodyPr wrap="square" rtlCol="0">
            <a:spAutoFit/>
          </a:bodyPr>
          <a:lstStyle/>
          <a:p>
            <a:pPr algn="ctr"/>
            <a:r>
              <a:rPr lang="en-US" u="sng" dirty="0" smtClean="0">
                <a:solidFill>
                  <a:schemeClr val="bg1"/>
                </a:solidFill>
              </a:rPr>
              <a:t>Formal definition</a:t>
            </a:r>
            <a:endParaRPr lang="en-US" u="sng"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005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wipe(left)">
                                      <p:cBhvr>
                                        <p:cTn id="23" dur="500"/>
                                        <p:tgtEl>
                                          <p:spTgt spid="48"/>
                                        </p:tgtEl>
                                      </p:cBhvr>
                                    </p:animEffect>
                                  </p:childTnLst>
                                </p:cTn>
                              </p:par>
                              <p:par>
                                <p:cTn id="24" presetID="1" presetClass="entr" presetSubtype="0" fill="hold" nodeType="withEffect">
                                  <p:stCondLst>
                                    <p:cond delay="0"/>
                                  </p:stCondLst>
                                  <p:childTnLst>
                                    <p:set>
                                      <p:cBhvr>
                                        <p:cTn id="25" dur="1" fill="hold">
                                          <p:stCondLst>
                                            <p:cond delay="0"/>
                                          </p:stCondLst>
                                        </p:cTn>
                                        <p:tgtEl>
                                          <p:spTgt spid="13005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83"/>
                                        </p:tgtEl>
                                        <p:attrNameLst>
                                          <p:attrName>style.visibility</p:attrName>
                                        </p:attrNameLst>
                                      </p:cBhvr>
                                      <p:to>
                                        <p:strVal val="visible"/>
                                      </p:to>
                                    </p:set>
                                  </p:childTnLst>
                                </p:cTn>
                              </p:par>
                              <p:par>
                                <p:cTn id="30" presetID="1" presetClass="exit" presetSubtype="0" fill="hold" grpId="1" nodeType="withEffect">
                                  <p:stCondLst>
                                    <p:cond delay="0"/>
                                  </p:stCondLst>
                                  <p:childTnLst>
                                    <p:set>
                                      <p:cBhvr>
                                        <p:cTn id="31" dur="1" fill="hold">
                                          <p:stCondLst>
                                            <p:cond delay="0"/>
                                          </p:stCondLst>
                                        </p:cTn>
                                        <p:tgtEl>
                                          <p:spTgt spid="48"/>
                                        </p:tgtEl>
                                        <p:attrNameLst>
                                          <p:attrName>style.visibility</p:attrName>
                                        </p:attrNameLst>
                                      </p:cBhvr>
                                      <p:to>
                                        <p:strVal val="hidden"/>
                                      </p:to>
                                    </p:set>
                                  </p:childTnLst>
                                </p:cTn>
                              </p:par>
                              <p:par>
                                <p:cTn id="32" presetID="1" presetClass="entr" presetSubtype="0" fill="hold" grpId="1" nodeType="withEffect">
                                  <p:stCondLst>
                                    <p:cond delay="0"/>
                                  </p:stCondLst>
                                  <p:childTnLst>
                                    <p:set>
                                      <p:cBhvr>
                                        <p:cTn id="33" dur="1" fill="hold">
                                          <p:stCondLst>
                                            <p:cond delay="0"/>
                                          </p:stCondLst>
                                        </p:cTn>
                                        <p:tgtEl>
                                          <p:spTgt spid="9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0" presetClass="path" presetSubtype="0" accel="50000" decel="50000" fill="hold" grpId="0" nodeType="clickEffect">
                                  <p:stCondLst>
                                    <p:cond delay="0"/>
                                  </p:stCondLst>
                                  <p:childTnLst>
                                    <p:animMotion origin="layout" path="M 2.22222E-6 2.22222E-6 L 0.05833 2.22222E-6 " pathEditMode="relative" ptsTypes="AA">
                                      <p:cBhvr>
                                        <p:cTn id="37" dur="2000" fill="hold"/>
                                        <p:tgtEl>
                                          <p:spTgt spid="94"/>
                                        </p:tgtEl>
                                        <p:attrNameLst>
                                          <p:attrName>ppt_x</p:attrName>
                                          <p:attrName>ppt_y</p:attrName>
                                        </p:attrNameLst>
                                      </p:cBhvr>
                                    </p:animMotion>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0"/>
                                        </p:tgtEl>
                                        <p:attrNameLst>
                                          <p:attrName>style.visibility</p:attrName>
                                        </p:attrNameLst>
                                      </p:cBhvr>
                                      <p:to>
                                        <p:strVal val="visible"/>
                                      </p:to>
                                    </p:set>
                                    <p:animEffect transition="in" filter="wipe(left)">
                                      <p:cBhvr>
                                        <p:cTn id="42" dur="500"/>
                                        <p:tgtEl>
                                          <p:spTgt spid="50"/>
                                        </p:tgtEl>
                                      </p:cBhvr>
                                    </p:animEffect>
                                  </p:childTnLst>
                                </p:cTn>
                              </p:par>
                              <p:par>
                                <p:cTn id="43" presetID="1" presetClass="entr" presetSubtype="0" fill="hold" nodeType="withEffect">
                                  <p:stCondLst>
                                    <p:cond delay="0"/>
                                  </p:stCondLst>
                                  <p:childTnLst>
                                    <p:set>
                                      <p:cBhvr>
                                        <p:cTn id="44" dur="1" fill="hold">
                                          <p:stCondLst>
                                            <p:cond delay="0"/>
                                          </p:stCondLst>
                                        </p:cTn>
                                        <p:tgtEl>
                                          <p:spTgt spid="13005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3005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3006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0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3006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0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3006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3006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13006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1300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48" grpId="0" animBg="1"/>
      <p:bldP spid="48" grpId="1" animBg="1"/>
      <p:bldP spid="60" grpId="0"/>
      <p:bldP spid="94" grpId="0"/>
      <p:bldP spid="94" grpId="1"/>
      <p:bldP spid="5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sp>
        <p:nvSpPr>
          <p:cNvPr id="23555"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41396D09-4F94-420F-A8E0-37A3735BC0EC}" type="slidenum">
              <a:rPr lang="en-US" smtClean="0">
                <a:solidFill>
                  <a:schemeClr val="bg1"/>
                </a:solidFill>
              </a:rPr>
              <a:pPr algn="ctr" eaLnBrk="1" hangingPunct="1"/>
              <a:t>13</a:t>
            </a:fld>
            <a:endParaRPr lang="en-US" smtClean="0">
              <a:solidFill>
                <a:schemeClr val="bg1"/>
              </a:solidFill>
            </a:endParaRPr>
          </a:p>
        </p:txBody>
      </p:sp>
      <p:sp>
        <p:nvSpPr>
          <p:cNvPr id="19" name="Agenda Link">
            <a:hlinkClick r:id="rId4" action="ppaction://hlinksldjump"/>
          </p:cNvPr>
          <p:cNvSpPr txBox="1"/>
          <p:nvPr/>
        </p:nvSpPr>
        <p:spPr>
          <a:xfrm>
            <a:off x="7696200" y="602615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grpSp>
        <p:nvGrpSpPr>
          <p:cNvPr id="2" name="Group 5"/>
          <p:cNvGrpSpPr>
            <a:grpSpLocks/>
          </p:cNvGrpSpPr>
          <p:nvPr/>
        </p:nvGrpSpPr>
        <p:grpSpPr bwMode="auto">
          <a:xfrm>
            <a:off x="609600" y="6413500"/>
            <a:ext cx="7402513" cy="387350"/>
            <a:chOff x="609600" y="6414018"/>
            <a:chExt cx="7401771" cy="386725"/>
          </a:xfrm>
        </p:grpSpPr>
        <p:pic>
          <p:nvPicPr>
            <p:cNvPr id="23559" name="Picture 7" descr="blue.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60" name="Picture 8" descr="red.png"/>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61" name="Picture 9" descr="black.png"/>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7" name="TextBox 56"/>
          <p:cNvSpPr txBox="1"/>
          <p:nvPr/>
        </p:nvSpPr>
        <p:spPr>
          <a:xfrm>
            <a:off x="1600200" y="685800"/>
            <a:ext cx="5639357" cy="707886"/>
          </a:xfrm>
          <a:prstGeom prst="rect">
            <a:avLst/>
          </a:prstGeom>
          <a:noFill/>
        </p:spPr>
        <p:txBody>
          <a:bodyPr wrap="square" rtlCol="0">
            <a:spAutoFit/>
          </a:bodyPr>
          <a:lstStyle/>
          <a:p>
            <a:r>
              <a:rPr lang="en-US" sz="4000" b="1" dirty="0" smtClean="0"/>
              <a:t>The Distributive Property</a:t>
            </a:r>
            <a:endParaRPr lang="en-US" sz="4000" b="1" dirty="0"/>
          </a:p>
        </p:txBody>
      </p:sp>
      <p:sp>
        <p:nvSpPr>
          <p:cNvPr id="59" name="TextBox 58"/>
          <p:cNvSpPr txBox="1"/>
          <p:nvPr/>
        </p:nvSpPr>
        <p:spPr>
          <a:xfrm>
            <a:off x="609600" y="1295400"/>
            <a:ext cx="7848600" cy="1200328"/>
          </a:xfrm>
          <a:prstGeom prst="rect">
            <a:avLst/>
          </a:prstGeom>
          <a:noFill/>
        </p:spPr>
        <p:txBody>
          <a:bodyPr wrap="square" rtlCol="0">
            <a:spAutoFit/>
          </a:bodyPr>
          <a:lstStyle/>
          <a:p>
            <a:r>
              <a:rPr lang="en-US" sz="2400" dirty="0" smtClean="0"/>
              <a:t>The </a:t>
            </a:r>
            <a:r>
              <a:rPr lang="en-US" sz="2400" i="1" dirty="0" smtClean="0"/>
              <a:t>Distributive Property</a:t>
            </a:r>
            <a:r>
              <a:rPr lang="en-US" sz="2400" dirty="0" smtClean="0"/>
              <a:t> is a property in mathematics which helps to multiply a single term and two or more terms inside parenthesis.</a:t>
            </a:r>
            <a:endParaRPr lang="en-US" sz="2400" dirty="0"/>
          </a:p>
        </p:txBody>
      </p:sp>
      <p:sp>
        <p:nvSpPr>
          <p:cNvPr id="52" name="Page Title"/>
          <p:cNvSpPr txBox="1">
            <a:spLocks/>
          </p:cNvSpPr>
          <p:nvPr/>
        </p:nvSpPr>
        <p:spPr bwMode="auto">
          <a:xfrm>
            <a:off x="304800" y="127000"/>
            <a:ext cx="8229600" cy="639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chemeClr val="bg1"/>
                </a:solidFill>
                <a:effectLst/>
                <a:uLnTx/>
                <a:uFillTx/>
                <a:latin typeface="+mj-lt"/>
                <a:ea typeface="ＭＳ Ｐゴシック" charset="-128"/>
                <a:cs typeface="ＭＳ Ｐゴシック" charset="0"/>
              </a:rPr>
              <a:t>Summary- The Distributive Property  </a:t>
            </a:r>
            <a:endParaRPr kumimoji="0" lang="en-US" sz="3200" b="1"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sp>
        <p:nvSpPr>
          <p:cNvPr id="53" name="TextBox 52"/>
          <p:cNvSpPr txBox="1"/>
          <p:nvPr/>
        </p:nvSpPr>
        <p:spPr>
          <a:xfrm>
            <a:off x="635000" y="2495728"/>
            <a:ext cx="8077200" cy="1754327"/>
          </a:xfrm>
          <a:prstGeom prst="rect">
            <a:avLst/>
          </a:prstGeom>
          <a:noFill/>
        </p:spPr>
        <p:txBody>
          <a:bodyPr wrap="square" rtlCol="0">
            <a:spAutoFit/>
          </a:bodyPr>
          <a:lstStyle/>
          <a:p>
            <a:r>
              <a:rPr lang="en-US" sz="3600" dirty="0" smtClean="0"/>
              <a:t>States that the product of a number and a sum is equal to the sum of the individual products of addends and the number.</a:t>
            </a:r>
            <a:endParaRPr lang="en-US" sz="3600" dirty="0"/>
          </a:p>
        </p:txBody>
      </p:sp>
      <p:graphicFrame>
        <p:nvGraphicFramePr>
          <p:cNvPr id="3" name="Object 2"/>
          <p:cNvGraphicFramePr>
            <a:graphicFrameLocks noChangeAspect="1"/>
          </p:cNvGraphicFramePr>
          <p:nvPr>
            <p:extLst>
              <p:ext uri="{D42A27DB-BD31-4B8C-83A1-F6EECF244321}">
                <p14:modId xmlns:p14="http://schemas.microsoft.com/office/powerpoint/2010/main" xmlns="" val="2964635221"/>
              </p:ext>
            </p:extLst>
          </p:nvPr>
        </p:nvGraphicFramePr>
        <p:xfrm>
          <a:off x="1473200" y="4699000"/>
          <a:ext cx="2540000" cy="812800"/>
        </p:xfrm>
        <a:graphic>
          <a:graphicData uri="http://schemas.openxmlformats.org/presentationml/2006/ole">
            <p:oleObj spid="_x0000_s289850" name="Equation" r:id="rId8" imgW="634680" imgH="203040" progId="Equation.3">
              <p:embed/>
            </p:oleObj>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xmlns="" val="3318224829"/>
              </p:ext>
            </p:extLst>
          </p:nvPr>
        </p:nvGraphicFramePr>
        <p:xfrm>
          <a:off x="3911600" y="4699000"/>
          <a:ext cx="1117600" cy="711200"/>
        </p:xfrm>
        <a:graphic>
          <a:graphicData uri="http://schemas.openxmlformats.org/presentationml/2006/ole">
            <p:oleObj spid="_x0000_s289851" name="Equation" r:id="rId9" imgW="279360" imgH="177480" progId="Equation.3">
              <p:embed/>
            </p:oleObj>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xmlns="" val="1083875997"/>
              </p:ext>
            </p:extLst>
          </p:nvPr>
        </p:nvGraphicFramePr>
        <p:xfrm>
          <a:off x="4953000" y="4876800"/>
          <a:ext cx="457200" cy="406400"/>
        </p:xfrm>
        <a:graphic>
          <a:graphicData uri="http://schemas.openxmlformats.org/presentationml/2006/ole">
            <p:oleObj spid="_x0000_s289852" name="Equation" r:id="rId10" imgW="114300" imgH="101600" progId="Equation.3">
              <p:embed/>
            </p:oleObj>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xmlns="" val="1582780116"/>
              </p:ext>
            </p:extLst>
          </p:nvPr>
        </p:nvGraphicFramePr>
        <p:xfrm>
          <a:off x="5486400" y="4826000"/>
          <a:ext cx="1016000" cy="508000"/>
        </p:xfrm>
        <a:graphic>
          <a:graphicData uri="http://schemas.openxmlformats.org/presentationml/2006/ole">
            <p:oleObj spid="_x0000_s289853" name="Equation" r:id="rId11" imgW="254000" imgH="127000" progId="Equation.3">
              <p:embed/>
            </p:oleObj>
          </a:graphicData>
        </a:graphic>
      </p:graphicFrame>
      <p:sp>
        <p:nvSpPr>
          <p:cNvPr id="7" name="TextBox 6"/>
          <p:cNvSpPr txBox="1"/>
          <p:nvPr/>
        </p:nvSpPr>
        <p:spPr>
          <a:xfrm>
            <a:off x="1066800" y="4343400"/>
            <a:ext cx="1905000" cy="369332"/>
          </a:xfrm>
          <a:prstGeom prst="rect">
            <a:avLst/>
          </a:prstGeom>
          <a:noFill/>
        </p:spPr>
        <p:txBody>
          <a:bodyPr wrap="square" rtlCol="0">
            <a:spAutoFit/>
          </a:bodyPr>
          <a:lstStyle/>
          <a:p>
            <a:r>
              <a:rPr lang="en-US" dirty="0" smtClean="0"/>
              <a:t>example</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14</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609601"/>
            <a:ext cx="8686800" cy="5410200"/>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84" name="Picture 8" descr="red.png"/>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3" name="Group 3"/>
          <p:cNvGrpSpPr>
            <a:grpSpLocks/>
          </p:cNvGrpSpPr>
          <p:nvPr/>
        </p:nvGrpSpPr>
        <p:grpSpPr bwMode="auto">
          <a:xfrm>
            <a:off x="1814196" y="1512332"/>
            <a:ext cx="1860550" cy="1213134"/>
            <a:chOff x="3600" y="2160"/>
            <a:chExt cx="2145" cy="1476"/>
          </a:xfrm>
        </p:grpSpPr>
        <p:sp>
          <p:nvSpPr>
            <p:cNvPr id="132100" name="Rectangle 4"/>
            <p:cNvSpPr>
              <a:spLocks noChangeArrowheads="1"/>
            </p:cNvSpPr>
            <p:nvPr/>
          </p:nvSpPr>
          <p:spPr bwMode="auto">
            <a:xfrm>
              <a:off x="4164" y="2160"/>
              <a:ext cx="1581" cy="1065"/>
            </a:xfrm>
            <a:prstGeom prst="rect">
              <a:avLst/>
            </a:prstGeom>
            <a:noFill/>
            <a:ln w="19050">
              <a:solidFill>
                <a:srgbClr val="000000"/>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32101" name="Text Box 5"/>
            <p:cNvSpPr txBox="1">
              <a:spLocks noChangeArrowheads="1"/>
            </p:cNvSpPr>
            <p:nvPr/>
          </p:nvSpPr>
          <p:spPr bwMode="auto">
            <a:xfrm>
              <a:off x="3600" y="2390"/>
              <a:ext cx="720" cy="85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a:ln>
                    <a:noFill/>
                  </a:ln>
                  <a:solidFill>
                    <a:schemeClr val="tx1"/>
                  </a:solidFill>
                  <a:effectLst/>
                  <a:latin typeface="Cambria" charset="0"/>
                  <a:ea typeface="Times New Roman" charset="0"/>
                </a:rPr>
                <a:t>8</a:t>
              </a:r>
            </a:p>
          </p:txBody>
        </p:sp>
        <p:sp>
          <p:nvSpPr>
            <p:cNvPr id="132102" name="Text Box 6"/>
            <p:cNvSpPr txBox="1">
              <a:spLocks noChangeArrowheads="1"/>
            </p:cNvSpPr>
            <p:nvPr/>
          </p:nvSpPr>
          <p:spPr bwMode="auto">
            <a:xfrm>
              <a:off x="4680" y="2916"/>
              <a:ext cx="720"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err="1">
                  <a:ln>
                    <a:noFill/>
                  </a:ln>
                  <a:solidFill>
                    <a:schemeClr val="tx1"/>
                  </a:solidFill>
                  <a:effectLst/>
                  <a:latin typeface="Cambria" charset="0"/>
                  <a:ea typeface="Times New Roman" charset="0"/>
                </a:rPr>
                <a:t>x</a:t>
              </a:r>
              <a:endParaRPr kumimoji="0" lang="en-US" sz="3200" b="0" i="0" u="none" strike="noStrike" cap="none" normalizeH="0" baseline="0" dirty="0">
                <a:ln>
                  <a:noFill/>
                </a:ln>
                <a:solidFill>
                  <a:schemeClr val="tx1"/>
                </a:solidFill>
                <a:effectLst/>
                <a:latin typeface="Cambria" charset="0"/>
                <a:ea typeface="Times New Roman" charset="0"/>
              </a:endParaRPr>
            </a:p>
          </p:txBody>
        </p:sp>
      </p:grpSp>
      <p:grpSp>
        <p:nvGrpSpPr>
          <p:cNvPr id="4" name="Group 7"/>
          <p:cNvGrpSpPr>
            <a:grpSpLocks/>
          </p:cNvGrpSpPr>
          <p:nvPr/>
        </p:nvGrpSpPr>
        <p:grpSpPr bwMode="auto">
          <a:xfrm>
            <a:off x="1108075" y="3505223"/>
            <a:ext cx="2166938" cy="1219473"/>
            <a:chOff x="862" y="4265"/>
            <a:chExt cx="2216" cy="1921"/>
          </a:xfrm>
        </p:grpSpPr>
        <p:sp>
          <p:nvSpPr>
            <p:cNvPr id="132104" name="Rectangle 8"/>
            <p:cNvSpPr>
              <a:spLocks noChangeArrowheads="1"/>
            </p:cNvSpPr>
            <p:nvPr/>
          </p:nvSpPr>
          <p:spPr bwMode="auto">
            <a:xfrm>
              <a:off x="1245" y="4385"/>
              <a:ext cx="1833" cy="1348"/>
            </a:xfrm>
            <a:prstGeom prst="rect">
              <a:avLst/>
            </a:prstGeom>
            <a:noFill/>
            <a:ln w="19050">
              <a:solidFill>
                <a:srgbClr val="000000"/>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sz="2400"/>
            </a:p>
          </p:txBody>
        </p:sp>
        <p:sp>
          <p:nvSpPr>
            <p:cNvPr id="132105" name="Text Box 9"/>
            <p:cNvSpPr txBox="1">
              <a:spLocks noChangeArrowheads="1"/>
            </p:cNvSpPr>
            <p:nvPr/>
          </p:nvSpPr>
          <p:spPr bwMode="auto">
            <a:xfrm>
              <a:off x="862" y="4265"/>
              <a:ext cx="1047"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Cambria" charset="0"/>
                  <a:ea typeface="Times New Roman" charset="0"/>
                </a:rPr>
                <a:t>5</a:t>
              </a:r>
            </a:p>
          </p:txBody>
        </p:sp>
        <p:sp>
          <p:nvSpPr>
            <p:cNvPr id="132106" name="Text Box 10"/>
            <p:cNvSpPr txBox="1">
              <a:spLocks noChangeArrowheads="1"/>
            </p:cNvSpPr>
            <p:nvPr/>
          </p:nvSpPr>
          <p:spPr bwMode="auto">
            <a:xfrm>
              <a:off x="1798" y="5466"/>
              <a:ext cx="1048"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a:ln>
                    <a:noFill/>
                  </a:ln>
                  <a:solidFill>
                    <a:schemeClr val="tx1"/>
                  </a:solidFill>
                  <a:effectLst/>
                  <a:latin typeface="Cambria" charset="0"/>
                  <a:ea typeface="Times New Roman" charset="0"/>
                </a:rPr>
                <a:t>x</a:t>
              </a:r>
              <a:endParaRPr kumimoji="0" lang="en-US" sz="2400" b="0" i="0" u="none" strike="noStrike" cap="none" normalizeH="0" baseline="0" dirty="0">
                <a:ln>
                  <a:noFill/>
                </a:ln>
                <a:solidFill>
                  <a:schemeClr val="tx1"/>
                </a:solidFill>
                <a:effectLst/>
                <a:latin typeface="Cambria" charset="0"/>
                <a:ea typeface="Times New Roman" charset="0"/>
              </a:endParaRPr>
            </a:p>
          </p:txBody>
        </p:sp>
        <p:sp>
          <p:nvSpPr>
            <p:cNvPr id="132107" name="Text Box 11"/>
            <p:cNvSpPr txBox="1">
              <a:spLocks noChangeArrowheads="1"/>
            </p:cNvSpPr>
            <p:nvPr/>
          </p:nvSpPr>
          <p:spPr bwMode="auto">
            <a:xfrm>
              <a:off x="862" y="4875"/>
              <a:ext cx="1047"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Cambria" charset="0"/>
                  <a:ea typeface="Times New Roman" charset="0"/>
                </a:rPr>
                <a:t>2</a:t>
              </a:r>
            </a:p>
          </p:txBody>
        </p:sp>
        <p:sp>
          <p:nvSpPr>
            <p:cNvPr id="132108" name="Line 12"/>
            <p:cNvSpPr>
              <a:spLocks noChangeShapeType="1"/>
            </p:cNvSpPr>
            <p:nvPr/>
          </p:nvSpPr>
          <p:spPr bwMode="auto">
            <a:xfrm flipH="1">
              <a:off x="1229" y="5040"/>
              <a:ext cx="1833" cy="0"/>
            </a:xfrm>
            <a:prstGeom prst="line">
              <a:avLst/>
            </a:prstGeom>
            <a:noFill/>
            <a:ln w="28575">
              <a:solidFill>
                <a:srgbClr val="000000"/>
              </a:solidFill>
              <a:prstDash val="dash"/>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sz="2400"/>
            </a:p>
          </p:txBody>
        </p:sp>
      </p:grpSp>
      <p:grpSp>
        <p:nvGrpSpPr>
          <p:cNvPr id="5" name="Group 13"/>
          <p:cNvGrpSpPr>
            <a:grpSpLocks/>
          </p:cNvGrpSpPr>
          <p:nvPr/>
        </p:nvGrpSpPr>
        <p:grpSpPr bwMode="auto">
          <a:xfrm>
            <a:off x="4648200" y="3581400"/>
            <a:ext cx="2514600" cy="1295400"/>
            <a:chOff x="5248" y="4680"/>
            <a:chExt cx="3142" cy="1362"/>
          </a:xfrm>
        </p:grpSpPr>
        <p:sp>
          <p:nvSpPr>
            <p:cNvPr id="132110" name="Rectangle 14"/>
            <p:cNvSpPr>
              <a:spLocks noChangeArrowheads="1"/>
            </p:cNvSpPr>
            <p:nvPr/>
          </p:nvSpPr>
          <p:spPr bwMode="auto">
            <a:xfrm>
              <a:off x="5783" y="4695"/>
              <a:ext cx="2482" cy="705"/>
            </a:xfrm>
            <a:prstGeom prst="rect">
              <a:avLst/>
            </a:prstGeom>
            <a:noFill/>
            <a:ln w="19050">
              <a:solidFill>
                <a:srgbClr val="000000"/>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sz="2400"/>
            </a:p>
          </p:txBody>
        </p:sp>
        <p:sp>
          <p:nvSpPr>
            <p:cNvPr id="132111" name="Text Box 15"/>
            <p:cNvSpPr txBox="1">
              <a:spLocks noChangeArrowheads="1"/>
            </p:cNvSpPr>
            <p:nvPr/>
          </p:nvSpPr>
          <p:spPr bwMode="auto">
            <a:xfrm>
              <a:off x="5248" y="4680"/>
              <a:ext cx="1047"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Cambria" charset="0"/>
                  <a:ea typeface="Times New Roman" charset="0"/>
                </a:rPr>
                <a:t>3</a:t>
              </a:r>
            </a:p>
          </p:txBody>
        </p:sp>
        <p:sp>
          <p:nvSpPr>
            <p:cNvPr id="132112" name="Text Box 16"/>
            <p:cNvSpPr txBox="1">
              <a:spLocks noChangeArrowheads="1"/>
            </p:cNvSpPr>
            <p:nvPr/>
          </p:nvSpPr>
          <p:spPr bwMode="auto">
            <a:xfrm>
              <a:off x="6243" y="5283"/>
              <a:ext cx="1048"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Cambria" charset="0"/>
                  <a:ea typeface="Times New Roman" charset="0"/>
                </a:rPr>
                <a:t>x</a:t>
              </a:r>
            </a:p>
          </p:txBody>
        </p:sp>
        <p:sp>
          <p:nvSpPr>
            <p:cNvPr id="132113" name="Text Box 17"/>
            <p:cNvSpPr txBox="1">
              <a:spLocks noChangeArrowheads="1"/>
            </p:cNvSpPr>
            <p:nvPr/>
          </p:nvSpPr>
          <p:spPr bwMode="auto">
            <a:xfrm>
              <a:off x="7343" y="5322"/>
              <a:ext cx="1047"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Cambria" charset="0"/>
                  <a:ea typeface="Times New Roman" charset="0"/>
                </a:rPr>
                <a:t>4</a:t>
              </a:r>
            </a:p>
          </p:txBody>
        </p:sp>
        <p:sp>
          <p:nvSpPr>
            <p:cNvPr id="132114" name="Line 18"/>
            <p:cNvSpPr>
              <a:spLocks noChangeShapeType="1"/>
            </p:cNvSpPr>
            <p:nvPr/>
          </p:nvSpPr>
          <p:spPr bwMode="auto">
            <a:xfrm flipH="1">
              <a:off x="6840" y="4680"/>
              <a:ext cx="0" cy="720"/>
            </a:xfrm>
            <a:prstGeom prst="line">
              <a:avLst/>
            </a:prstGeom>
            <a:noFill/>
            <a:ln w="28575">
              <a:solidFill>
                <a:srgbClr val="000000"/>
              </a:solidFill>
              <a:prstDash val="dash"/>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sz="2400"/>
            </a:p>
          </p:txBody>
        </p:sp>
      </p:grpSp>
      <p:sp>
        <p:nvSpPr>
          <p:cNvPr id="32" name="Rectangle 31"/>
          <p:cNvSpPr/>
          <p:nvPr/>
        </p:nvSpPr>
        <p:spPr>
          <a:xfrm>
            <a:off x="762000" y="2667000"/>
            <a:ext cx="7239000" cy="830997"/>
          </a:xfrm>
          <a:prstGeom prst="rect">
            <a:avLst/>
          </a:prstGeom>
        </p:spPr>
        <p:txBody>
          <a:bodyPr wrap="square">
            <a:spAutoFit/>
          </a:bodyPr>
          <a:lstStyle/>
          <a:p>
            <a:r>
              <a:rPr lang="en-US" sz="2400" dirty="0" smtClean="0"/>
              <a:t>a. Write two different expressions to represent the area of each rectangle below.</a:t>
            </a:r>
            <a:endParaRPr lang="en-US" sz="2400" dirty="0"/>
          </a:p>
        </p:txBody>
      </p:sp>
      <p:sp>
        <p:nvSpPr>
          <p:cNvPr id="34" name="TextBox 33"/>
          <p:cNvSpPr txBox="1"/>
          <p:nvPr/>
        </p:nvSpPr>
        <p:spPr>
          <a:xfrm>
            <a:off x="457200" y="990600"/>
            <a:ext cx="7924800" cy="369332"/>
          </a:xfrm>
          <a:prstGeom prst="rect">
            <a:avLst/>
          </a:prstGeom>
          <a:noFill/>
        </p:spPr>
        <p:txBody>
          <a:bodyPr wrap="square" rtlCol="0">
            <a:spAutoFit/>
          </a:bodyPr>
          <a:lstStyle/>
          <a:p>
            <a:endParaRPr lang="en-US" dirty="0"/>
          </a:p>
        </p:txBody>
      </p:sp>
      <p:sp>
        <p:nvSpPr>
          <p:cNvPr id="36" name="Rectangle 35"/>
          <p:cNvSpPr/>
          <p:nvPr/>
        </p:nvSpPr>
        <p:spPr>
          <a:xfrm>
            <a:off x="685800" y="616803"/>
            <a:ext cx="6614795" cy="830997"/>
          </a:xfrm>
          <a:prstGeom prst="rect">
            <a:avLst/>
          </a:prstGeom>
        </p:spPr>
        <p:txBody>
          <a:bodyPr wrap="square">
            <a:spAutoFit/>
          </a:bodyPr>
          <a:lstStyle/>
          <a:p>
            <a:r>
              <a:rPr lang="en-US" sz="2400" dirty="0" smtClean="0"/>
              <a:t>5. An algebraic expression to represent the area of the rectangle below is                       .</a:t>
            </a:r>
            <a:endParaRPr lang="en-US" sz="2400" dirty="0"/>
          </a:p>
        </p:txBody>
      </p:sp>
      <p:graphicFrame>
        <p:nvGraphicFramePr>
          <p:cNvPr id="132124" name="Object 28"/>
          <p:cNvGraphicFramePr>
            <a:graphicFrameLocks noChangeAspect="1"/>
          </p:cNvGraphicFramePr>
          <p:nvPr/>
        </p:nvGraphicFramePr>
        <p:xfrm>
          <a:off x="3567963" y="1026399"/>
          <a:ext cx="1522413" cy="362266"/>
        </p:xfrm>
        <a:graphic>
          <a:graphicData uri="http://schemas.openxmlformats.org/presentationml/2006/ole">
            <p:oleObj spid="_x0000_s189544" name="Equation" r:id="rId8" imgW="584200" imgH="127000" progId="Equation.3">
              <p:embed/>
            </p:oleObj>
          </a:graphicData>
        </a:graphic>
      </p:graphicFrame>
      <p:graphicFrame>
        <p:nvGraphicFramePr>
          <p:cNvPr id="132125" name="Object 29"/>
          <p:cNvGraphicFramePr>
            <a:graphicFrameLocks noChangeAspect="1"/>
          </p:cNvGraphicFramePr>
          <p:nvPr/>
        </p:nvGraphicFramePr>
        <p:xfrm>
          <a:off x="1419225" y="4748212"/>
          <a:ext cx="1323975" cy="433388"/>
        </p:xfrm>
        <a:graphic>
          <a:graphicData uri="http://schemas.openxmlformats.org/presentationml/2006/ole">
            <p:oleObj spid="_x0000_s189545" name="Equation" r:id="rId9" imgW="508000" imgH="152400" progId="Equation.3">
              <p:embed/>
            </p:oleObj>
          </a:graphicData>
        </a:graphic>
      </p:graphicFrame>
      <p:graphicFrame>
        <p:nvGraphicFramePr>
          <p:cNvPr id="132126" name="Object 30"/>
          <p:cNvGraphicFramePr>
            <a:graphicFrameLocks noChangeAspect="1"/>
          </p:cNvGraphicFramePr>
          <p:nvPr/>
        </p:nvGraphicFramePr>
        <p:xfrm>
          <a:off x="1635125" y="5583238"/>
          <a:ext cx="1290638" cy="360362"/>
        </p:xfrm>
        <a:graphic>
          <a:graphicData uri="http://schemas.openxmlformats.org/presentationml/2006/ole">
            <p:oleObj spid="_x0000_s189546" name="Equation" r:id="rId10" imgW="495300" imgH="127000" progId="Equation.3">
              <p:embed/>
            </p:oleObj>
          </a:graphicData>
        </a:graphic>
      </p:graphicFrame>
      <p:graphicFrame>
        <p:nvGraphicFramePr>
          <p:cNvPr id="132127" name="Object 31"/>
          <p:cNvGraphicFramePr>
            <a:graphicFrameLocks noChangeAspect="1"/>
          </p:cNvGraphicFramePr>
          <p:nvPr/>
        </p:nvGraphicFramePr>
        <p:xfrm>
          <a:off x="4908550" y="4724400"/>
          <a:ext cx="1355725" cy="433388"/>
        </p:xfrm>
        <a:graphic>
          <a:graphicData uri="http://schemas.openxmlformats.org/presentationml/2006/ole">
            <p:oleObj spid="_x0000_s189547" name="Equation" r:id="rId11" imgW="520700" imgH="152400" progId="Equation.3">
              <p:embed/>
            </p:oleObj>
          </a:graphicData>
        </a:graphic>
      </p:graphicFrame>
      <p:graphicFrame>
        <p:nvGraphicFramePr>
          <p:cNvPr id="132128" name="Object 32"/>
          <p:cNvGraphicFramePr>
            <a:graphicFrameLocks noChangeAspect="1"/>
          </p:cNvGraphicFramePr>
          <p:nvPr/>
        </p:nvGraphicFramePr>
        <p:xfrm>
          <a:off x="5040313" y="5257800"/>
          <a:ext cx="1489075" cy="360363"/>
        </p:xfrm>
        <a:graphic>
          <a:graphicData uri="http://schemas.openxmlformats.org/presentationml/2006/ole">
            <p:oleObj spid="_x0000_s189548" name="Equation" r:id="rId12" imgW="571500" imgH="127000" progId="Equation.3">
              <p:embed/>
            </p:oleObj>
          </a:graphicData>
        </a:graphic>
      </p:graphicFrame>
      <p:graphicFrame>
        <p:nvGraphicFramePr>
          <p:cNvPr id="189449" name="Object 9"/>
          <p:cNvGraphicFramePr>
            <a:graphicFrameLocks noChangeAspect="1"/>
          </p:cNvGraphicFramePr>
          <p:nvPr/>
        </p:nvGraphicFramePr>
        <p:xfrm>
          <a:off x="1371600" y="5137943"/>
          <a:ext cx="1687512" cy="360363"/>
        </p:xfrm>
        <a:graphic>
          <a:graphicData uri="http://schemas.openxmlformats.org/presentationml/2006/ole">
            <p:oleObj spid="_x0000_s189549" name="Equation" r:id="rId13" imgW="647700" imgH="127000" progId="Equation.3">
              <p:embed/>
            </p:oleObj>
          </a:graphicData>
        </a:graphic>
      </p:graphicFrame>
      <p:sp>
        <p:nvSpPr>
          <p:cNvPr id="35" name="Rectangle 34"/>
          <p:cNvSpPr/>
          <p:nvPr/>
        </p:nvSpPr>
        <p:spPr>
          <a:xfrm>
            <a:off x="1321174" y="4710353"/>
            <a:ext cx="1938194" cy="1233247"/>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4908550" y="4661813"/>
            <a:ext cx="1720850" cy="1281787"/>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Page Title"/>
          <p:cNvSpPr txBox="1">
            <a:spLocks/>
          </p:cNvSpPr>
          <p:nvPr/>
        </p:nvSpPr>
        <p:spPr bwMode="auto">
          <a:xfrm>
            <a:off x="381000" y="0"/>
            <a:ext cx="8229600" cy="639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rPr>
              <a:t>Explore- </a:t>
            </a:r>
            <a:r>
              <a:rPr kumimoji="0" lang="en-US" sz="3200" b="1" i="0" u="none" strike="noStrike" kern="1200" cap="none" spc="0" normalizeH="0" baseline="0" noProof="0" dirty="0" smtClean="0">
                <a:ln>
                  <a:noFill/>
                </a:ln>
                <a:solidFill>
                  <a:schemeClr val="bg1"/>
                </a:solidFill>
                <a:effectLst/>
                <a:uLnTx/>
                <a:uFillTx/>
                <a:latin typeface="+mj-lt"/>
                <a:ea typeface="ＭＳ Ｐゴシック" charset="0"/>
                <a:cs typeface="ＭＳ Ｐゴシック" charset="0"/>
              </a:rPr>
              <a:t>Splitting Athletic Fields</a:t>
            </a:r>
            <a:endParaRPr kumimoji="0" lang="en-US" sz="3200" b="1"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graphicFrame>
        <p:nvGraphicFramePr>
          <p:cNvPr id="189452" name="Object 12"/>
          <p:cNvGraphicFramePr>
            <a:graphicFrameLocks noChangeAspect="1"/>
          </p:cNvGraphicFramePr>
          <p:nvPr/>
        </p:nvGraphicFramePr>
        <p:xfrm>
          <a:off x="5160963" y="5583238"/>
          <a:ext cx="1223962" cy="360362"/>
        </p:xfrm>
        <a:graphic>
          <a:graphicData uri="http://schemas.openxmlformats.org/presentationml/2006/ole">
            <p:oleObj spid="_x0000_s189550" name="Equation" r:id="rId14" imgW="469900" imgH="1270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21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94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21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3212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212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894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15</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7" name="White Background"/>
          <p:cNvSpPr>
            <a:spLocks noChangeArrowheads="1"/>
          </p:cNvSpPr>
          <p:nvPr/>
        </p:nvSpPr>
        <p:spPr bwMode="auto">
          <a:xfrm>
            <a:off x="228600" y="609601"/>
            <a:ext cx="8686800" cy="5410200"/>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84" name="Picture 8" descr="red.png"/>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4" name="TextBox 33"/>
          <p:cNvSpPr txBox="1"/>
          <p:nvPr/>
        </p:nvSpPr>
        <p:spPr>
          <a:xfrm>
            <a:off x="457200" y="990600"/>
            <a:ext cx="7924800" cy="369332"/>
          </a:xfrm>
          <a:prstGeom prst="rect">
            <a:avLst/>
          </a:prstGeom>
          <a:noFill/>
        </p:spPr>
        <p:txBody>
          <a:bodyPr wrap="square" rtlCol="0">
            <a:spAutoFit/>
          </a:bodyPr>
          <a:lstStyle/>
          <a:p>
            <a:endParaRPr lang="en-US" dirty="0"/>
          </a:p>
        </p:txBody>
      </p:sp>
      <p:sp>
        <p:nvSpPr>
          <p:cNvPr id="36" name="Rectangle 35"/>
          <p:cNvSpPr/>
          <p:nvPr/>
        </p:nvSpPr>
        <p:spPr>
          <a:xfrm>
            <a:off x="685800" y="769203"/>
            <a:ext cx="7696200" cy="830997"/>
          </a:xfrm>
          <a:prstGeom prst="rect">
            <a:avLst/>
          </a:prstGeom>
        </p:spPr>
        <p:txBody>
          <a:bodyPr wrap="square">
            <a:spAutoFit/>
          </a:bodyPr>
          <a:lstStyle/>
          <a:p>
            <a:r>
              <a:rPr lang="en-US" sz="2400" dirty="0" smtClean="0"/>
              <a:t>6.  Use the distributive property to re-write each expression. You may want to draw a rectangle to represent the area.</a:t>
            </a:r>
            <a:endParaRPr lang="en-US" sz="2400" dirty="0"/>
          </a:p>
        </p:txBody>
      </p:sp>
      <p:sp>
        <p:nvSpPr>
          <p:cNvPr id="38" name="Page Title"/>
          <p:cNvSpPr txBox="1">
            <a:spLocks/>
          </p:cNvSpPr>
          <p:nvPr/>
        </p:nvSpPr>
        <p:spPr bwMode="auto">
          <a:xfrm>
            <a:off x="381000" y="0"/>
            <a:ext cx="8229600" cy="639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rPr>
              <a:t>Explore- </a:t>
            </a:r>
            <a:r>
              <a:rPr kumimoji="0" lang="en-US" sz="3200" b="1" i="0" u="none" strike="noStrike" kern="1200" cap="none" spc="0" normalizeH="0" baseline="0" noProof="0" dirty="0" smtClean="0">
                <a:ln>
                  <a:noFill/>
                </a:ln>
                <a:solidFill>
                  <a:schemeClr val="bg1"/>
                </a:solidFill>
                <a:effectLst/>
                <a:uLnTx/>
                <a:uFillTx/>
                <a:latin typeface="+mj-lt"/>
                <a:ea typeface="ＭＳ Ｐゴシック" charset="0"/>
                <a:cs typeface="ＭＳ Ｐゴシック" charset="0"/>
              </a:rPr>
              <a:t>Splitting Athletic Fields</a:t>
            </a:r>
            <a:endParaRPr kumimoji="0" lang="en-US" sz="3200" b="1"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sp>
        <p:nvSpPr>
          <p:cNvPr id="39" name="Rectangle 38"/>
          <p:cNvSpPr/>
          <p:nvPr/>
        </p:nvSpPr>
        <p:spPr>
          <a:xfrm>
            <a:off x="545309" y="1752600"/>
            <a:ext cx="3877985" cy="461665"/>
          </a:xfrm>
          <a:prstGeom prst="rect">
            <a:avLst/>
          </a:prstGeom>
        </p:spPr>
        <p:txBody>
          <a:bodyPr wrap="none">
            <a:spAutoFit/>
          </a:bodyPr>
          <a:lstStyle/>
          <a:p>
            <a:r>
              <a:rPr lang="en-US" sz="2400" dirty="0" smtClean="0"/>
              <a:t>a) 10( a + 7) = ___________	 </a:t>
            </a:r>
            <a:endParaRPr lang="en-US" sz="2400" dirty="0"/>
          </a:p>
        </p:txBody>
      </p:sp>
      <p:sp>
        <p:nvSpPr>
          <p:cNvPr id="40" name="Rectangle 39"/>
          <p:cNvSpPr/>
          <p:nvPr/>
        </p:nvSpPr>
        <p:spPr>
          <a:xfrm>
            <a:off x="533400" y="2662535"/>
            <a:ext cx="3608680" cy="461665"/>
          </a:xfrm>
          <a:prstGeom prst="rect">
            <a:avLst/>
          </a:prstGeom>
        </p:spPr>
        <p:txBody>
          <a:bodyPr wrap="none">
            <a:spAutoFit/>
          </a:bodyPr>
          <a:lstStyle/>
          <a:p>
            <a:r>
              <a:rPr lang="en-US" sz="2400" dirty="0" err="1" smtClean="0"/>
              <a:t>c</a:t>
            </a:r>
            <a:r>
              <a:rPr lang="en-US" sz="2400" dirty="0" smtClean="0"/>
              <a:t>)  </a:t>
            </a:r>
            <a:r>
              <a:rPr lang="en-US" sz="2400" dirty="0" err="1" smtClean="0"/>
              <a:t>x</a:t>
            </a:r>
            <a:r>
              <a:rPr lang="en-US" sz="2400" dirty="0" smtClean="0"/>
              <a:t>( 3 + 10)= ___________	 </a:t>
            </a:r>
            <a:endParaRPr lang="en-US" sz="2400" dirty="0"/>
          </a:p>
        </p:txBody>
      </p:sp>
      <p:sp>
        <p:nvSpPr>
          <p:cNvPr id="41" name="Rectangle 40"/>
          <p:cNvSpPr/>
          <p:nvPr/>
        </p:nvSpPr>
        <p:spPr>
          <a:xfrm>
            <a:off x="4144519" y="1752600"/>
            <a:ext cx="4249881" cy="461665"/>
          </a:xfrm>
          <a:prstGeom prst="rect">
            <a:avLst/>
          </a:prstGeom>
        </p:spPr>
        <p:txBody>
          <a:bodyPr wrap="none">
            <a:spAutoFit/>
          </a:bodyPr>
          <a:lstStyle/>
          <a:p>
            <a:r>
              <a:rPr lang="en-US" sz="2400" dirty="0" err="1" smtClean="0"/>
              <a:t>b</a:t>
            </a:r>
            <a:r>
              <a:rPr lang="en-US" sz="2400" dirty="0" smtClean="0"/>
              <a:t>)    7(x + 3)=________________ </a:t>
            </a:r>
            <a:endParaRPr lang="en-US" sz="2400" dirty="0"/>
          </a:p>
        </p:txBody>
      </p:sp>
      <p:sp>
        <p:nvSpPr>
          <p:cNvPr id="42" name="Rectangle 41"/>
          <p:cNvSpPr/>
          <p:nvPr/>
        </p:nvSpPr>
        <p:spPr>
          <a:xfrm>
            <a:off x="4144519" y="2662535"/>
            <a:ext cx="4339650" cy="461665"/>
          </a:xfrm>
          <a:prstGeom prst="rect">
            <a:avLst/>
          </a:prstGeom>
        </p:spPr>
        <p:txBody>
          <a:bodyPr wrap="none">
            <a:spAutoFit/>
          </a:bodyPr>
          <a:lstStyle/>
          <a:p>
            <a:r>
              <a:rPr lang="en-US" sz="2400" dirty="0" err="1" smtClean="0"/>
              <a:t>d</a:t>
            </a:r>
            <a:r>
              <a:rPr lang="en-US" sz="2400" dirty="0" smtClean="0"/>
              <a:t>)    a(10 + 9)= _______________ </a:t>
            </a:r>
            <a:endParaRPr lang="en-US" sz="2400" dirty="0"/>
          </a:p>
        </p:txBody>
      </p:sp>
      <p:sp>
        <p:nvSpPr>
          <p:cNvPr id="43" name="Rectangle 42"/>
          <p:cNvSpPr/>
          <p:nvPr/>
        </p:nvSpPr>
        <p:spPr>
          <a:xfrm>
            <a:off x="533400" y="3576935"/>
            <a:ext cx="3044423" cy="461665"/>
          </a:xfrm>
          <a:prstGeom prst="rect">
            <a:avLst/>
          </a:prstGeom>
        </p:spPr>
        <p:txBody>
          <a:bodyPr wrap="none">
            <a:spAutoFit/>
          </a:bodyPr>
          <a:lstStyle/>
          <a:p>
            <a:r>
              <a:rPr lang="en-US" sz="2400" dirty="0" err="1" smtClean="0"/>
              <a:t>e</a:t>
            </a:r>
            <a:r>
              <a:rPr lang="en-US" sz="2400" dirty="0" smtClean="0"/>
              <a:t>)   -2(x + 10)=_______ </a:t>
            </a:r>
            <a:endParaRPr lang="en-US" sz="2400" dirty="0"/>
          </a:p>
        </p:txBody>
      </p:sp>
      <p:sp>
        <p:nvSpPr>
          <p:cNvPr id="44" name="Rectangle 43"/>
          <p:cNvSpPr/>
          <p:nvPr/>
        </p:nvSpPr>
        <p:spPr>
          <a:xfrm>
            <a:off x="4303712" y="3576935"/>
            <a:ext cx="4306888" cy="461665"/>
          </a:xfrm>
          <a:prstGeom prst="rect">
            <a:avLst/>
          </a:prstGeom>
        </p:spPr>
        <p:txBody>
          <a:bodyPr wrap="none">
            <a:spAutoFit/>
          </a:bodyPr>
          <a:lstStyle/>
          <a:p>
            <a:r>
              <a:rPr lang="en-US" sz="2400" dirty="0" err="1" smtClean="0"/>
              <a:t>f</a:t>
            </a:r>
            <a:r>
              <a:rPr lang="en-US" sz="2400" dirty="0" smtClean="0"/>
              <a:t>)     3x(x + 10)= ______________ </a:t>
            </a:r>
            <a:endParaRPr lang="en-US" sz="2400" dirty="0"/>
          </a:p>
        </p:txBody>
      </p:sp>
      <p:graphicFrame>
        <p:nvGraphicFramePr>
          <p:cNvPr id="46" name="Object 45"/>
          <p:cNvGraphicFramePr>
            <a:graphicFrameLocks noChangeAspect="1"/>
          </p:cNvGraphicFramePr>
          <p:nvPr/>
        </p:nvGraphicFramePr>
        <p:xfrm>
          <a:off x="2362200" y="1828800"/>
          <a:ext cx="1828800" cy="304800"/>
        </p:xfrm>
        <a:graphic>
          <a:graphicData uri="http://schemas.openxmlformats.org/presentationml/2006/ole">
            <p:oleObj spid="_x0000_s288862" name="Equation" r:id="rId8" imgW="762000" imgH="127000" progId="Equation.3">
              <p:embed/>
            </p:oleObj>
          </a:graphicData>
        </a:graphic>
      </p:graphicFrame>
      <p:graphicFrame>
        <p:nvGraphicFramePr>
          <p:cNvPr id="288779" name="Object 11"/>
          <p:cNvGraphicFramePr>
            <a:graphicFrameLocks noChangeAspect="1"/>
          </p:cNvGraphicFramePr>
          <p:nvPr/>
        </p:nvGraphicFramePr>
        <p:xfrm>
          <a:off x="6156325" y="1828800"/>
          <a:ext cx="1554163" cy="304800"/>
        </p:xfrm>
        <a:graphic>
          <a:graphicData uri="http://schemas.openxmlformats.org/presentationml/2006/ole">
            <p:oleObj spid="_x0000_s288863" name="Equation" r:id="rId9" imgW="647700" imgH="127000" progId="Equation.3">
              <p:embed/>
            </p:oleObj>
          </a:graphicData>
        </a:graphic>
      </p:graphicFrame>
      <p:graphicFrame>
        <p:nvGraphicFramePr>
          <p:cNvPr id="288780" name="Object 12"/>
          <p:cNvGraphicFramePr>
            <a:graphicFrameLocks noChangeAspect="1"/>
          </p:cNvGraphicFramePr>
          <p:nvPr/>
        </p:nvGraphicFramePr>
        <p:xfrm>
          <a:off x="2346325" y="2743200"/>
          <a:ext cx="1706563" cy="304800"/>
        </p:xfrm>
        <a:graphic>
          <a:graphicData uri="http://schemas.openxmlformats.org/presentationml/2006/ole">
            <p:oleObj spid="_x0000_s288864" name="Equation" r:id="rId10" imgW="711200" imgH="127000" progId="Equation.3">
              <p:embed/>
            </p:oleObj>
          </a:graphicData>
        </a:graphic>
      </p:graphicFrame>
      <p:graphicFrame>
        <p:nvGraphicFramePr>
          <p:cNvPr id="288781" name="Object 13"/>
          <p:cNvGraphicFramePr>
            <a:graphicFrameLocks noChangeAspect="1"/>
          </p:cNvGraphicFramePr>
          <p:nvPr/>
        </p:nvGraphicFramePr>
        <p:xfrm>
          <a:off x="6172200" y="2743200"/>
          <a:ext cx="1676400" cy="304800"/>
        </p:xfrm>
        <a:graphic>
          <a:graphicData uri="http://schemas.openxmlformats.org/presentationml/2006/ole">
            <p:oleObj spid="_x0000_s288865" name="Equation" r:id="rId11" imgW="698500" imgH="127000" progId="Equation.3">
              <p:embed/>
            </p:oleObj>
          </a:graphicData>
        </a:graphic>
      </p:graphicFrame>
      <p:graphicFrame>
        <p:nvGraphicFramePr>
          <p:cNvPr id="288782" name="Object 14"/>
          <p:cNvGraphicFramePr>
            <a:graphicFrameLocks noChangeAspect="1"/>
          </p:cNvGraphicFramePr>
          <p:nvPr/>
        </p:nvGraphicFramePr>
        <p:xfrm>
          <a:off x="6278562" y="3657600"/>
          <a:ext cx="2103438" cy="304800"/>
        </p:xfrm>
        <a:graphic>
          <a:graphicData uri="http://schemas.openxmlformats.org/presentationml/2006/ole">
            <p:oleObj spid="_x0000_s288866" name="Equation" r:id="rId12" imgW="876300" imgH="127000" progId="Equation.3">
              <p:embed/>
            </p:oleObj>
          </a:graphicData>
        </a:graphic>
      </p:graphicFrame>
      <p:graphicFrame>
        <p:nvGraphicFramePr>
          <p:cNvPr id="288783" name="Object 15"/>
          <p:cNvGraphicFramePr>
            <a:graphicFrameLocks noChangeAspect="1"/>
          </p:cNvGraphicFramePr>
          <p:nvPr>
            <p:extLst>
              <p:ext uri="{D42A27DB-BD31-4B8C-83A1-F6EECF244321}">
                <p14:modId xmlns:p14="http://schemas.microsoft.com/office/powerpoint/2010/main" xmlns="" val="2299232005"/>
              </p:ext>
            </p:extLst>
          </p:nvPr>
        </p:nvGraphicFramePr>
        <p:xfrm>
          <a:off x="2441575" y="3600450"/>
          <a:ext cx="1716088" cy="407988"/>
        </p:xfrm>
        <a:graphic>
          <a:graphicData uri="http://schemas.openxmlformats.org/presentationml/2006/ole">
            <p:oleObj spid="_x0000_s288867" name="Equation" r:id="rId13" imgW="888840" imgH="17748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877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878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878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878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87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age Title"/>
          <p:cNvSpPr>
            <a:spLocks noGrp="1"/>
          </p:cNvSpPr>
          <p:nvPr>
            <p:ph type="title" idx="4294967295"/>
          </p:nvPr>
        </p:nvSpPr>
        <p:spPr>
          <a:xfrm>
            <a:off x="304800" y="127000"/>
            <a:ext cx="8229600" cy="639763"/>
          </a:xfrm>
        </p:spPr>
        <p:txBody>
          <a:bodyPr/>
          <a:lstStyle/>
          <a:p>
            <a:pPr algn="l"/>
            <a:r>
              <a:rPr lang="en-US" sz="3200" b="1" dirty="0" smtClean="0">
                <a:solidFill>
                  <a:schemeClr val="bg1"/>
                </a:solidFill>
                <a:ea typeface="ＭＳ Ｐゴシック" charset="-128"/>
              </a:rPr>
              <a:t>Assessment- Exit Slip</a:t>
            </a:r>
          </a:p>
        </p:txBody>
      </p:sp>
      <p:sp>
        <p:nvSpPr>
          <p:cNvPr id="26627"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6B1A97EE-054E-41FE-A34A-95931F20F9B6}" type="slidenum">
              <a:rPr lang="en-US" smtClean="0">
                <a:solidFill>
                  <a:schemeClr val="bg1"/>
                </a:solidFill>
              </a:rPr>
              <a:pPr eaLnBrk="1" hangingPunct="1"/>
              <a:t>16</a:t>
            </a:fld>
            <a:endParaRPr lang="en-US" smtClean="0">
              <a:solidFill>
                <a:schemeClr val="bg1"/>
              </a:solidFill>
            </a:endParaRPr>
          </a:p>
        </p:txBody>
      </p:sp>
      <p:sp>
        <p:nvSpPr>
          <p:cNvPr id="8"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6" name="White Background"/>
          <p:cNvSpPr>
            <a:spLocks noChangeArrowheads="1"/>
          </p:cNvSpPr>
          <p:nvPr/>
        </p:nvSpPr>
        <p:spPr bwMode="auto">
          <a:xfrm>
            <a:off x="228600" y="804863"/>
            <a:ext cx="8686800" cy="52149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 name="Group 6"/>
          <p:cNvGrpSpPr>
            <a:grpSpLocks/>
          </p:cNvGrpSpPr>
          <p:nvPr/>
        </p:nvGrpSpPr>
        <p:grpSpPr bwMode="auto">
          <a:xfrm>
            <a:off x="609600" y="6413500"/>
            <a:ext cx="7402513" cy="387350"/>
            <a:chOff x="609600" y="6414018"/>
            <a:chExt cx="7401771" cy="386725"/>
          </a:xfrm>
        </p:grpSpPr>
        <p:pic>
          <p:nvPicPr>
            <p:cNvPr id="26631" name="Picture 8" descr="blue.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6632" name="Picture 9" descr="red.png"/>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6633" name="Picture 10" descr="black.png"/>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 name="TextBox 9"/>
          <p:cNvSpPr txBox="1"/>
          <p:nvPr/>
        </p:nvSpPr>
        <p:spPr>
          <a:xfrm>
            <a:off x="685800" y="990600"/>
            <a:ext cx="8255000" cy="1569660"/>
          </a:xfrm>
          <a:prstGeom prst="rect">
            <a:avLst/>
          </a:prstGeom>
          <a:noFill/>
        </p:spPr>
        <p:txBody>
          <a:bodyPr wrap="square" rtlCol="0">
            <a:spAutoFit/>
          </a:bodyPr>
          <a:lstStyle/>
          <a:p>
            <a:r>
              <a:rPr lang="en-US" sz="3200" dirty="0" smtClean="0"/>
              <a:t>Who correctly used the distributive property to write an equivalent expression? </a:t>
            </a:r>
          </a:p>
          <a:p>
            <a:r>
              <a:rPr lang="en-US" sz="3200" dirty="0" smtClean="0"/>
              <a:t>Provide evidence to support your answer.  </a:t>
            </a:r>
            <a:endParaRPr lang="en-US" sz="3200" dirty="0"/>
          </a:p>
        </p:txBody>
      </p:sp>
      <p:graphicFrame>
        <p:nvGraphicFramePr>
          <p:cNvPr id="11" name="Object 10"/>
          <p:cNvGraphicFramePr>
            <a:graphicFrameLocks noChangeAspect="1"/>
          </p:cNvGraphicFramePr>
          <p:nvPr/>
        </p:nvGraphicFramePr>
        <p:xfrm>
          <a:off x="1184031" y="3162905"/>
          <a:ext cx="2397369" cy="494695"/>
        </p:xfrm>
        <a:graphic>
          <a:graphicData uri="http://schemas.openxmlformats.org/presentationml/2006/ole">
            <p:oleObj spid="_x0000_s191546" name="Equation" r:id="rId8" imgW="800100" imgH="165100" progId="Equation.3">
              <p:embed/>
            </p:oleObj>
          </a:graphicData>
        </a:graphic>
      </p:graphicFrame>
      <p:graphicFrame>
        <p:nvGraphicFramePr>
          <p:cNvPr id="160771" name="Object 3"/>
          <p:cNvGraphicFramePr>
            <a:graphicFrameLocks noChangeAspect="1"/>
          </p:cNvGraphicFramePr>
          <p:nvPr/>
        </p:nvGraphicFramePr>
        <p:xfrm>
          <a:off x="3703637" y="3162300"/>
          <a:ext cx="3459163" cy="495300"/>
        </p:xfrm>
        <a:graphic>
          <a:graphicData uri="http://schemas.openxmlformats.org/presentationml/2006/ole">
            <p:oleObj spid="_x0000_s191547" name="Equation" r:id="rId9" imgW="1054100" imgH="165100" progId="Equation.3">
              <p:embed/>
            </p:oleObj>
          </a:graphicData>
        </a:graphic>
      </p:graphicFrame>
      <p:graphicFrame>
        <p:nvGraphicFramePr>
          <p:cNvPr id="160772" name="Object 4"/>
          <p:cNvGraphicFramePr>
            <a:graphicFrameLocks noChangeAspect="1"/>
          </p:cNvGraphicFramePr>
          <p:nvPr/>
        </p:nvGraphicFramePr>
        <p:xfrm>
          <a:off x="1184275" y="4495800"/>
          <a:ext cx="2397125" cy="495300"/>
        </p:xfrm>
        <a:graphic>
          <a:graphicData uri="http://schemas.openxmlformats.org/presentationml/2006/ole">
            <p:oleObj spid="_x0000_s191548" name="Equation" r:id="rId10" imgW="800100" imgH="165100" progId="Equation.3">
              <p:embed/>
            </p:oleObj>
          </a:graphicData>
        </a:graphic>
      </p:graphicFrame>
      <p:graphicFrame>
        <p:nvGraphicFramePr>
          <p:cNvPr id="160773" name="Object 5"/>
          <p:cNvGraphicFramePr>
            <a:graphicFrameLocks noChangeAspect="1"/>
          </p:cNvGraphicFramePr>
          <p:nvPr/>
        </p:nvGraphicFramePr>
        <p:xfrm>
          <a:off x="3733800" y="4457700"/>
          <a:ext cx="3711575" cy="495300"/>
        </p:xfrm>
        <a:graphic>
          <a:graphicData uri="http://schemas.openxmlformats.org/presentationml/2006/ole">
            <p:oleObj spid="_x0000_s191549" name="Equation" r:id="rId11" imgW="1130300" imgH="165100" progId="Equation.3">
              <p:embed/>
            </p:oleObj>
          </a:graphicData>
        </a:graphic>
      </p:graphicFrame>
      <p:sp>
        <p:nvSpPr>
          <p:cNvPr id="15" name="TextBox 14"/>
          <p:cNvSpPr txBox="1"/>
          <p:nvPr/>
        </p:nvSpPr>
        <p:spPr>
          <a:xfrm>
            <a:off x="1143000" y="2463224"/>
            <a:ext cx="2974975" cy="584776"/>
          </a:xfrm>
          <a:prstGeom prst="rect">
            <a:avLst/>
          </a:prstGeom>
          <a:noFill/>
        </p:spPr>
        <p:txBody>
          <a:bodyPr wrap="square" rtlCol="0">
            <a:spAutoFit/>
          </a:bodyPr>
          <a:lstStyle/>
          <a:p>
            <a:r>
              <a:rPr lang="en-US" sz="3200" b="1" dirty="0" smtClean="0"/>
              <a:t>Riley</a:t>
            </a:r>
            <a:endParaRPr lang="en-US" sz="3200" b="1" dirty="0"/>
          </a:p>
        </p:txBody>
      </p:sp>
      <p:sp>
        <p:nvSpPr>
          <p:cNvPr id="16" name="TextBox 15"/>
          <p:cNvSpPr txBox="1"/>
          <p:nvPr/>
        </p:nvSpPr>
        <p:spPr>
          <a:xfrm>
            <a:off x="1143000" y="3815774"/>
            <a:ext cx="1778000" cy="584776"/>
          </a:xfrm>
          <a:prstGeom prst="rect">
            <a:avLst/>
          </a:prstGeom>
          <a:noFill/>
        </p:spPr>
        <p:txBody>
          <a:bodyPr wrap="square" rtlCol="0">
            <a:spAutoFit/>
          </a:bodyPr>
          <a:lstStyle/>
          <a:p>
            <a:r>
              <a:rPr lang="en-US" sz="3200" b="1" dirty="0" smtClean="0"/>
              <a:t>Michael</a:t>
            </a:r>
            <a:endParaRPr lang="en-US" sz="3200" b="1" dirty="0"/>
          </a:p>
        </p:txBody>
      </p:sp>
      <p:sp>
        <p:nvSpPr>
          <p:cNvPr id="17" name="TextBox 16"/>
          <p:cNvSpPr txBox="1"/>
          <p:nvPr/>
        </p:nvSpPr>
        <p:spPr>
          <a:xfrm>
            <a:off x="1143000" y="4953000"/>
            <a:ext cx="7121525" cy="954107"/>
          </a:xfrm>
          <a:prstGeom prst="rect">
            <a:avLst/>
          </a:prstGeom>
          <a:noFill/>
        </p:spPr>
        <p:txBody>
          <a:bodyPr wrap="square" rtlCol="0">
            <a:spAutoFit/>
          </a:bodyPr>
          <a:lstStyle/>
          <a:p>
            <a:r>
              <a:rPr lang="en-US" sz="2800" dirty="0" smtClean="0">
                <a:solidFill>
                  <a:schemeClr val="accent2"/>
                </a:solidFill>
              </a:rPr>
              <a:t>Michael did because he correctly distributed the 7 to all terms inside the parenthesis.</a:t>
            </a:r>
            <a:endParaRPr lang="en-US" sz="2800"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Objective Background"/>
          <p:cNvSpPr>
            <a:spLocks noChangeArrowheads="1"/>
          </p:cNvSpPr>
          <p:nvPr/>
        </p:nvSpPr>
        <p:spPr bwMode="auto">
          <a:xfrm>
            <a:off x="228600" y="457200"/>
            <a:ext cx="8686800" cy="1295400"/>
          </a:xfrm>
          <a:prstGeom prst="roundRect">
            <a:avLst>
              <a:gd name="adj" fmla="val 25000"/>
            </a:avLst>
          </a:prstGeom>
          <a:solidFill>
            <a:schemeClr val="bg1">
              <a:lumMod val="95000"/>
            </a:schemeClr>
          </a:solidFill>
          <a:ln w="38100">
            <a:solidFill>
              <a:schemeClr val="accent1">
                <a:lumMod val="50000"/>
              </a:schemeClr>
            </a:solidFill>
            <a:round/>
            <a:headEnd/>
            <a:tailEnd/>
          </a:ln>
        </p:spPr>
        <p:txBody>
          <a:bodyPr wrap="none" anchor="ctr"/>
          <a:lstStyle/>
          <a:p>
            <a:pPr>
              <a:defRPr/>
            </a:pPr>
            <a:endParaRPr lang="en-US" sz="2000" b="1">
              <a:solidFill>
                <a:srgbClr val="FFFF00"/>
              </a:solidFill>
            </a:endParaRPr>
          </a:p>
        </p:txBody>
      </p:sp>
      <p:sp>
        <p:nvSpPr>
          <p:cNvPr id="19459" name="Page Title"/>
          <p:cNvSpPr>
            <a:spLocks noGrp="1"/>
          </p:cNvSpPr>
          <p:nvPr>
            <p:ph type="title" idx="4294967295"/>
          </p:nvPr>
        </p:nvSpPr>
        <p:spPr>
          <a:xfrm>
            <a:off x="152400" y="-76200"/>
            <a:ext cx="8229600" cy="639763"/>
          </a:xfrm>
        </p:spPr>
        <p:txBody>
          <a:bodyPr/>
          <a:lstStyle/>
          <a:p>
            <a:pPr algn="l"/>
            <a:r>
              <a:rPr lang="en-US" sz="3200" b="1" dirty="0" smtClean="0">
                <a:solidFill>
                  <a:schemeClr val="bg1"/>
                </a:solidFill>
                <a:ea typeface="ＭＳ Ｐゴシック" charset="-128"/>
              </a:rPr>
              <a:t>Warm Up</a:t>
            </a:r>
          </a:p>
        </p:txBody>
      </p:sp>
      <p:sp>
        <p:nvSpPr>
          <p:cNvPr id="30723" name="White Background"/>
          <p:cNvSpPr>
            <a:spLocks noChangeArrowheads="1"/>
          </p:cNvSpPr>
          <p:nvPr/>
        </p:nvSpPr>
        <p:spPr bwMode="auto">
          <a:xfrm>
            <a:off x="304426" y="1905000"/>
            <a:ext cx="8686800" cy="4111625"/>
          </a:xfrm>
          <a:prstGeom prst="roundRect">
            <a:avLst>
              <a:gd name="adj" fmla="val 7954"/>
            </a:avLst>
          </a:prstGeom>
          <a:solidFill>
            <a:schemeClr val="bg1">
              <a:lumMod val="95000"/>
            </a:schemeClr>
          </a:solidFill>
          <a:ln w="38100">
            <a:solidFill>
              <a:schemeClr val="accent1">
                <a:lumMod val="50000"/>
              </a:schemeClr>
            </a:solidFill>
            <a:round/>
            <a:headEnd/>
            <a:tailEnd/>
          </a:ln>
        </p:spPr>
        <p:txBody>
          <a:bodyPr wrap="none" anchor="ctr"/>
          <a:lstStyle/>
          <a:p>
            <a:pPr>
              <a:defRPr/>
            </a:pP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Objective"/>
          <p:cNvSpPr txBox="1"/>
          <p:nvPr/>
        </p:nvSpPr>
        <p:spPr>
          <a:xfrm>
            <a:off x="296863" y="457200"/>
            <a:ext cx="8550275" cy="711200"/>
          </a:xfrm>
          <a:prstGeom prst="rect">
            <a:avLst/>
          </a:prstGeom>
        </p:spPr>
        <p:txBody>
          <a:bodyPr anchor="ctr">
            <a:normAutofit fontScale="92500" lnSpcReduction="10000"/>
          </a:bodyPr>
          <a:lstStyle/>
          <a:p>
            <a:pPr fontAlgn="auto">
              <a:spcAft>
                <a:spcPts val="0"/>
              </a:spcAft>
              <a:defRPr/>
            </a:pPr>
            <a:r>
              <a:rPr lang="en-US" sz="2400" b="1" i="1" dirty="0" smtClean="0">
                <a:solidFill>
                  <a:schemeClr val="accent1">
                    <a:lumMod val="50000"/>
                  </a:schemeClr>
                </a:solidFill>
                <a:latin typeface="Calibri" pitchFamily="34" charset="0"/>
                <a:ea typeface="+mn-ea"/>
                <a:cs typeface="Arial" charset="0"/>
              </a:rPr>
              <a:t>Objective</a:t>
            </a:r>
            <a:r>
              <a:rPr lang="en-US" sz="2400" b="1" i="1" dirty="0" smtClean="0">
                <a:latin typeface="Calibri" pitchFamily="34" charset="0"/>
                <a:ea typeface="+mn-ea"/>
                <a:cs typeface="Arial" charset="0"/>
              </a:rPr>
              <a:t>:  Students will be able to apply the distributive property to write equivalent expressions.  </a:t>
            </a:r>
            <a:endParaRPr lang="en-US" sz="2400" dirty="0">
              <a:latin typeface="Perpetua" pitchFamily="18" charset="0"/>
              <a:ea typeface="+mj-ea"/>
              <a:cs typeface="+mj-cs"/>
            </a:endParaRPr>
          </a:p>
        </p:txBody>
      </p:sp>
      <p:sp>
        <p:nvSpPr>
          <p:cNvPr id="6" name="Agenda Link">
            <a:hlinkClick r:id="rId4"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19463" name="Slide Number Placeholder 6"/>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CB77F40D-E1E8-4A4A-AC88-67350DD906E5}" type="slidenum">
              <a:rPr lang="en-US" smtClean="0">
                <a:solidFill>
                  <a:schemeClr val="bg1"/>
                </a:solidFill>
              </a:rPr>
              <a:pPr algn="ctr" eaLnBrk="1" hangingPunct="1"/>
              <a:t>2</a:t>
            </a:fld>
            <a:endParaRPr lang="en-US" smtClean="0">
              <a:solidFill>
                <a:schemeClr val="bg1"/>
              </a:solidFill>
            </a:endParaRPr>
          </a:p>
        </p:txBody>
      </p:sp>
      <p:grpSp>
        <p:nvGrpSpPr>
          <p:cNvPr id="2" name="Group 7"/>
          <p:cNvGrpSpPr>
            <a:grpSpLocks/>
          </p:cNvGrpSpPr>
          <p:nvPr/>
        </p:nvGrpSpPr>
        <p:grpSpPr bwMode="auto">
          <a:xfrm>
            <a:off x="598487" y="6413500"/>
            <a:ext cx="7402513" cy="387350"/>
            <a:chOff x="609600" y="6414018"/>
            <a:chExt cx="7401771" cy="386725"/>
          </a:xfrm>
        </p:grpSpPr>
        <p:pic>
          <p:nvPicPr>
            <p:cNvPr id="19465" name="Picture 8" descr="blue.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66" name="Picture 9" descr="red.png"/>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67" name="Picture 10" descr="black.png"/>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2" name="TextBox 11"/>
          <p:cNvSpPr txBox="1"/>
          <p:nvPr/>
        </p:nvSpPr>
        <p:spPr>
          <a:xfrm>
            <a:off x="304800" y="1905000"/>
            <a:ext cx="8686426" cy="954107"/>
          </a:xfrm>
          <a:prstGeom prst="rect">
            <a:avLst/>
          </a:prstGeom>
          <a:noFill/>
        </p:spPr>
        <p:txBody>
          <a:bodyPr wrap="square" rtlCol="0">
            <a:spAutoFit/>
          </a:bodyPr>
          <a:lstStyle/>
          <a:p>
            <a:r>
              <a:rPr lang="en-US" sz="2800" b="1" dirty="0" err="1" smtClean="0">
                <a:latin typeface="Cambria"/>
                <a:cs typeface="Cambria"/>
              </a:rPr>
              <a:t>Ronisha</a:t>
            </a:r>
            <a:r>
              <a:rPr lang="en-US" sz="2800" b="1" dirty="0" smtClean="0">
                <a:latin typeface="Cambria"/>
                <a:cs typeface="Cambria"/>
              </a:rPr>
              <a:t> and </a:t>
            </a:r>
            <a:r>
              <a:rPr lang="en-US" sz="2800" b="1" dirty="0" err="1" smtClean="0">
                <a:latin typeface="Cambria"/>
                <a:cs typeface="Cambria"/>
              </a:rPr>
              <a:t>Kalyn</a:t>
            </a:r>
            <a:r>
              <a:rPr lang="en-US" sz="2800" b="1" dirty="0" smtClean="0">
                <a:latin typeface="Cambria"/>
                <a:cs typeface="Cambria"/>
              </a:rPr>
              <a:t> are arguing whether the answer to                 can be found by doing the following work.</a:t>
            </a:r>
            <a:endParaRPr lang="en-US" sz="2800" dirty="0">
              <a:latin typeface="Cambria"/>
              <a:cs typeface="Cambria"/>
            </a:endParaRPr>
          </a:p>
        </p:txBody>
      </p:sp>
      <p:sp>
        <p:nvSpPr>
          <p:cNvPr id="16" name="Rectangle 15"/>
          <p:cNvSpPr/>
          <p:nvPr/>
        </p:nvSpPr>
        <p:spPr>
          <a:xfrm>
            <a:off x="304800" y="4277380"/>
            <a:ext cx="8631729" cy="523220"/>
          </a:xfrm>
          <a:prstGeom prst="rect">
            <a:avLst/>
          </a:prstGeom>
        </p:spPr>
        <p:txBody>
          <a:bodyPr wrap="square">
            <a:spAutoFit/>
          </a:bodyPr>
          <a:lstStyle/>
          <a:p>
            <a:r>
              <a:rPr lang="en-US" sz="2800" b="1" dirty="0" smtClean="0">
                <a:latin typeface="Cambria" pitchFamily="18" charset="0"/>
              </a:rPr>
              <a:t>Do you think this is correct? Explain.</a:t>
            </a:r>
            <a:endParaRPr lang="en-US" sz="2800" b="1" dirty="0">
              <a:latin typeface="Cambria" pitchFamily="18" charset="0"/>
            </a:endParaRPr>
          </a:p>
        </p:txBody>
      </p:sp>
      <p:graphicFrame>
        <p:nvGraphicFramePr>
          <p:cNvPr id="21" name="Object 20"/>
          <p:cNvGraphicFramePr>
            <a:graphicFrameLocks noChangeAspect="1"/>
          </p:cNvGraphicFramePr>
          <p:nvPr/>
        </p:nvGraphicFramePr>
        <p:xfrm>
          <a:off x="838200" y="2427514"/>
          <a:ext cx="1066800" cy="457200"/>
        </p:xfrm>
        <a:graphic>
          <a:graphicData uri="http://schemas.openxmlformats.org/presentationml/2006/ole">
            <p:oleObj spid="_x0000_s239729" name="Equation" r:id="rId8" imgW="355600" imgH="152400" progId="Equation.3">
              <p:embed/>
            </p:oleObj>
          </a:graphicData>
        </a:graphic>
      </p:graphicFrame>
      <p:graphicFrame>
        <p:nvGraphicFramePr>
          <p:cNvPr id="239622" name="Object 6"/>
          <p:cNvGraphicFramePr>
            <a:graphicFrameLocks noChangeAspect="1"/>
          </p:cNvGraphicFramePr>
          <p:nvPr/>
        </p:nvGraphicFramePr>
        <p:xfrm>
          <a:off x="3048000" y="2971800"/>
          <a:ext cx="990600" cy="381000"/>
        </p:xfrm>
        <a:graphic>
          <a:graphicData uri="http://schemas.openxmlformats.org/presentationml/2006/ole">
            <p:oleObj spid="_x0000_s239730" name="Equation" r:id="rId9" imgW="330200" imgH="127000" progId="Equation.3">
              <p:embed/>
            </p:oleObj>
          </a:graphicData>
        </a:graphic>
      </p:graphicFrame>
      <p:graphicFrame>
        <p:nvGraphicFramePr>
          <p:cNvPr id="239623" name="Object 7"/>
          <p:cNvGraphicFramePr>
            <a:graphicFrameLocks noChangeAspect="1"/>
          </p:cNvGraphicFramePr>
          <p:nvPr/>
        </p:nvGraphicFramePr>
        <p:xfrm>
          <a:off x="3048000" y="3429000"/>
          <a:ext cx="800100" cy="381000"/>
        </p:xfrm>
        <a:graphic>
          <a:graphicData uri="http://schemas.openxmlformats.org/presentationml/2006/ole">
            <p:oleObj spid="_x0000_s239731" name="Equation" r:id="rId10" imgW="266700" imgH="127000" progId="Equation.3">
              <p:embed/>
            </p:oleObj>
          </a:graphicData>
        </a:graphic>
      </p:graphicFrame>
      <p:graphicFrame>
        <p:nvGraphicFramePr>
          <p:cNvPr id="239624" name="Object 8"/>
          <p:cNvGraphicFramePr>
            <a:graphicFrameLocks noChangeAspect="1"/>
          </p:cNvGraphicFramePr>
          <p:nvPr/>
        </p:nvGraphicFramePr>
        <p:xfrm>
          <a:off x="4114800" y="2971800"/>
          <a:ext cx="1104900" cy="381000"/>
        </p:xfrm>
        <a:graphic>
          <a:graphicData uri="http://schemas.openxmlformats.org/presentationml/2006/ole">
            <p:oleObj spid="_x0000_s239732" name="Equation" r:id="rId11" imgW="368300" imgH="127000" progId="Equation.3">
              <p:embed/>
            </p:oleObj>
          </a:graphicData>
        </a:graphic>
      </p:graphicFrame>
      <p:graphicFrame>
        <p:nvGraphicFramePr>
          <p:cNvPr id="239626" name="Object 10"/>
          <p:cNvGraphicFramePr>
            <a:graphicFrameLocks noChangeAspect="1"/>
          </p:cNvGraphicFramePr>
          <p:nvPr/>
        </p:nvGraphicFramePr>
        <p:xfrm>
          <a:off x="4114800" y="3505200"/>
          <a:ext cx="342900" cy="190500"/>
        </p:xfrm>
        <a:graphic>
          <a:graphicData uri="http://schemas.openxmlformats.org/presentationml/2006/ole">
            <p:oleObj spid="_x0000_s239733" name="Equation" r:id="rId12" imgW="114300" imgH="63500" progId="Equation.3">
              <p:embed/>
            </p:oleObj>
          </a:graphicData>
        </a:graphic>
      </p:graphicFrame>
      <p:cxnSp>
        <p:nvCxnSpPr>
          <p:cNvPr id="27" name="Straight Connector 26"/>
          <p:cNvCxnSpPr/>
          <p:nvPr/>
        </p:nvCxnSpPr>
        <p:spPr>
          <a:xfrm>
            <a:off x="4495800" y="3810000"/>
            <a:ext cx="137160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9" name="Cross 28"/>
          <p:cNvSpPr/>
          <p:nvPr/>
        </p:nvSpPr>
        <p:spPr>
          <a:xfrm>
            <a:off x="5257800" y="3429000"/>
            <a:ext cx="318195" cy="318195"/>
          </a:xfrm>
          <a:prstGeom prst="plus">
            <a:avLst>
              <a:gd name="adj" fmla="val 42948"/>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39627" name="Object 11"/>
          <p:cNvGraphicFramePr>
            <a:graphicFrameLocks noChangeAspect="1"/>
          </p:cNvGraphicFramePr>
          <p:nvPr/>
        </p:nvGraphicFramePr>
        <p:xfrm>
          <a:off x="4495800" y="3886200"/>
          <a:ext cx="762000" cy="381000"/>
        </p:xfrm>
        <a:graphic>
          <a:graphicData uri="http://schemas.openxmlformats.org/presentationml/2006/ole">
            <p:oleObj spid="_x0000_s239734" name="Equation" r:id="rId13" imgW="254000" imgH="127000" progId="Equation.3">
              <p:embed/>
            </p:oleObj>
          </a:graphicData>
        </a:graphic>
      </p:graphicFrame>
      <p:sp>
        <p:nvSpPr>
          <p:cNvPr id="31" name="Rectangle 30"/>
          <p:cNvSpPr/>
          <p:nvPr/>
        </p:nvSpPr>
        <p:spPr>
          <a:xfrm>
            <a:off x="359871" y="4724400"/>
            <a:ext cx="8631729" cy="769441"/>
          </a:xfrm>
          <a:prstGeom prst="rect">
            <a:avLst/>
          </a:prstGeom>
          <a:noFill/>
        </p:spPr>
        <p:txBody>
          <a:bodyPr wrap="square" lIns="91440" tIns="45720" rIns="91440" bIns="45720">
            <a:spAutoFit/>
          </a:bodyPr>
          <a:lstStyle/>
          <a:p>
            <a:r>
              <a:rPr 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Yes, this method can be used because 27 is still being multiplied by 8. </a:t>
            </a:r>
          </a:p>
          <a:p>
            <a:r>
              <a:rPr 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27 is just split into 20 and 7 first before it is multiplied by 8. </a:t>
            </a:r>
            <a:endPar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3" name="Objective"/>
          <p:cNvSpPr txBox="1"/>
          <p:nvPr/>
        </p:nvSpPr>
        <p:spPr>
          <a:xfrm>
            <a:off x="288925" y="1066800"/>
            <a:ext cx="8550275" cy="711200"/>
          </a:xfrm>
          <a:prstGeom prst="rect">
            <a:avLst/>
          </a:prstGeom>
        </p:spPr>
        <p:txBody>
          <a:bodyPr anchor="ctr">
            <a:normAutofit fontScale="92500" lnSpcReduction="10000"/>
          </a:bodyPr>
          <a:lstStyle/>
          <a:p>
            <a:pPr fontAlgn="auto">
              <a:spcAft>
                <a:spcPts val="0"/>
              </a:spcAft>
              <a:defRPr/>
            </a:pPr>
            <a:r>
              <a:rPr lang="en-US" sz="2400" b="1" i="1" dirty="0" smtClean="0">
                <a:solidFill>
                  <a:schemeClr val="accent1">
                    <a:lumMod val="50000"/>
                  </a:schemeClr>
                </a:solidFill>
                <a:latin typeface="Calibri" pitchFamily="34" charset="0"/>
                <a:ea typeface="+mn-ea"/>
                <a:cs typeface="Arial" charset="0"/>
              </a:rPr>
              <a:t>Language Objective</a:t>
            </a:r>
            <a:r>
              <a:rPr lang="en-US" sz="2400" b="1" i="1" dirty="0" smtClean="0">
                <a:latin typeface="Calibri" pitchFamily="34" charset="0"/>
                <a:ea typeface="+mn-ea"/>
                <a:cs typeface="Arial" charset="0"/>
              </a:rPr>
              <a:t>:  Students will be able explain how to use the distributive property verbally and in writing.  </a:t>
            </a:r>
            <a:endParaRPr lang="en-US" sz="2400" dirty="0">
              <a:latin typeface="Perpetua" pitchFamily="18" charset="0"/>
              <a:ea typeface="+mj-ea"/>
              <a:cs typeface="+mj-cs"/>
            </a:endParaRPr>
          </a:p>
        </p:txBody>
      </p:sp>
      <p:graphicFrame>
        <p:nvGraphicFramePr>
          <p:cNvPr id="239630" name="Object 14"/>
          <p:cNvGraphicFramePr>
            <a:graphicFrameLocks noChangeAspect="1"/>
          </p:cNvGraphicFramePr>
          <p:nvPr/>
        </p:nvGraphicFramePr>
        <p:xfrm>
          <a:off x="4673600" y="3390900"/>
          <a:ext cx="533400" cy="381000"/>
        </p:xfrm>
        <a:graphic>
          <a:graphicData uri="http://schemas.openxmlformats.org/presentationml/2006/ole">
            <p:oleObj spid="_x0000_s239735" name="Equation" r:id="rId14" imgW="177800" imgH="1270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Launch- </a:t>
            </a:r>
            <a:r>
              <a:rPr lang="en-US" sz="3200" b="1" dirty="0" smtClean="0">
                <a:solidFill>
                  <a:schemeClr val="bg1"/>
                </a:solidFill>
              </a:rPr>
              <a:t>High School Vs. College B-ball</a:t>
            </a:r>
            <a:endParaRPr lang="en-US" sz="3200" b="1" dirty="0" smtClean="0">
              <a:solidFill>
                <a:schemeClr val="bg1"/>
              </a:solidFill>
              <a:ea typeface="ＭＳ Ｐゴシック" charset="-128"/>
            </a:endParaRPr>
          </a:p>
        </p:txBody>
      </p:sp>
      <p:sp>
        <p:nvSpPr>
          <p:cNvPr id="4" name="Agenda Link">
            <a:hlinkClick r:id="rId4" action="ppaction://hlinksldjump"/>
          </p:cNvPr>
          <p:cNvSpPr txBox="1"/>
          <p:nvPr/>
        </p:nvSpPr>
        <p:spPr>
          <a:xfrm>
            <a:off x="7696200" y="6016625"/>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3725B54C-F44E-4EB9-BDCB-F247EC3CCF5F}" type="slidenum">
              <a:rPr lang="en-US" smtClean="0">
                <a:solidFill>
                  <a:schemeClr val="bg1"/>
                </a:solidFill>
              </a:rPr>
              <a:pPr algn="ctr" eaLnBrk="1" hangingPunct="1"/>
              <a:t>3</a:t>
            </a:fld>
            <a:endParaRPr lang="en-US" smtClean="0">
              <a:solidFill>
                <a:schemeClr val="bg1"/>
              </a:solidFill>
            </a:endParaRPr>
          </a:p>
        </p:txBody>
      </p:sp>
      <p:sp>
        <p:nvSpPr>
          <p:cNvPr id="6" name="White Background"/>
          <p:cNvSpPr>
            <a:spLocks noChangeArrowheads="1"/>
          </p:cNvSpPr>
          <p:nvPr/>
        </p:nvSpPr>
        <p:spPr bwMode="auto">
          <a:xfrm>
            <a:off x="86706" y="804863"/>
            <a:ext cx="89154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22534" name="Group 7"/>
          <p:cNvGrpSpPr>
            <a:grpSpLocks/>
          </p:cNvGrpSpPr>
          <p:nvPr/>
        </p:nvGrpSpPr>
        <p:grpSpPr bwMode="auto">
          <a:xfrm>
            <a:off x="609600" y="6413500"/>
            <a:ext cx="7402513" cy="387350"/>
            <a:chOff x="609600" y="6414018"/>
            <a:chExt cx="7401771" cy="386725"/>
          </a:xfrm>
        </p:grpSpPr>
        <p:pic>
          <p:nvPicPr>
            <p:cNvPr id="22535" name="Picture 2" descr="blue.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36" name="Picture 4" descr="red.png"/>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37" name="Picture 6" descr="black.png"/>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1026" name="Picture 2" descr="http://vector-magz.com/wp-content/uploads/2013/03/Basketball-Court-Free-Vector1.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4927349" y="1819284"/>
            <a:ext cx="4216651" cy="196777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0" name="Group 19"/>
          <p:cNvGrpSpPr/>
          <p:nvPr/>
        </p:nvGrpSpPr>
        <p:grpSpPr>
          <a:xfrm>
            <a:off x="381000" y="1828800"/>
            <a:ext cx="4489755" cy="2595265"/>
            <a:chOff x="1377643" y="2129135"/>
            <a:chExt cx="4489755" cy="2595265"/>
          </a:xfrm>
        </p:grpSpPr>
        <p:pic>
          <p:nvPicPr>
            <p:cNvPr id="12" name="Picture 4" descr="http://www3.artflakes.com/artwork/products/623739/poster/basketball-court.jpg?1315403548"/>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rot="10800000">
              <a:off x="1377643" y="2760144"/>
              <a:ext cx="3205947" cy="1964256"/>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Left Brace 12"/>
            <p:cNvSpPr/>
            <p:nvPr/>
          </p:nvSpPr>
          <p:spPr>
            <a:xfrm rot="5400000">
              <a:off x="2732724" y="1287799"/>
              <a:ext cx="495783" cy="2944690"/>
            </a:xfrm>
            <a:prstGeom prst="leftBrace">
              <a:avLst/>
            </a:prstGeom>
            <a:ln w="50800" cap="flat" cmpd="sng" algn="ctr">
              <a:solidFill>
                <a:schemeClr val="tx1"/>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Left Brace 13"/>
            <p:cNvSpPr/>
            <p:nvPr/>
          </p:nvSpPr>
          <p:spPr>
            <a:xfrm rot="10800000">
              <a:off x="4474292" y="3008036"/>
              <a:ext cx="495783" cy="1472346"/>
            </a:xfrm>
            <a:prstGeom prst="leftBrace">
              <a:avLst/>
            </a:prstGeom>
            <a:ln w="50800" cap="flat" cmpd="sng" algn="ctr">
              <a:solidFill>
                <a:schemeClr val="tx1"/>
              </a:solidFill>
              <a:prstDash val="solid"/>
              <a:round/>
              <a:headEnd type="none" w="med" len="med"/>
              <a:tailEnd type="none" w="med" len="med"/>
            </a:ln>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2457681" y="2129135"/>
              <a:ext cx="971317" cy="461665"/>
            </a:xfrm>
            <a:prstGeom prst="rect">
              <a:avLst/>
            </a:prstGeom>
            <a:noFill/>
          </p:spPr>
          <p:txBody>
            <a:bodyPr wrap="square" rtlCol="0">
              <a:spAutoFit/>
            </a:bodyPr>
            <a:lstStyle/>
            <a:p>
              <a:r>
                <a:rPr lang="en-US" sz="2400" dirty="0" smtClean="0">
                  <a:latin typeface="Arial Black" pitchFamily="34" charset="0"/>
                </a:rPr>
                <a:t>84 </a:t>
              </a:r>
              <a:r>
                <a:rPr lang="en-US" sz="2400" dirty="0" err="1" smtClean="0">
                  <a:latin typeface="Arial Black" pitchFamily="34" charset="0"/>
                </a:rPr>
                <a:t>ft</a:t>
              </a:r>
              <a:endParaRPr lang="en-US" sz="2400" dirty="0">
                <a:latin typeface="Arial Black" pitchFamily="34" charset="0"/>
              </a:endParaRPr>
            </a:p>
          </p:txBody>
        </p:sp>
        <p:sp>
          <p:nvSpPr>
            <p:cNvPr id="16" name="TextBox 15"/>
            <p:cNvSpPr txBox="1"/>
            <p:nvPr/>
          </p:nvSpPr>
          <p:spPr>
            <a:xfrm>
              <a:off x="4896081" y="3505200"/>
              <a:ext cx="971317" cy="461665"/>
            </a:xfrm>
            <a:prstGeom prst="rect">
              <a:avLst/>
            </a:prstGeom>
            <a:noFill/>
          </p:spPr>
          <p:txBody>
            <a:bodyPr wrap="square" rtlCol="0">
              <a:spAutoFit/>
            </a:bodyPr>
            <a:lstStyle/>
            <a:p>
              <a:r>
                <a:rPr lang="en-US" sz="2400" dirty="0" smtClean="0">
                  <a:latin typeface="Arial Black" pitchFamily="34" charset="0"/>
                </a:rPr>
                <a:t>50 </a:t>
              </a:r>
              <a:r>
                <a:rPr lang="en-US" sz="2400" dirty="0" err="1" smtClean="0">
                  <a:latin typeface="Arial Black" pitchFamily="34" charset="0"/>
                </a:rPr>
                <a:t>ft</a:t>
              </a:r>
              <a:endParaRPr lang="en-US" sz="2400" dirty="0">
                <a:latin typeface="Arial Black" pitchFamily="34" charset="0"/>
              </a:endParaRPr>
            </a:p>
          </p:txBody>
        </p:sp>
      </p:grpSp>
      <p:sp>
        <p:nvSpPr>
          <p:cNvPr id="18" name="TextBox 17"/>
          <p:cNvSpPr txBox="1"/>
          <p:nvPr/>
        </p:nvSpPr>
        <p:spPr>
          <a:xfrm>
            <a:off x="3962400" y="3787054"/>
            <a:ext cx="5017572" cy="830997"/>
          </a:xfrm>
          <a:prstGeom prst="rect">
            <a:avLst/>
          </a:prstGeom>
          <a:noFill/>
        </p:spPr>
        <p:txBody>
          <a:bodyPr wrap="square" rtlCol="0">
            <a:spAutoFit/>
          </a:bodyPr>
          <a:lstStyle/>
          <a:p>
            <a:r>
              <a:rPr lang="en-US" sz="2400" b="1" dirty="0" smtClean="0">
                <a:latin typeface="+mn-lt"/>
              </a:rPr>
              <a:t>To find the area of the court you can use the formula of </a:t>
            </a:r>
            <a:r>
              <a:rPr lang="en-US" sz="2400" b="1" dirty="0" smtClean="0">
                <a:latin typeface="Lucida Sans"/>
                <a:cs typeface="Lucida Sans"/>
              </a:rPr>
              <a:t>A=</a:t>
            </a:r>
            <a:r>
              <a:rPr lang="en-US" sz="2400" b="1" i="1" dirty="0" smtClean="0">
                <a:latin typeface="Lucida Sans"/>
                <a:cs typeface="Lucida Sans"/>
              </a:rPr>
              <a:t>l </a:t>
            </a:r>
            <a:r>
              <a:rPr lang="en-US" sz="2400" b="1" dirty="0">
                <a:latin typeface="Wingdings"/>
                <a:ea typeface="Wingdings"/>
                <a:cs typeface="Wingdings"/>
              </a:rPr>
              <a:t></a:t>
            </a:r>
            <a:r>
              <a:rPr lang="en-US" sz="2400" b="1" i="1" dirty="0" smtClean="0">
                <a:latin typeface="Lucida Sans"/>
                <a:cs typeface="Lucida Sans"/>
              </a:rPr>
              <a:t> w</a:t>
            </a:r>
            <a:endParaRPr lang="en-US" sz="2400" b="1" i="1" dirty="0">
              <a:latin typeface="Lucida Sans"/>
              <a:cs typeface="Lucida Sans"/>
            </a:endParaRPr>
          </a:p>
        </p:txBody>
      </p:sp>
      <p:sp>
        <p:nvSpPr>
          <p:cNvPr id="19" name="TextBox 18"/>
          <p:cNvSpPr txBox="1"/>
          <p:nvPr/>
        </p:nvSpPr>
        <p:spPr>
          <a:xfrm>
            <a:off x="374838" y="926732"/>
            <a:ext cx="8156246" cy="892552"/>
          </a:xfrm>
          <a:prstGeom prst="rect">
            <a:avLst/>
          </a:prstGeom>
          <a:noFill/>
        </p:spPr>
        <p:txBody>
          <a:bodyPr wrap="square" rtlCol="0">
            <a:spAutoFit/>
          </a:bodyPr>
          <a:lstStyle/>
          <a:p>
            <a:r>
              <a:rPr lang="en-US" sz="2600" b="1" dirty="0" smtClean="0">
                <a:latin typeface="Cambria" pitchFamily="18" charset="0"/>
              </a:rPr>
              <a:t>A standard size high school basketball court is 84ft long and 50ft wide in the shape of a rectangle.</a:t>
            </a:r>
            <a:endParaRPr lang="en-US" sz="2600" b="1" dirty="0">
              <a:latin typeface="Cambria" pitchFamily="18" charset="0"/>
            </a:endParaRPr>
          </a:p>
        </p:txBody>
      </p:sp>
      <p:sp>
        <p:nvSpPr>
          <p:cNvPr id="21" name="TextBox 20"/>
          <p:cNvSpPr txBox="1"/>
          <p:nvPr/>
        </p:nvSpPr>
        <p:spPr>
          <a:xfrm>
            <a:off x="5903871" y="4572000"/>
            <a:ext cx="2808329" cy="523220"/>
          </a:xfrm>
          <a:prstGeom prst="rect">
            <a:avLst/>
          </a:prstGeom>
          <a:noFill/>
        </p:spPr>
        <p:txBody>
          <a:bodyPr wrap="square" rtlCol="0">
            <a:spAutoFit/>
          </a:bodyPr>
          <a:lstStyle/>
          <a:p>
            <a:r>
              <a:rPr lang="en-US" sz="2800" b="1" dirty="0" smtClean="0">
                <a:latin typeface="+mn-lt"/>
              </a:rPr>
              <a:t>A = 84 ft </a:t>
            </a:r>
            <a:r>
              <a:rPr lang="en-US" sz="2800" b="1" dirty="0" err="1" smtClean="0">
                <a:latin typeface="Wingdings"/>
                <a:ea typeface="Wingdings"/>
                <a:cs typeface="Wingdings"/>
              </a:rPr>
              <a:t></a:t>
            </a:r>
            <a:r>
              <a:rPr lang="en-US" sz="2800" b="1" dirty="0" smtClean="0">
                <a:latin typeface="+mn-lt"/>
              </a:rPr>
              <a:t> 50ft</a:t>
            </a:r>
            <a:endParaRPr lang="en-US" sz="2800" b="1" dirty="0">
              <a:latin typeface="+mn-lt"/>
            </a:endParaRPr>
          </a:p>
        </p:txBody>
      </p:sp>
      <p:grpSp>
        <p:nvGrpSpPr>
          <p:cNvPr id="24" name="Group 23"/>
          <p:cNvGrpSpPr/>
          <p:nvPr/>
        </p:nvGrpSpPr>
        <p:grpSpPr>
          <a:xfrm>
            <a:off x="5903871" y="5095220"/>
            <a:ext cx="2325729" cy="523220"/>
            <a:chOff x="5903871" y="5095220"/>
            <a:chExt cx="2325729" cy="523220"/>
          </a:xfrm>
        </p:grpSpPr>
        <p:sp>
          <p:nvSpPr>
            <p:cNvPr id="22" name="TextBox 21"/>
            <p:cNvSpPr txBox="1"/>
            <p:nvPr/>
          </p:nvSpPr>
          <p:spPr>
            <a:xfrm>
              <a:off x="5903871" y="5095220"/>
              <a:ext cx="2325729" cy="523220"/>
            </a:xfrm>
            <a:prstGeom prst="rect">
              <a:avLst/>
            </a:prstGeom>
            <a:noFill/>
          </p:spPr>
          <p:txBody>
            <a:bodyPr wrap="square" rtlCol="0">
              <a:spAutoFit/>
            </a:bodyPr>
            <a:lstStyle/>
            <a:p>
              <a:r>
                <a:rPr lang="en-US" sz="2800" b="1" dirty="0" smtClean="0">
                  <a:latin typeface="+mn-lt"/>
                </a:rPr>
                <a:t>A = 4200 </a:t>
              </a:r>
              <a:endParaRPr lang="en-US" sz="2800" b="1" dirty="0">
                <a:latin typeface="+mn-lt"/>
              </a:endParaRPr>
            </a:p>
          </p:txBody>
        </p:sp>
        <p:graphicFrame>
          <p:nvGraphicFramePr>
            <p:cNvPr id="23" name="Object 22"/>
            <p:cNvGraphicFramePr>
              <a:graphicFrameLocks noChangeAspect="1"/>
            </p:cNvGraphicFramePr>
            <p:nvPr/>
          </p:nvGraphicFramePr>
          <p:xfrm>
            <a:off x="7239000" y="5095220"/>
            <a:ext cx="459654" cy="459654"/>
          </p:xfrm>
          <a:graphic>
            <a:graphicData uri="http://schemas.openxmlformats.org/presentationml/2006/ole">
              <p:oleObj spid="_x0000_s40976" name="Equation" r:id="rId10" imgW="203200" imgH="20320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Slide Number Placeholder 2"/>
          <p:cNvSpPr>
            <a:spLocks noGrp="1"/>
          </p:cNvSpPr>
          <p:nvPr>
            <p:ph type="sldNum" sz="quarter" idx="12"/>
          </p:nvPr>
        </p:nvSpPr>
        <p:spPr/>
        <p:txBody>
          <a:bodyPr/>
          <a:lstStyle/>
          <a:p>
            <a:pPr>
              <a:defRPr/>
            </a:pPr>
            <a:fld id="{EB45F1B1-845D-4E90-BF81-67B15DA92DC0}" type="slidenum">
              <a:rPr lang="en-US" smtClean="0"/>
              <a:pPr>
                <a:defRPr/>
              </a:pPr>
              <a:t>4</a:t>
            </a:fld>
            <a:endParaRPr lang="en-US"/>
          </a:p>
        </p:txBody>
      </p:sp>
      <p:sp>
        <p:nvSpPr>
          <p:cNvPr id="4" name="White Background"/>
          <p:cNvSpPr>
            <a:spLocks noChangeArrowheads="1"/>
          </p:cNvSpPr>
          <p:nvPr/>
        </p:nvSpPr>
        <p:spPr bwMode="auto">
          <a:xfrm>
            <a:off x="228600" y="804863"/>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sp>
        <p:nvSpPr>
          <p:cNvPr id="7" name="Agenda Link">
            <a:hlinkClick r:id="rId3" action="ppaction://hlinksldjump"/>
          </p:cNvPr>
          <p:cNvSpPr txBox="1"/>
          <p:nvPr/>
        </p:nvSpPr>
        <p:spPr>
          <a:xfrm>
            <a:off x="7696200" y="602615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grpSp>
        <p:nvGrpSpPr>
          <p:cNvPr id="8" name="Group 5"/>
          <p:cNvGrpSpPr>
            <a:grpSpLocks/>
          </p:cNvGrpSpPr>
          <p:nvPr/>
        </p:nvGrpSpPr>
        <p:grpSpPr bwMode="auto">
          <a:xfrm>
            <a:off x="609600" y="6413500"/>
            <a:ext cx="7402513" cy="387350"/>
            <a:chOff x="609600" y="6414018"/>
            <a:chExt cx="7401771" cy="386725"/>
          </a:xfrm>
        </p:grpSpPr>
        <p:pic>
          <p:nvPicPr>
            <p:cNvPr id="9" name="Picture 7" descr="blue.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8" descr="red.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Picture 9" descr="black.png"/>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12" name="Picture 2" descr="http://sports-illustration.com/highresolution/l_044.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428702" y="1867780"/>
            <a:ext cx="2283498" cy="1598449"/>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4" descr="http://www3.artflakes.com/artwork/products/623739/poster/basketball-court.jpg?1315403548"/>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rot="10800000">
            <a:off x="897636" y="2438400"/>
            <a:ext cx="3674364" cy="2246218"/>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TextBox 13"/>
          <p:cNvSpPr txBox="1"/>
          <p:nvPr/>
        </p:nvSpPr>
        <p:spPr>
          <a:xfrm>
            <a:off x="457200" y="4648200"/>
            <a:ext cx="7336703" cy="1077218"/>
          </a:xfrm>
          <a:prstGeom prst="rect">
            <a:avLst/>
          </a:prstGeom>
          <a:noFill/>
        </p:spPr>
        <p:txBody>
          <a:bodyPr wrap="square" rtlCol="0">
            <a:spAutoFit/>
          </a:bodyPr>
          <a:lstStyle/>
          <a:p>
            <a:r>
              <a:rPr lang="en-US" sz="3200" b="1" dirty="0" smtClean="0">
                <a:latin typeface="Cambria" pitchFamily="18" charset="0"/>
              </a:rPr>
              <a:t>Can you think of a method to find the area of the college basketball court?</a:t>
            </a:r>
            <a:endParaRPr lang="en-US" sz="3200" b="1" dirty="0">
              <a:latin typeface="Cambria" pitchFamily="18" charset="0"/>
            </a:endParaRPr>
          </a:p>
        </p:txBody>
      </p:sp>
      <p:sp>
        <p:nvSpPr>
          <p:cNvPr id="15" name="TextBox 14"/>
          <p:cNvSpPr txBox="1"/>
          <p:nvPr/>
        </p:nvSpPr>
        <p:spPr>
          <a:xfrm>
            <a:off x="396168" y="762000"/>
            <a:ext cx="8156246" cy="1384995"/>
          </a:xfrm>
          <a:prstGeom prst="rect">
            <a:avLst/>
          </a:prstGeom>
          <a:noFill/>
        </p:spPr>
        <p:txBody>
          <a:bodyPr wrap="square" rtlCol="0">
            <a:spAutoFit/>
          </a:bodyPr>
          <a:lstStyle/>
          <a:p>
            <a:r>
              <a:rPr lang="en-US" sz="2800" b="1" dirty="0" smtClean="0">
                <a:latin typeface="Cambria" pitchFamily="18" charset="0"/>
              </a:rPr>
              <a:t>Did you know that a college basketball court is usually 10ft longer than a high school basketball court?</a:t>
            </a:r>
            <a:endParaRPr lang="en-US" sz="2800" b="1" dirty="0">
              <a:latin typeface="Cambria" pitchFamily="18" charset="0"/>
            </a:endParaRPr>
          </a:p>
        </p:txBody>
      </p:sp>
      <p:pic>
        <p:nvPicPr>
          <p:cNvPr id="16" name="Picture 4" descr="http://www3.artflakes.com/artwork/products/623739/poster/basketball-court.jpg?1315403548"/>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rot="10800000">
            <a:off x="897635" y="2438400"/>
            <a:ext cx="4173605" cy="2246218"/>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Left Brace 16"/>
          <p:cNvSpPr/>
          <p:nvPr/>
        </p:nvSpPr>
        <p:spPr>
          <a:xfrm rot="5400000">
            <a:off x="2465344" y="788572"/>
            <a:ext cx="495781" cy="3261080"/>
          </a:xfrm>
          <a:prstGeom prst="leftBrace">
            <a:avLst/>
          </a:prstGeom>
          <a:ln w="50800" cap="flat" cmpd="sng" algn="ctr">
            <a:solidFill>
              <a:schemeClr val="tx1"/>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2152883" y="1828800"/>
            <a:ext cx="971317" cy="461665"/>
          </a:xfrm>
          <a:prstGeom prst="rect">
            <a:avLst/>
          </a:prstGeom>
          <a:noFill/>
        </p:spPr>
        <p:txBody>
          <a:bodyPr wrap="square" rtlCol="0">
            <a:spAutoFit/>
          </a:bodyPr>
          <a:lstStyle/>
          <a:p>
            <a:r>
              <a:rPr lang="en-US" sz="2400" dirty="0" smtClean="0">
                <a:latin typeface="Arial Black" pitchFamily="34" charset="0"/>
              </a:rPr>
              <a:t>84 </a:t>
            </a:r>
            <a:r>
              <a:rPr lang="en-US" sz="2400" dirty="0" err="1" smtClean="0">
                <a:latin typeface="Arial Black" pitchFamily="34" charset="0"/>
              </a:rPr>
              <a:t>ft</a:t>
            </a:r>
            <a:endParaRPr lang="en-US" sz="2400" dirty="0">
              <a:latin typeface="Arial Black" pitchFamily="34" charset="0"/>
            </a:endParaRPr>
          </a:p>
        </p:txBody>
      </p:sp>
      <p:grpSp>
        <p:nvGrpSpPr>
          <p:cNvPr id="19" name="Group 18"/>
          <p:cNvGrpSpPr/>
          <p:nvPr/>
        </p:nvGrpSpPr>
        <p:grpSpPr>
          <a:xfrm>
            <a:off x="4304816" y="2707700"/>
            <a:ext cx="1486384" cy="1711899"/>
            <a:chOff x="4304816" y="2707700"/>
            <a:chExt cx="1486384" cy="1711899"/>
          </a:xfrm>
        </p:grpSpPr>
        <p:sp>
          <p:nvSpPr>
            <p:cNvPr id="20" name="Left Brace 19"/>
            <p:cNvSpPr/>
            <p:nvPr/>
          </p:nvSpPr>
          <p:spPr>
            <a:xfrm rot="10800000">
              <a:off x="4304816" y="2707700"/>
              <a:ext cx="495783" cy="1711899"/>
            </a:xfrm>
            <a:prstGeom prst="leftBrace">
              <a:avLst/>
            </a:prstGeom>
            <a:ln w="50800" cap="flat" cmpd="sng" algn="ctr">
              <a:solidFill>
                <a:schemeClr val="tx1"/>
              </a:solidFill>
              <a:prstDash val="solid"/>
              <a:round/>
              <a:headEnd type="none" w="med" len="med"/>
              <a:tailEnd type="none" w="med" len="med"/>
            </a:ln>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4819883" y="3276600"/>
              <a:ext cx="971317" cy="461665"/>
            </a:xfrm>
            <a:prstGeom prst="rect">
              <a:avLst/>
            </a:prstGeom>
            <a:noFill/>
          </p:spPr>
          <p:txBody>
            <a:bodyPr wrap="square" rtlCol="0">
              <a:spAutoFit/>
            </a:bodyPr>
            <a:lstStyle/>
            <a:p>
              <a:r>
                <a:rPr lang="en-US" sz="2400" dirty="0" smtClean="0">
                  <a:latin typeface="Arial Black" pitchFamily="34" charset="0"/>
                </a:rPr>
                <a:t>50 </a:t>
              </a:r>
              <a:r>
                <a:rPr lang="en-US" sz="2400" dirty="0" err="1" smtClean="0">
                  <a:latin typeface="Arial Black" pitchFamily="34" charset="0"/>
                </a:rPr>
                <a:t>ft</a:t>
              </a:r>
              <a:endParaRPr lang="en-US" sz="2400" dirty="0">
                <a:latin typeface="Arial Black" pitchFamily="34" charset="0"/>
              </a:endParaRPr>
            </a:p>
          </p:txBody>
        </p:sp>
      </p:grpSp>
      <p:grpSp>
        <p:nvGrpSpPr>
          <p:cNvPr id="22" name="Group 21"/>
          <p:cNvGrpSpPr/>
          <p:nvPr/>
        </p:nvGrpSpPr>
        <p:grpSpPr>
          <a:xfrm>
            <a:off x="4152900" y="1828800"/>
            <a:ext cx="971317" cy="838200"/>
            <a:chOff x="4152900" y="1828800"/>
            <a:chExt cx="971317" cy="838200"/>
          </a:xfrm>
        </p:grpSpPr>
        <p:sp>
          <p:nvSpPr>
            <p:cNvPr id="23" name="TextBox 22"/>
            <p:cNvSpPr txBox="1"/>
            <p:nvPr/>
          </p:nvSpPr>
          <p:spPr>
            <a:xfrm>
              <a:off x="4152900" y="1828800"/>
              <a:ext cx="971317" cy="461665"/>
            </a:xfrm>
            <a:prstGeom prst="rect">
              <a:avLst/>
            </a:prstGeom>
            <a:noFill/>
            <a:ln w="50800" cap="flat" cmpd="sng" algn="ctr">
              <a:solidFill>
                <a:schemeClr val="tx1"/>
              </a:solidFill>
              <a:prstDash val="solid"/>
              <a:round/>
              <a:headEnd type="none" w="med" len="med"/>
              <a:tailEnd type="none" w="med" len="med"/>
            </a:ln>
          </p:spPr>
          <p:txBody>
            <a:bodyPr wrap="square" rtlCol="0">
              <a:spAutoFit/>
            </a:bodyPr>
            <a:lstStyle/>
            <a:p>
              <a:r>
                <a:rPr lang="en-US" sz="2400" dirty="0" smtClean="0">
                  <a:latin typeface="Arial Black" pitchFamily="34" charset="0"/>
                </a:rPr>
                <a:t>10 ft</a:t>
              </a:r>
              <a:endParaRPr lang="en-US" sz="2400" dirty="0">
                <a:latin typeface="Arial Black" pitchFamily="34" charset="0"/>
              </a:endParaRPr>
            </a:p>
          </p:txBody>
        </p:sp>
        <p:sp>
          <p:nvSpPr>
            <p:cNvPr id="24" name="Left Brace 23"/>
            <p:cNvSpPr/>
            <p:nvPr/>
          </p:nvSpPr>
          <p:spPr>
            <a:xfrm rot="5400000">
              <a:off x="4392738" y="2198081"/>
              <a:ext cx="495781" cy="442057"/>
            </a:xfrm>
            <a:prstGeom prst="leftBrace">
              <a:avLst/>
            </a:prstGeom>
            <a:ln w="50800" cap="flat" cmpd="sng" algn="ctr">
              <a:solidFill>
                <a:schemeClr val="tx1"/>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25" name="Straight Connector 24"/>
          <p:cNvCxnSpPr/>
          <p:nvPr/>
        </p:nvCxnSpPr>
        <p:spPr>
          <a:xfrm rot="5400000">
            <a:off x="3542506" y="3543299"/>
            <a:ext cx="1752599" cy="1588"/>
          </a:xfrm>
          <a:prstGeom prst="line">
            <a:avLst/>
          </a:prstGeom>
          <a:ln w="76200" cap="flat" cmpd="sng" algn="ctr">
            <a:solidFill>
              <a:schemeClr val="tx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26" name="Picture 5"/>
          <p:cNvPicPr>
            <a:picLocks noChangeAspect="1" noChangeArrowheads="1"/>
          </p:cNvPicPr>
          <p:nvPr/>
        </p:nvPicPr>
        <p:blipFill>
          <a:blip r:embed="rId9" cstate="print"/>
          <a:srcRect/>
          <a:stretch>
            <a:fillRect/>
          </a:stretch>
        </p:blipFill>
        <p:spPr bwMode="auto">
          <a:xfrm>
            <a:off x="7370762" y="4800600"/>
            <a:ext cx="1341438" cy="838200"/>
          </a:xfrm>
          <a:prstGeom prst="rect">
            <a:avLst/>
          </a:prstGeom>
          <a:noFill/>
          <a:ln w="9525">
            <a:noFill/>
            <a:miter lim="800000"/>
            <a:headEnd/>
            <a:tailEnd/>
          </a:ln>
        </p:spPr>
      </p:pic>
      <p:sp>
        <p:nvSpPr>
          <p:cNvPr id="29" name="TextBox 28"/>
          <p:cNvSpPr txBox="1"/>
          <p:nvPr/>
        </p:nvSpPr>
        <p:spPr>
          <a:xfrm>
            <a:off x="1888234" y="3893403"/>
            <a:ext cx="2264666" cy="830997"/>
          </a:xfrm>
          <a:prstGeom prst="rect">
            <a:avLst/>
          </a:prstGeom>
          <a:noFill/>
        </p:spPr>
        <p:txBody>
          <a:bodyPr wrap="square" rtlCol="0">
            <a:spAutoFit/>
          </a:bodyPr>
          <a:lstStyle/>
          <a:p>
            <a:pPr algn="ctr"/>
            <a:r>
              <a:rPr lang="en-US" sz="2400" b="1" dirty="0" smtClean="0"/>
              <a:t>College Basketball Court</a:t>
            </a:r>
            <a:endParaRPr lang="en-US" sz="2400" b="1" dirty="0"/>
          </a:p>
        </p:txBody>
      </p:sp>
      <p:sp>
        <p:nvSpPr>
          <p:cNvPr id="30" name="Page Title"/>
          <p:cNvSpPr txBox="1">
            <a:spLocks/>
          </p:cNvSpPr>
          <p:nvPr/>
        </p:nvSpPr>
        <p:spPr bwMode="auto">
          <a:xfrm>
            <a:off x="152400" y="127000"/>
            <a:ext cx="8229600" cy="639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chemeClr val="bg1"/>
                </a:solidFill>
                <a:effectLst/>
                <a:uLnTx/>
                <a:uFillTx/>
                <a:latin typeface="+mj-lt"/>
                <a:ea typeface="ＭＳ Ｐゴシック" charset="-128"/>
                <a:cs typeface="ＭＳ Ｐゴシック" charset="0"/>
              </a:rPr>
              <a:t>Launch- </a:t>
            </a:r>
            <a:r>
              <a:rPr kumimoji="0" lang="en-US" sz="3200" b="1" i="0" u="none" strike="noStrike" kern="1200" cap="none" spc="0" normalizeH="0" baseline="0" noProof="0" smtClean="0">
                <a:ln>
                  <a:noFill/>
                </a:ln>
                <a:solidFill>
                  <a:schemeClr val="bg1"/>
                </a:solidFill>
                <a:effectLst/>
                <a:uLnTx/>
                <a:uFillTx/>
                <a:latin typeface="+mj-lt"/>
                <a:ea typeface="ＭＳ Ｐゴシック" charset="0"/>
                <a:cs typeface="ＭＳ Ｐゴシック" charset="0"/>
              </a:rPr>
              <a:t>High School Vs. College B-ball</a:t>
            </a:r>
            <a:endParaRPr kumimoji="0" lang="en-US" sz="3200" b="1"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33333E-6 4.07407E-6 L 0.05625 0.00254 " pathEditMode="relative" rAng="0" ptsTypes="AA">
                                      <p:cBhvr>
                                        <p:cTn id="6" dur="500" fill="hold"/>
                                        <p:tgtEl>
                                          <p:spTgt spid="19"/>
                                        </p:tgtEl>
                                        <p:attrNameLst>
                                          <p:attrName>ppt_x</p:attrName>
                                          <p:attrName>ppt_y</p:attrName>
                                        </p:attrNameLst>
                                      </p:cBhvr>
                                      <p:rCtr x="2800" y="100"/>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8" presetClass="entr" presetSubtype="12"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strips(downLeft)">
                                      <p:cBhvr>
                                        <p:cTn id="15" dur="500"/>
                                        <p:tgtEl>
                                          <p:spTgt spid="25"/>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EB45F1B1-845D-4E90-BF81-67B15DA92DC0}" type="slidenum">
              <a:rPr lang="en-US" smtClean="0"/>
              <a:pPr>
                <a:defRPr/>
              </a:pPr>
              <a:t>5</a:t>
            </a:fld>
            <a:endParaRPr lang="en-US"/>
          </a:p>
        </p:txBody>
      </p:sp>
      <p:sp>
        <p:nvSpPr>
          <p:cNvPr id="4" name="White Background"/>
          <p:cNvSpPr>
            <a:spLocks noChangeArrowheads="1"/>
          </p:cNvSpPr>
          <p:nvPr/>
        </p:nvSpPr>
        <p:spPr bwMode="auto">
          <a:xfrm>
            <a:off x="228600" y="685801"/>
            <a:ext cx="8686800" cy="5181600"/>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sp>
        <p:nvSpPr>
          <p:cNvPr id="6" name="Slide Number Placeholder 4"/>
          <p:cNvSpPr txBox="1">
            <a:spLocks/>
          </p:cNvSpPr>
          <p:nvPr/>
        </p:nvSpPr>
        <p:spPr bwMode="auto">
          <a:xfrm>
            <a:off x="0" y="6492875"/>
            <a:ext cx="4572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41396D09-4F94-420F-A8E0-37A3735BC0EC}" type="slidenum">
              <a:rPr kumimoji="0" lang="en-US" sz="1200" b="0" i="0" u="none" strike="noStrike" kern="1200" cap="none" spc="0" normalizeH="0" baseline="0" noProof="0" smtClean="0">
                <a:ln>
                  <a:noFill/>
                </a:ln>
                <a:solidFill>
                  <a:schemeClr val="bg1"/>
                </a:solidFill>
                <a:effectLst/>
                <a:uLnTx/>
                <a:uFillTx/>
                <a:latin typeface="Calibri" charset="0"/>
                <a:ea typeface="ＭＳ Ｐゴシック" charset="-128"/>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smtClean="0">
              <a:ln>
                <a:noFill/>
              </a:ln>
              <a:solidFill>
                <a:schemeClr val="bg1"/>
              </a:solidFill>
              <a:effectLst/>
              <a:uLnTx/>
              <a:uFillTx/>
              <a:latin typeface="Calibri" charset="0"/>
              <a:ea typeface="ＭＳ Ｐゴシック" charset="-128"/>
              <a:cs typeface="Arial" charset="0"/>
            </a:endParaRPr>
          </a:p>
        </p:txBody>
      </p:sp>
      <p:sp>
        <p:nvSpPr>
          <p:cNvPr id="7" name="Agenda Link">
            <a:hlinkClick r:id="rId4" action="ppaction://hlinksldjump"/>
          </p:cNvPr>
          <p:cNvSpPr txBox="1"/>
          <p:nvPr/>
        </p:nvSpPr>
        <p:spPr>
          <a:xfrm>
            <a:off x="7696200" y="602615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grpSp>
        <p:nvGrpSpPr>
          <p:cNvPr id="2" name="Group 5"/>
          <p:cNvGrpSpPr>
            <a:grpSpLocks/>
          </p:cNvGrpSpPr>
          <p:nvPr/>
        </p:nvGrpSpPr>
        <p:grpSpPr bwMode="auto">
          <a:xfrm>
            <a:off x="609600" y="6413500"/>
            <a:ext cx="7402513" cy="387350"/>
            <a:chOff x="609600" y="6414018"/>
            <a:chExt cx="7401771" cy="386725"/>
          </a:xfrm>
        </p:grpSpPr>
        <p:pic>
          <p:nvPicPr>
            <p:cNvPr id="9" name="Picture 7" descr="blue.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8" descr="red.png"/>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Picture 9" descr="black.png"/>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4" name="TextBox 13"/>
          <p:cNvSpPr txBox="1"/>
          <p:nvPr/>
        </p:nvSpPr>
        <p:spPr>
          <a:xfrm>
            <a:off x="5207000" y="990600"/>
            <a:ext cx="3632200" cy="1569660"/>
          </a:xfrm>
          <a:prstGeom prst="rect">
            <a:avLst/>
          </a:prstGeom>
          <a:noFill/>
        </p:spPr>
        <p:txBody>
          <a:bodyPr wrap="square" rtlCol="0">
            <a:spAutoFit/>
          </a:bodyPr>
          <a:lstStyle/>
          <a:p>
            <a:r>
              <a:rPr lang="en-US" sz="2400" b="1" dirty="0" smtClean="0">
                <a:latin typeface="Cambria" pitchFamily="18" charset="0"/>
              </a:rPr>
              <a:t>Can you think of a method to find the area of the college basketball court?</a:t>
            </a:r>
            <a:endParaRPr lang="en-US" sz="2400" b="1" dirty="0">
              <a:latin typeface="Cambria" pitchFamily="18" charset="0"/>
            </a:endParaRPr>
          </a:p>
        </p:txBody>
      </p:sp>
      <p:grpSp>
        <p:nvGrpSpPr>
          <p:cNvPr id="5" name="Group 26"/>
          <p:cNvGrpSpPr/>
          <p:nvPr/>
        </p:nvGrpSpPr>
        <p:grpSpPr>
          <a:xfrm>
            <a:off x="609601" y="685800"/>
            <a:ext cx="4648199" cy="2446010"/>
            <a:chOff x="897635" y="1828800"/>
            <a:chExt cx="5426965" cy="2855818"/>
          </a:xfrm>
        </p:grpSpPr>
        <p:pic>
          <p:nvPicPr>
            <p:cNvPr id="16" name="Picture 4" descr="http://www3.artflakes.com/artwork/products/623739/poster/basketball-court.jpg?1315403548"/>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rot="10800000">
              <a:off x="897635" y="2438400"/>
              <a:ext cx="4173605" cy="2246218"/>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Left Brace 16"/>
            <p:cNvSpPr/>
            <p:nvPr/>
          </p:nvSpPr>
          <p:spPr>
            <a:xfrm rot="5400000">
              <a:off x="2465344" y="788572"/>
              <a:ext cx="495781" cy="3261080"/>
            </a:xfrm>
            <a:prstGeom prst="leftBrace">
              <a:avLst/>
            </a:prstGeom>
            <a:ln w="50800" cap="flat" cmpd="sng" algn="ctr">
              <a:solidFill>
                <a:schemeClr val="tx1"/>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2152883" y="1828800"/>
              <a:ext cx="971315" cy="431210"/>
            </a:xfrm>
            <a:prstGeom prst="rect">
              <a:avLst/>
            </a:prstGeom>
            <a:noFill/>
          </p:spPr>
          <p:txBody>
            <a:bodyPr wrap="square" rtlCol="0">
              <a:spAutoFit/>
            </a:bodyPr>
            <a:lstStyle/>
            <a:p>
              <a:r>
                <a:rPr lang="en-US" dirty="0" smtClean="0">
                  <a:latin typeface="Arial Black" pitchFamily="34" charset="0"/>
                </a:rPr>
                <a:t>84 </a:t>
              </a:r>
              <a:r>
                <a:rPr lang="en-US" dirty="0" err="1" smtClean="0">
                  <a:latin typeface="Arial Black" pitchFamily="34" charset="0"/>
                </a:rPr>
                <a:t>ft</a:t>
              </a:r>
              <a:endParaRPr lang="en-US" dirty="0">
                <a:latin typeface="Arial Black" pitchFamily="34" charset="0"/>
              </a:endParaRPr>
            </a:p>
          </p:txBody>
        </p:sp>
        <p:grpSp>
          <p:nvGrpSpPr>
            <p:cNvPr id="8" name="Group 18"/>
            <p:cNvGrpSpPr/>
            <p:nvPr/>
          </p:nvGrpSpPr>
          <p:grpSpPr>
            <a:xfrm>
              <a:off x="4838216" y="2707700"/>
              <a:ext cx="1486384" cy="1711899"/>
              <a:chOff x="4304816" y="2707700"/>
              <a:chExt cx="1486384" cy="1711899"/>
            </a:xfrm>
          </p:grpSpPr>
          <p:sp>
            <p:nvSpPr>
              <p:cNvPr id="20" name="Left Brace 19"/>
              <p:cNvSpPr/>
              <p:nvPr/>
            </p:nvSpPr>
            <p:spPr>
              <a:xfrm rot="10800000">
                <a:off x="4304816" y="2707700"/>
                <a:ext cx="495783" cy="1711899"/>
              </a:xfrm>
              <a:prstGeom prst="leftBrace">
                <a:avLst/>
              </a:prstGeom>
              <a:ln w="50800" cap="flat" cmpd="sng" algn="ctr">
                <a:solidFill>
                  <a:schemeClr val="tx1"/>
                </a:solidFill>
                <a:prstDash val="solid"/>
                <a:round/>
                <a:headEnd type="none" w="med" len="med"/>
                <a:tailEnd type="none" w="med" len="med"/>
              </a:ln>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4819883" y="3276598"/>
                <a:ext cx="971317" cy="431210"/>
              </a:xfrm>
              <a:prstGeom prst="rect">
                <a:avLst/>
              </a:prstGeom>
              <a:noFill/>
            </p:spPr>
            <p:txBody>
              <a:bodyPr wrap="square" rtlCol="0">
                <a:spAutoFit/>
              </a:bodyPr>
              <a:lstStyle/>
              <a:p>
                <a:r>
                  <a:rPr lang="en-US" dirty="0" smtClean="0">
                    <a:latin typeface="Arial Black" pitchFamily="34" charset="0"/>
                  </a:rPr>
                  <a:t>50 </a:t>
                </a:r>
                <a:r>
                  <a:rPr lang="en-US" dirty="0" err="1" smtClean="0">
                    <a:latin typeface="Arial Black" pitchFamily="34" charset="0"/>
                  </a:rPr>
                  <a:t>ft</a:t>
                </a:r>
                <a:endParaRPr lang="en-US" dirty="0">
                  <a:latin typeface="Arial Black" pitchFamily="34" charset="0"/>
                </a:endParaRPr>
              </a:p>
            </p:txBody>
          </p:sp>
        </p:grpSp>
        <p:grpSp>
          <p:nvGrpSpPr>
            <p:cNvPr id="12" name="Group 21"/>
            <p:cNvGrpSpPr/>
            <p:nvPr/>
          </p:nvGrpSpPr>
          <p:grpSpPr>
            <a:xfrm>
              <a:off x="4152900" y="1828800"/>
              <a:ext cx="971317" cy="838200"/>
              <a:chOff x="4152900" y="1828800"/>
              <a:chExt cx="971317" cy="838200"/>
            </a:xfrm>
          </p:grpSpPr>
          <p:sp>
            <p:nvSpPr>
              <p:cNvPr id="23" name="TextBox 22"/>
              <p:cNvSpPr txBox="1"/>
              <p:nvPr/>
            </p:nvSpPr>
            <p:spPr>
              <a:xfrm>
                <a:off x="4152900" y="1828800"/>
                <a:ext cx="971317" cy="431210"/>
              </a:xfrm>
              <a:prstGeom prst="rect">
                <a:avLst/>
              </a:prstGeom>
              <a:noFill/>
              <a:ln w="50800" cap="flat" cmpd="sng" algn="ctr">
                <a:solidFill>
                  <a:schemeClr val="tx1"/>
                </a:solidFill>
                <a:prstDash val="solid"/>
                <a:round/>
                <a:headEnd type="none" w="med" len="med"/>
                <a:tailEnd type="none" w="med" len="med"/>
              </a:ln>
            </p:spPr>
            <p:txBody>
              <a:bodyPr wrap="square" rtlCol="0">
                <a:spAutoFit/>
              </a:bodyPr>
              <a:lstStyle/>
              <a:p>
                <a:r>
                  <a:rPr lang="en-US" dirty="0" smtClean="0">
                    <a:latin typeface="Arial Black" pitchFamily="34" charset="0"/>
                  </a:rPr>
                  <a:t>10 ft</a:t>
                </a:r>
                <a:endParaRPr lang="en-US" dirty="0">
                  <a:latin typeface="Arial Black" pitchFamily="34" charset="0"/>
                </a:endParaRPr>
              </a:p>
            </p:txBody>
          </p:sp>
          <p:sp>
            <p:nvSpPr>
              <p:cNvPr id="24" name="Left Brace 23"/>
              <p:cNvSpPr/>
              <p:nvPr/>
            </p:nvSpPr>
            <p:spPr>
              <a:xfrm rot="5400000">
                <a:off x="4392738" y="2198081"/>
                <a:ext cx="495781" cy="442057"/>
              </a:xfrm>
              <a:prstGeom prst="leftBrace">
                <a:avLst/>
              </a:prstGeom>
              <a:ln w="50800" cap="flat" cmpd="sng" algn="ctr">
                <a:solidFill>
                  <a:schemeClr val="tx1"/>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25" name="Straight Connector 24"/>
            <p:cNvCxnSpPr/>
            <p:nvPr/>
          </p:nvCxnSpPr>
          <p:spPr>
            <a:xfrm rot="5400000">
              <a:off x="3544095" y="3543299"/>
              <a:ext cx="1752599" cy="1588"/>
            </a:xfrm>
            <a:prstGeom prst="line">
              <a:avLst/>
            </a:prstGeom>
            <a:ln w="60325" cap="flat" cmpd="sng" algn="ctr">
              <a:solidFill>
                <a:schemeClr val="tx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sp>
        <p:nvSpPr>
          <p:cNvPr id="29" name="TextBox 28"/>
          <p:cNvSpPr txBox="1"/>
          <p:nvPr/>
        </p:nvSpPr>
        <p:spPr>
          <a:xfrm>
            <a:off x="1332522" y="3509883"/>
            <a:ext cx="1456223" cy="646331"/>
          </a:xfrm>
          <a:prstGeom prst="rect">
            <a:avLst/>
          </a:prstGeom>
          <a:noFill/>
        </p:spPr>
        <p:txBody>
          <a:bodyPr wrap="square" rtlCol="0">
            <a:spAutoFit/>
          </a:bodyPr>
          <a:lstStyle/>
          <a:p>
            <a:r>
              <a:rPr lang="en-US" sz="3600" dirty="0" smtClean="0"/>
              <a:t>84+10</a:t>
            </a:r>
          </a:p>
        </p:txBody>
      </p:sp>
      <p:sp>
        <p:nvSpPr>
          <p:cNvPr id="30" name="TextBox 29"/>
          <p:cNvSpPr txBox="1"/>
          <p:nvPr/>
        </p:nvSpPr>
        <p:spPr>
          <a:xfrm>
            <a:off x="1600200" y="4001869"/>
            <a:ext cx="1030330" cy="646331"/>
          </a:xfrm>
          <a:prstGeom prst="rect">
            <a:avLst/>
          </a:prstGeom>
          <a:noFill/>
        </p:spPr>
        <p:txBody>
          <a:bodyPr wrap="square" rtlCol="0">
            <a:spAutoFit/>
          </a:bodyPr>
          <a:lstStyle/>
          <a:p>
            <a:r>
              <a:rPr lang="en-US" sz="3600" dirty="0" smtClean="0"/>
              <a:t>94</a:t>
            </a:r>
          </a:p>
        </p:txBody>
      </p:sp>
      <p:sp>
        <p:nvSpPr>
          <p:cNvPr id="31" name="TextBox 30"/>
          <p:cNvSpPr txBox="1"/>
          <p:nvPr/>
        </p:nvSpPr>
        <p:spPr>
          <a:xfrm>
            <a:off x="2393645" y="4001869"/>
            <a:ext cx="959155" cy="646331"/>
          </a:xfrm>
          <a:prstGeom prst="rect">
            <a:avLst/>
          </a:prstGeom>
          <a:noFill/>
        </p:spPr>
        <p:txBody>
          <a:bodyPr wrap="square" rtlCol="0">
            <a:spAutoFit/>
          </a:bodyPr>
          <a:lstStyle/>
          <a:p>
            <a:r>
              <a:rPr lang="en-US" sz="3600" dirty="0" smtClean="0"/>
              <a:t>50</a:t>
            </a:r>
          </a:p>
        </p:txBody>
      </p:sp>
      <p:grpSp>
        <p:nvGrpSpPr>
          <p:cNvPr id="13" name="Group 32"/>
          <p:cNvGrpSpPr/>
          <p:nvPr/>
        </p:nvGrpSpPr>
        <p:grpSpPr>
          <a:xfrm>
            <a:off x="1331871" y="4650654"/>
            <a:ext cx="2325729" cy="523220"/>
            <a:chOff x="5903871" y="5095220"/>
            <a:chExt cx="2325729" cy="523220"/>
          </a:xfrm>
        </p:grpSpPr>
        <p:sp>
          <p:nvSpPr>
            <p:cNvPr id="34" name="TextBox 33"/>
            <p:cNvSpPr txBox="1"/>
            <p:nvPr/>
          </p:nvSpPr>
          <p:spPr>
            <a:xfrm>
              <a:off x="5903871" y="5095220"/>
              <a:ext cx="2325729" cy="523220"/>
            </a:xfrm>
            <a:prstGeom prst="rect">
              <a:avLst/>
            </a:prstGeom>
            <a:noFill/>
          </p:spPr>
          <p:txBody>
            <a:bodyPr wrap="square" rtlCol="0">
              <a:spAutoFit/>
            </a:bodyPr>
            <a:lstStyle/>
            <a:p>
              <a:r>
                <a:rPr lang="en-US" sz="2800" b="1" dirty="0" smtClean="0">
                  <a:latin typeface="+mn-lt"/>
                </a:rPr>
                <a:t>A = 4700 </a:t>
              </a:r>
              <a:endParaRPr lang="en-US" sz="2800" b="1" dirty="0">
                <a:latin typeface="+mn-lt"/>
              </a:endParaRPr>
            </a:p>
          </p:txBody>
        </p:sp>
        <p:graphicFrame>
          <p:nvGraphicFramePr>
            <p:cNvPr id="35" name="Object 34"/>
            <p:cNvGraphicFramePr>
              <a:graphicFrameLocks noChangeAspect="1"/>
            </p:cNvGraphicFramePr>
            <p:nvPr/>
          </p:nvGraphicFramePr>
          <p:xfrm>
            <a:off x="7239000" y="5095220"/>
            <a:ext cx="459654" cy="459654"/>
          </p:xfrm>
          <a:graphic>
            <a:graphicData uri="http://schemas.openxmlformats.org/presentationml/2006/ole">
              <p:oleObj spid="_x0000_s200734" name="Equation" r:id="rId9" imgW="203200" imgH="203200" progId="Equation.3">
                <p:embed/>
              </p:oleObj>
            </a:graphicData>
          </a:graphic>
        </p:graphicFrame>
      </p:grpSp>
      <p:sp>
        <p:nvSpPr>
          <p:cNvPr id="37" name="TextBox 36"/>
          <p:cNvSpPr txBox="1"/>
          <p:nvPr/>
        </p:nvSpPr>
        <p:spPr>
          <a:xfrm>
            <a:off x="4364353" y="4001869"/>
            <a:ext cx="1600200" cy="646331"/>
          </a:xfrm>
          <a:prstGeom prst="rect">
            <a:avLst/>
          </a:prstGeom>
          <a:noFill/>
        </p:spPr>
        <p:txBody>
          <a:bodyPr wrap="square" rtlCol="0">
            <a:spAutoFit/>
          </a:bodyPr>
          <a:lstStyle/>
          <a:p>
            <a:r>
              <a:rPr lang="en-US" sz="3600" dirty="0" smtClean="0"/>
              <a:t> 4200</a:t>
            </a:r>
          </a:p>
        </p:txBody>
      </p:sp>
      <p:grpSp>
        <p:nvGrpSpPr>
          <p:cNvPr id="15" name="Group 37"/>
          <p:cNvGrpSpPr/>
          <p:nvPr/>
        </p:nvGrpSpPr>
        <p:grpSpPr>
          <a:xfrm>
            <a:off x="4876800" y="4648200"/>
            <a:ext cx="2325729" cy="535854"/>
            <a:chOff x="5827671" y="5082586"/>
            <a:chExt cx="2325729" cy="535854"/>
          </a:xfrm>
        </p:grpSpPr>
        <p:sp>
          <p:nvSpPr>
            <p:cNvPr id="39" name="TextBox 38"/>
            <p:cNvSpPr txBox="1"/>
            <p:nvPr/>
          </p:nvSpPr>
          <p:spPr>
            <a:xfrm>
              <a:off x="5827671" y="5095220"/>
              <a:ext cx="2325729" cy="523220"/>
            </a:xfrm>
            <a:prstGeom prst="rect">
              <a:avLst/>
            </a:prstGeom>
            <a:noFill/>
          </p:spPr>
          <p:txBody>
            <a:bodyPr wrap="square" rtlCol="0">
              <a:spAutoFit/>
            </a:bodyPr>
            <a:lstStyle/>
            <a:p>
              <a:r>
                <a:rPr lang="en-US" sz="2800" b="1" dirty="0" smtClean="0">
                  <a:latin typeface="+mn-lt"/>
                </a:rPr>
                <a:t>A = 4700 </a:t>
              </a:r>
              <a:endParaRPr lang="en-US" sz="2800" b="1" dirty="0">
                <a:latin typeface="+mn-lt"/>
              </a:endParaRPr>
            </a:p>
          </p:txBody>
        </p:sp>
        <p:graphicFrame>
          <p:nvGraphicFramePr>
            <p:cNvPr id="40" name="Object 39"/>
            <p:cNvGraphicFramePr>
              <a:graphicFrameLocks noChangeAspect="1"/>
            </p:cNvGraphicFramePr>
            <p:nvPr/>
          </p:nvGraphicFramePr>
          <p:xfrm>
            <a:off x="7239000" y="5082586"/>
            <a:ext cx="459654" cy="459654"/>
          </p:xfrm>
          <a:graphic>
            <a:graphicData uri="http://schemas.openxmlformats.org/presentationml/2006/ole">
              <p:oleObj spid="_x0000_s200735" name="Equation" r:id="rId10" imgW="203200" imgH="203200" progId="Equation.3">
                <p:embed/>
              </p:oleObj>
            </a:graphicData>
          </a:graphic>
        </p:graphicFrame>
      </p:grpSp>
      <p:sp>
        <p:nvSpPr>
          <p:cNvPr id="42" name="TextBox 41"/>
          <p:cNvSpPr txBox="1"/>
          <p:nvPr/>
        </p:nvSpPr>
        <p:spPr>
          <a:xfrm>
            <a:off x="6019800" y="4001869"/>
            <a:ext cx="1205653" cy="646331"/>
          </a:xfrm>
          <a:prstGeom prst="rect">
            <a:avLst/>
          </a:prstGeom>
          <a:noFill/>
        </p:spPr>
        <p:txBody>
          <a:bodyPr wrap="square" rtlCol="0">
            <a:spAutoFit/>
          </a:bodyPr>
          <a:lstStyle/>
          <a:p>
            <a:r>
              <a:rPr lang="en-US" sz="3600" dirty="0" smtClean="0"/>
              <a:t> 500</a:t>
            </a:r>
          </a:p>
        </p:txBody>
      </p:sp>
      <p:sp>
        <p:nvSpPr>
          <p:cNvPr id="43" name="TextBox 42"/>
          <p:cNvSpPr txBox="1"/>
          <p:nvPr/>
        </p:nvSpPr>
        <p:spPr>
          <a:xfrm>
            <a:off x="5691430" y="4001869"/>
            <a:ext cx="556970" cy="646331"/>
          </a:xfrm>
          <a:prstGeom prst="rect">
            <a:avLst/>
          </a:prstGeom>
          <a:noFill/>
        </p:spPr>
        <p:txBody>
          <a:bodyPr wrap="square" rtlCol="0">
            <a:spAutoFit/>
          </a:bodyPr>
          <a:lstStyle/>
          <a:p>
            <a:r>
              <a:rPr lang="en-US" sz="3600" dirty="0" smtClean="0"/>
              <a:t>+</a:t>
            </a:r>
          </a:p>
        </p:txBody>
      </p:sp>
      <p:sp>
        <p:nvSpPr>
          <p:cNvPr id="44" name="TextBox 43"/>
          <p:cNvSpPr txBox="1"/>
          <p:nvPr/>
        </p:nvSpPr>
        <p:spPr>
          <a:xfrm>
            <a:off x="5691430" y="3505200"/>
            <a:ext cx="556970" cy="646331"/>
          </a:xfrm>
          <a:prstGeom prst="rect">
            <a:avLst/>
          </a:prstGeom>
          <a:noFill/>
        </p:spPr>
        <p:txBody>
          <a:bodyPr wrap="square" rtlCol="0">
            <a:spAutoFit/>
          </a:bodyPr>
          <a:lstStyle/>
          <a:p>
            <a:r>
              <a:rPr lang="en-US" sz="3600" dirty="0" smtClean="0"/>
              <a:t>+</a:t>
            </a:r>
          </a:p>
        </p:txBody>
      </p:sp>
      <p:sp>
        <p:nvSpPr>
          <p:cNvPr id="45" name="Frame 44"/>
          <p:cNvSpPr/>
          <p:nvPr/>
        </p:nvSpPr>
        <p:spPr>
          <a:xfrm>
            <a:off x="768106" y="3505200"/>
            <a:ext cx="2020640" cy="646331"/>
          </a:xfrm>
          <a:prstGeom prst="frame">
            <a:avLst/>
          </a:prstGeom>
          <a:solidFill>
            <a:srgbClr val="C0504D"/>
          </a:solidFill>
          <a:ln>
            <a:solidFill>
              <a:srgbClr val="C0504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46" name="Frame 45"/>
          <p:cNvSpPr/>
          <p:nvPr/>
        </p:nvSpPr>
        <p:spPr>
          <a:xfrm>
            <a:off x="4184296" y="3509883"/>
            <a:ext cx="3588104" cy="646331"/>
          </a:xfrm>
          <a:prstGeom prst="frame">
            <a:avLst/>
          </a:prstGeom>
          <a:solidFill>
            <a:srgbClr val="C0504D"/>
          </a:solidFill>
          <a:ln>
            <a:solidFill>
              <a:srgbClr val="C0504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47" name="TextBox 46"/>
          <p:cNvSpPr txBox="1"/>
          <p:nvPr/>
        </p:nvSpPr>
        <p:spPr>
          <a:xfrm>
            <a:off x="730005" y="3505200"/>
            <a:ext cx="2711695" cy="646331"/>
          </a:xfrm>
          <a:prstGeom prst="rect">
            <a:avLst/>
          </a:prstGeom>
          <a:noFill/>
        </p:spPr>
        <p:txBody>
          <a:bodyPr wrap="square" rtlCol="0">
            <a:spAutoFit/>
          </a:bodyPr>
          <a:lstStyle/>
          <a:p>
            <a:r>
              <a:rPr lang="en-US" sz="3600" dirty="0" smtClean="0"/>
              <a:t>50(84+10)</a:t>
            </a:r>
          </a:p>
        </p:txBody>
      </p:sp>
      <p:sp>
        <p:nvSpPr>
          <p:cNvPr id="48" name="TextBox 47"/>
          <p:cNvSpPr txBox="1"/>
          <p:nvPr/>
        </p:nvSpPr>
        <p:spPr>
          <a:xfrm>
            <a:off x="330200" y="5099447"/>
            <a:ext cx="8458200" cy="615553"/>
          </a:xfrm>
          <a:prstGeom prst="rect">
            <a:avLst/>
          </a:prstGeom>
          <a:solidFill>
            <a:schemeClr val="bg1"/>
          </a:solidFill>
          <a:ln>
            <a:solidFill>
              <a:schemeClr val="accent2"/>
            </a:solidFill>
          </a:ln>
        </p:spPr>
        <p:txBody>
          <a:bodyPr wrap="square" rtlCol="0">
            <a:spAutoFit/>
          </a:bodyPr>
          <a:lstStyle/>
          <a:p>
            <a:r>
              <a:rPr lang="en-US" sz="3400" dirty="0" smtClean="0"/>
              <a:t>What can we say about these two expressions?</a:t>
            </a:r>
          </a:p>
        </p:txBody>
      </p:sp>
      <p:grpSp>
        <p:nvGrpSpPr>
          <p:cNvPr id="19" name="Group 55"/>
          <p:cNvGrpSpPr/>
          <p:nvPr/>
        </p:nvGrpSpPr>
        <p:grpSpPr>
          <a:xfrm>
            <a:off x="228599" y="3048000"/>
            <a:ext cx="2438401" cy="685800"/>
            <a:chOff x="228599" y="3048000"/>
            <a:chExt cx="2438401" cy="685800"/>
          </a:xfrm>
        </p:grpSpPr>
        <p:grpSp>
          <p:nvGrpSpPr>
            <p:cNvPr id="22" name="Group 53"/>
            <p:cNvGrpSpPr/>
            <p:nvPr/>
          </p:nvGrpSpPr>
          <p:grpSpPr>
            <a:xfrm>
              <a:off x="1066800" y="3505200"/>
              <a:ext cx="1563730" cy="228600"/>
              <a:chOff x="1066800" y="3505200"/>
              <a:chExt cx="1563730" cy="228600"/>
            </a:xfrm>
          </p:grpSpPr>
          <p:cxnSp>
            <p:nvCxnSpPr>
              <p:cNvPr id="50" name="Straight Arrow Connector 49"/>
              <p:cNvCxnSpPr/>
              <p:nvPr/>
            </p:nvCxnSpPr>
            <p:spPr>
              <a:xfrm>
                <a:off x="1066800" y="3509883"/>
                <a:ext cx="265722" cy="223917"/>
              </a:xfrm>
              <a:prstGeom prst="straightConnector1">
                <a:avLst/>
              </a:prstGeom>
              <a:ln w="38100"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a:off x="1066800" y="3505200"/>
                <a:ext cx="1563730" cy="228600"/>
              </a:xfrm>
              <a:prstGeom prst="straightConnector1">
                <a:avLst/>
              </a:prstGeom>
              <a:ln w="38100"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sp>
          <p:nvSpPr>
            <p:cNvPr id="55" name="TextBox 54"/>
            <p:cNvSpPr txBox="1"/>
            <p:nvPr/>
          </p:nvSpPr>
          <p:spPr>
            <a:xfrm>
              <a:off x="228599" y="3048000"/>
              <a:ext cx="2438401" cy="461665"/>
            </a:xfrm>
            <a:prstGeom prst="rect">
              <a:avLst/>
            </a:prstGeom>
            <a:noFill/>
          </p:spPr>
          <p:txBody>
            <a:bodyPr wrap="square" rtlCol="0">
              <a:spAutoFit/>
            </a:bodyPr>
            <a:lstStyle/>
            <a:p>
              <a:r>
                <a:rPr lang="en-US" sz="2400" u="sng" dirty="0" smtClean="0"/>
                <a:t>Why parenthesis?</a:t>
              </a:r>
              <a:endParaRPr lang="en-US" sz="2400" u="sng" dirty="0"/>
            </a:p>
          </p:txBody>
        </p:sp>
      </p:grpSp>
      <p:sp>
        <p:nvSpPr>
          <p:cNvPr id="49" name="Page Title"/>
          <p:cNvSpPr txBox="1">
            <a:spLocks/>
          </p:cNvSpPr>
          <p:nvPr/>
        </p:nvSpPr>
        <p:spPr bwMode="auto">
          <a:xfrm>
            <a:off x="152400" y="127000"/>
            <a:ext cx="8229600" cy="639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chemeClr val="bg1"/>
                </a:solidFill>
                <a:effectLst/>
                <a:uLnTx/>
                <a:uFillTx/>
                <a:latin typeface="+mj-lt"/>
                <a:ea typeface="ＭＳ Ｐゴシック" charset="-128"/>
                <a:cs typeface="ＭＳ Ｐゴシック" charset="0"/>
              </a:rPr>
              <a:t>Launch- </a:t>
            </a:r>
            <a:r>
              <a:rPr kumimoji="0" lang="en-US" sz="3200" b="1" i="0" u="none" strike="noStrike" kern="1200" cap="none" spc="0" normalizeH="0" baseline="0" noProof="0" smtClean="0">
                <a:ln>
                  <a:noFill/>
                </a:ln>
                <a:solidFill>
                  <a:schemeClr val="bg1"/>
                </a:solidFill>
                <a:effectLst/>
                <a:uLnTx/>
                <a:uFillTx/>
                <a:latin typeface="+mj-lt"/>
                <a:ea typeface="ＭＳ Ｐゴシック" charset="0"/>
                <a:cs typeface="ＭＳ Ｐゴシック" charset="0"/>
              </a:rPr>
              <a:t>High School Vs. College B-ball</a:t>
            </a:r>
            <a:endParaRPr kumimoji="0" lang="en-US" sz="3200" b="1"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sp>
        <p:nvSpPr>
          <p:cNvPr id="51" name="Rectangle 50"/>
          <p:cNvSpPr/>
          <p:nvPr/>
        </p:nvSpPr>
        <p:spPr>
          <a:xfrm>
            <a:off x="2224324" y="4038600"/>
            <a:ext cx="290276" cy="523220"/>
          </a:xfrm>
          <a:prstGeom prst="rect">
            <a:avLst/>
          </a:prstGeom>
        </p:spPr>
        <p:txBody>
          <a:bodyPr wrap="none">
            <a:spAutoFit/>
          </a:bodyPr>
          <a:lstStyle/>
          <a:p>
            <a:r>
              <a:rPr lang="en-US" dirty="0" err="1" smtClean="0">
                <a:latin typeface="Wingdings"/>
                <a:ea typeface="Wingdings"/>
                <a:cs typeface="Wingdings"/>
              </a:rPr>
              <a:t></a:t>
            </a:r>
            <a:r>
              <a:rPr lang="en-US" sz="2800" dirty="0" smtClean="0"/>
              <a:t> </a:t>
            </a:r>
            <a:endParaRPr lang="en-US" dirty="0"/>
          </a:p>
        </p:txBody>
      </p:sp>
      <p:grpSp>
        <p:nvGrpSpPr>
          <p:cNvPr id="54" name="Group 53"/>
          <p:cNvGrpSpPr/>
          <p:nvPr/>
        </p:nvGrpSpPr>
        <p:grpSpPr>
          <a:xfrm>
            <a:off x="4394200" y="3506569"/>
            <a:ext cx="1807847" cy="646331"/>
            <a:chOff x="4394200" y="3531969"/>
            <a:chExt cx="1807847" cy="646331"/>
          </a:xfrm>
        </p:grpSpPr>
        <p:sp>
          <p:nvSpPr>
            <p:cNvPr id="36" name="TextBox 35"/>
            <p:cNvSpPr txBox="1"/>
            <p:nvPr/>
          </p:nvSpPr>
          <p:spPr>
            <a:xfrm>
              <a:off x="4394200" y="3531969"/>
              <a:ext cx="1807847" cy="646331"/>
            </a:xfrm>
            <a:prstGeom prst="rect">
              <a:avLst/>
            </a:prstGeom>
            <a:noFill/>
          </p:spPr>
          <p:txBody>
            <a:bodyPr wrap="square" rtlCol="0">
              <a:spAutoFit/>
            </a:bodyPr>
            <a:lstStyle/>
            <a:p>
              <a:r>
                <a:rPr lang="en-US" sz="3600" dirty="0" smtClean="0"/>
                <a:t>84  50</a:t>
              </a:r>
            </a:p>
          </p:txBody>
        </p:sp>
        <p:sp>
          <p:nvSpPr>
            <p:cNvPr id="52" name="Rectangle 51"/>
            <p:cNvSpPr/>
            <p:nvPr/>
          </p:nvSpPr>
          <p:spPr>
            <a:xfrm>
              <a:off x="4891324" y="3591580"/>
              <a:ext cx="290276" cy="523220"/>
            </a:xfrm>
            <a:prstGeom prst="rect">
              <a:avLst/>
            </a:prstGeom>
          </p:spPr>
          <p:txBody>
            <a:bodyPr wrap="none">
              <a:spAutoFit/>
            </a:bodyPr>
            <a:lstStyle/>
            <a:p>
              <a:r>
                <a:rPr lang="en-US" dirty="0" err="1" smtClean="0">
                  <a:latin typeface="Wingdings"/>
                  <a:ea typeface="Wingdings"/>
                  <a:cs typeface="Wingdings"/>
                </a:rPr>
                <a:t></a:t>
              </a:r>
              <a:r>
                <a:rPr lang="en-US" sz="2800" dirty="0" smtClean="0"/>
                <a:t> </a:t>
              </a:r>
              <a:endParaRPr lang="en-US" dirty="0"/>
            </a:p>
          </p:txBody>
        </p:sp>
      </p:grpSp>
      <p:grpSp>
        <p:nvGrpSpPr>
          <p:cNvPr id="57" name="Group 56"/>
          <p:cNvGrpSpPr/>
          <p:nvPr/>
        </p:nvGrpSpPr>
        <p:grpSpPr>
          <a:xfrm>
            <a:off x="5964553" y="3505200"/>
            <a:ext cx="1807847" cy="646331"/>
            <a:chOff x="5964553" y="3505200"/>
            <a:chExt cx="1807847" cy="646331"/>
          </a:xfrm>
        </p:grpSpPr>
        <p:sp>
          <p:nvSpPr>
            <p:cNvPr id="41" name="TextBox 40"/>
            <p:cNvSpPr txBox="1"/>
            <p:nvPr/>
          </p:nvSpPr>
          <p:spPr>
            <a:xfrm>
              <a:off x="5964553" y="3505200"/>
              <a:ext cx="1807847" cy="646331"/>
            </a:xfrm>
            <a:prstGeom prst="rect">
              <a:avLst/>
            </a:prstGeom>
            <a:noFill/>
          </p:spPr>
          <p:txBody>
            <a:bodyPr wrap="square" rtlCol="0">
              <a:spAutoFit/>
            </a:bodyPr>
            <a:lstStyle/>
            <a:p>
              <a:r>
                <a:rPr lang="en-US" sz="3600" dirty="0" smtClean="0"/>
                <a:t> 10  50</a:t>
              </a:r>
            </a:p>
          </p:txBody>
        </p:sp>
        <p:sp>
          <p:nvSpPr>
            <p:cNvPr id="56" name="Rectangle 55"/>
            <p:cNvSpPr/>
            <p:nvPr/>
          </p:nvSpPr>
          <p:spPr>
            <a:xfrm>
              <a:off x="6593124" y="3556000"/>
              <a:ext cx="290276" cy="523220"/>
            </a:xfrm>
            <a:prstGeom prst="rect">
              <a:avLst/>
            </a:prstGeom>
          </p:spPr>
          <p:txBody>
            <a:bodyPr wrap="none">
              <a:spAutoFit/>
            </a:bodyPr>
            <a:lstStyle/>
            <a:p>
              <a:r>
                <a:rPr lang="en-US" dirty="0" err="1" smtClean="0">
                  <a:latin typeface="Wingdings"/>
                  <a:ea typeface="Wingdings"/>
                  <a:cs typeface="Wingdings"/>
                </a:rPr>
                <a:t></a:t>
              </a:r>
              <a:r>
                <a:rPr lang="en-US" sz="2800" dirty="0" smtClean="0"/>
                <a:t> </a:t>
              </a:r>
              <a:endParaRPr lang="en-US" dirty="0"/>
            </a:p>
          </p:txBody>
        </p:sp>
      </p:grpSp>
      <p:sp>
        <p:nvSpPr>
          <p:cNvPr id="58" name="Rectangle 57"/>
          <p:cNvSpPr/>
          <p:nvPr/>
        </p:nvSpPr>
        <p:spPr>
          <a:xfrm>
            <a:off x="762000" y="1456972"/>
            <a:ext cx="3222711" cy="1438628"/>
          </a:xfrm>
          <a:prstGeom prst="rect">
            <a:avLst/>
          </a:prstGeom>
          <a:solidFill>
            <a:srgbClr val="72A376">
              <a:alpha val="53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0" name="Straight Arrow Connector 59"/>
          <p:cNvCxnSpPr/>
          <p:nvPr/>
        </p:nvCxnSpPr>
        <p:spPr>
          <a:xfrm>
            <a:off x="768106" y="1370012"/>
            <a:ext cx="3216605" cy="1588"/>
          </a:xfrm>
          <a:prstGeom prst="straightConnector1">
            <a:avLst/>
          </a:prstGeom>
          <a:ln w="57150" cap="flat" cmpd="sng" algn="ctr">
            <a:solidFill>
              <a:srgbClr val="FFFF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762000" y="1447800"/>
            <a:ext cx="2864167" cy="1438628"/>
          </a:xfrm>
          <a:prstGeom prst="rect">
            <a:avLst/>
          </a:prstGeom>
          <a:solidFill>
            <a:schemeClr val="tx2">
              <a:lumMod val="40000"/>
              <a:lumOff val="60000"/>
              <a:alpha val="5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626168" y="1447800"/>
            <a:ext cx="358544" cy="1438628"/>
          </a:xfrm>
          <a:prstGeom prst="rect">
            <a:avLst/>
          </a:prstGeom>
          <a:solidFill>
            <a:schemeClr val="bg1">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1437144" y="3364468"/>
            <a:ext cx="1193386" cy="369332"/>
          </a:xfrm>
          <a:prstGeom prst="rect">
            <a:avLst/>
          </a:prstGeom>
          <a:noFill/>
        </p:spPr>
        <p:txBody>
          <a:bodyPr wrap="square" rtlCol="0">
            <a:spAutoFit/>
          </a:bodyPr>
          <a:lstStyle/>
          <a:p>
            <a:r>
              <a:rPr lang="en-US" dirty="0" smtClean="0"/>
              <a:t>Method 1</a:t>
            </a:r>
            <a:endParaRPr lang="en-US" dirty="0"/>
          </a:p>
        </p:txBody>
      </p:sp>
      <p:sp>
        <p:nvSpPr>
          <p:cNvPr id="63" name="TextBox 62"/>
          <p:cNvSpPr txBox="1"/>
          <p:nvPr/>
        </p:nvSpPr>
        <p:spPr>
          <a:xfrm>
            <a:off x="5359814" y="3364468"/>
            <a:ext cx="1193386" cy="369332"/>
          </a:xfrm>
          <a:prstGeom prst="rect">
            <a:avLst/>
          </a:prstGeom>
          <a:noFill/>
        </p:spPr>
        <p:txBody>
          <a:bodyPr wrap="square" rtlCol="0">
            <a:spAutoFit/>
          </a:bodyPr>
          <a:lstStyle/>
          <a:p>
            <a:r>
              <a:rPr lang="en-US" dirty="0" smtClean="0"/>
              <a:t>Method 2</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par>
                          <p:cTn id="11" fill="hold">
                            <p:stCondLst>
                              <p:cond delay="0"/>
                            </p:stCondLst>
                            <p:childTnLst>
                              <p:par>
                                <p:cTn id="12" presetID="18" presetClass="entr" presetSubtype="3" fill="hold" nodeType="afterEffect">
                                  <p:stCondLst>
                                    <p:cond delay="0"/>
                                  </p:stCondLst>
                                  <p:childTnLst>
                                    <p:set>
                                      <p:cBhvr>
                                        <p:cTn id="13" dur="1" fill="hold">
                                          <p:stCondLst>
                                            <p:cond delay="0"/>
                                          </p:stCondLst>
                                        </p:cTn>
                                        <p:tgtEl>
                                          <p:spTgt spid="60"/>
                                        </p:tgtEl>
                                        <p:attrNameLst>
                                          <p:attrName>style.visibility</p:attrName>
                                        </p:attrNameLst>
                                      </p:cBhvr>
                                      <p:to>
                                        <p:strVal val="visible"/>
                                      </p:to>
                                    </p:set>
                                    <p:animEffect transition="in" filter="strips(upRight)">
                                      <p:cBhvr>
                                        <p:cTn id="14" dur="1000"/>
                                        <p:tgtEl>
                                          <p:spTgt spid="60"/>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8"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58"/>
                                        </p:tgtEl>
                                        <p:attrNameLst>
                                          <p:attrName>style.visibility</p:attrName>
                                        </p:attrNameLst>
                                      </p:cBhvr>
                                      <p:to>
                                        <p:strVal val="visible"/>
                                      </p:to>
                                    </p:set>
                                    <p:animEffect transition="in" filter="wipe(left)">
                                      <p:cBhvr>
                                        <p:cTn id="29" dur="500"/>
                                        <p:tgtEl>
                                          <p:spTgt spid="58"/>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63"/>
                                        </p:tgtEl>
                                        <p:attrNameLst>
                                          <p:attrName>style.visibility</p:attrName>
                                        </p:attrNameLst>
                                      </p:cBhvr>
                                      <p:to>
                                        <p:strVal val="visible"/>
                                      </p:to>
                                    </p:set>
                                  </p:childTnLst>
                                </p:cTn>
                              </p:par>
                              <p:par>
                                <p:cTn id="38" presetID="1" presetClass="exit" presetSubtype="0" fill="hold" grpId="2" nodeType="withEffect">
                                  <p:stCondLst>
                                    <p:cond delay="0"/>
                                  </p:stCondLst>
                                  <p:childTnLst>
                                    <p:set>
                                      <p:cBhvr>
                                        <p:cTn id="39" dur="1" fill="hold">
                                          <p:stCondLst>
                                            <p:cond delay="0"/>
                                          </p:stCondLst>
                                        </p:cTn>
                                        <p:tgtEl>
                                          <p:spTgt spid="58"/>
                                        </p:tgtEl>
                                        <p:attrNameLst>
                                          <p:attrName>style.visibility</p:attrName>
                                        </p:attrNameLst>
                                      </p:cBhvr>
                                      <p:to>
                                        <p:strVal val="hidden"/>
                                      </p:to>
                                    </p:set>
                                  </p:childTnLst>
                                </p:cTn>
                              </p:par>
                              <p:par>
                                <p:cTn id="40" presetID="1" presetClass="exit" presetSubtype="0" fill="hold" nodeType="withEffect">
                                  <p:stCondLst>
                                    <p:cond delay="0"/>
                                  </p:stCondLst>
                                  <p:childTnLst>
                                    <p:set>
                                      <p:cBhvr>
                                        <p:cTn id="41" dur="1" fill="hold">
                                          <p:stCondLst>
                                            <p:cond delay="0"/>
                                          </p:stCondLst>
                                        </p:cTn>
                                        <p:tgtEl>
                                          <p:spTgt spid="60"/>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54"/>
                                        </p:tgtEl>
                                        <p:attrNameLst>
                                          <p:attrName>style.visibility</p:attrName>
                                        </p:attrNameLst>
                                      </p:cBhvr>
                                      <p:to>
                                        <p:strVal val="visible"/>
                                      </p:to>
                                    </p:set>
                                  </p:childTnLst>
                                </p:cTn>
                              </p:par>
                              <p:par>
                                <p:cTn id="46" presetID="22" presetClass="entr" presetSubtype="8" fill="hold" grpId="0" nodeType="withEffect">
                                  <p:stCondLst>
                                    <p:cond delay="0"/>
                                  </p:stCondLst>
                                  <p:childTnLst>
                                    <p:set>
                                      <p:cBhvr>
                                        <p:cTn id="47" dur="1" fill="hold">
                                          <p:stCondLst>
                                            <p:cond delay="0"/>
                                          </p:stCondLst>
                                        </p:cTn>
                                        <p:tgtEl>
                                          <p:spTgt spid="61"/>
                                        </p:tgtEl>
                                        <p:attrNameLst>
                                          <p:attrName>style.visibility</p:attrName>
                                        </p:attrNameLst>
                                      </p:cBhvr>
                                      <p:to>
                                        <p:strVal val="visible"/>
                                      </p:to>
                                    </p:set>
                                    <p:animEffect transition="in" filter="wipe(left)">
                                      <p:cBhvr>
                                        <p:cTn id="48" dur="500"/>
                                        <p:tgtEl>
                                          <p:spTgt spid="61"/>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57"/>
                                        </p:tgtEl>
                                        <p:attrNameLst>
                                          <p:attrName>style.visibility</p:attrName>
                                        </p:attrNameLst>
                                      </p:cBhvr>
                                      <p:to>
                                        <p:strVal val="visible"/>
                                      </p:to>
                                    </p:set>
                                  </p:childTnLst>
                                </p:cTn>
                              </p:par>
                              <p:par>
                                <p:cTn id="57" presetID="1" presetClass="exit" presetSubtype="0" fill="hold" grpId="3" nodeType="withEffect">
                                  <p:stCondLst>
                                    <p:cond delay="0"/>
                                  </p:stCondLst>
                                  <p:childTnLst>
                                    <p:set>
                                      <p:cBhvr>
                                        <p:cTn id="58" dur="1" fill="hold">
                                          <p:stCondLst>
                                            <p:cond delay="0"/>
                                          </p:stCondLst>
                                        </p:cTn>
                                        <p:tgtEl>
                                          <p:spTgt spid="61"/>
                                        </p:tgtEl>
                                        <p:attrNameLst>
                                          <p:attrName>style.visibility</p:attrName>
                                        </p:attrNameLst>
                                      </p:cBhvr>
                                      <p:to>
                                        <p:strVal val="hidden"/>
                                      </p:to>
                                    </p:set>
                                  </p:childTnLst>
                                </p:cTn>
                              </p:par>
                              <p:par>
                                <p:cTn id="59" presetID="22" presetClass="entr" presetSubtype="8" fill="hold" grpId="0" nodeType="withEffect">
                                  <p:stCondLst>
                                    <p:cond delay="0"/>
                                  </p:stCondLst>
                                  <p:childTnLst>
                                    <p:set>
                                      <p:cBhvr>
                                        <p:cTn id="60" dur="1" fill="hold">
                                          <p:stCondLst>
                                            <p:cond delay="0"/>
                                          </p:stCondLst>
                                        </p:cTn>
                                        <p:tgtEl>
                                          <p:spTgt spid="62"/>
                                        </p:tgtEl>
                                        <p:attrNameLst>
                                          <p:attrName>style.visibility</p:attrName>
                                        </p:attrNameLst>
                                      </p:cBhvr>
                                      <p:to>
                                        <p:strVal val="visible"/>
                                      </p:to>
                                    </p:set>
                                    <p:animEffect transition="in" filter="wipe(left)">
                                      <p:cBhvr>
                                        <p:cTn id="61" dur="500"/>
                                        <p:tgtEl>
                                          <p:spTgt spid="62"/>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42"/>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43"/>
                                        </p:tgtEl>
                                        <p:attrNameLst>
                                          <p:attrName>style.visibility</p:attrName>
                                        </p:attrNameLst>
                                      </p:cBhvr>
                                      <p:to>
                                        <p:strVal val="visible"/>
                                      </p:to>
                                    </p:set>
                                  </p:childTnLst>
                                </p:cTn>
                              </p:par>
                              <p:par>
                                <p:cTn id="70" presetID="22" presetClass="entr" presetSubtype="8" fill="hold" grpId="2" nodeType="withEffect">
                                  <p:stCondLst>
                                    <p:cond delay="0"/>
                                  </p:stCondLst>
                                  <p:childTnLst>
                                    <p:set>
                                      <p:cBhvr>
                                        <p:cTn id="71" dur="1" fill="hold">
                                          <p:stCondLst>
                                            <p:cond delay="0"/>
                                          </p:stCondLst>
                                        </p:cTn>
                                        <p:tgtEl>
                                          <p:spTgt spid="61"/>
                                        </p:tgtEl>
                                        <p:attrNameLst>
                                          <p:attrName>style.visibility</p:attrName>
                                        </p:attrNameLst>
                                      </p:cBhvr>
                                      <p:to>
                                        <p:strVal val="visible"/>
                                      </p:to>
                                    </p:set>
                                    <p:animEffect transition="in" filter="wipe(left)">
                                      <p:cBhvr>
                                        <p:cTn id="72" dur="500"/>
                                        <p:tgtEl>
                                          <p:spTgt spid="61"/>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5"/>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19"/>
                                        </p:tgtEl>
                                        <p:attrNameLst>
                                          <p:attrName>style.visibility</p:attrName>
                                        </p:attrNameLst>
                                      </p:cBhvr>
                                      <p:to>
                                        <p:strVal val="visible"/>
                                      </p:to>
                                    </p:set>
                                  </p:childTnLst>
                                </p:cTn>
                              </p:par>
                              <p:par>
                                <p:cTn id="89" presetID="1" presetClass="exit" presetSubtype="0" fill="hold" grpId="1" nodeType="withEffect">
                                  <p:stCondLst>
                                    <p:cond delay="0"/>
                                  </p:stCondLst>
                                  <p:childTnLst>
                                    <p:set>
                                      <p:cBhvr>
                                        <p:cTn id="90" dur="1" fill="hold">
                                          <p:stCondLst>
                                            <p:cond delay="0"/>
                                          </p:stCondLst>
                                        </p:cTn>
                                        <p:tgtEl>
                                          <p:spTgt spid="59"/>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63"/>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7" grpId="0"/>
      <p:bldP spid="42" grpId="0"/>
      <p:bldP spid="43" grpId="0"/>
      <p:bldP spid="44" grpId="0"/>
      <p:bldP spid="45" grpId="0" animBg="1"/>
      <p:bldP spid="46" grpId="0" animBg="1"/>
      <p:bldP spid="47" grpId="0"/>
      <p:bldP spid="48" grpId="0" animBg="1"/>
      <p:bldP spid="51" grpId="0"/>
      <p:bldP spid="58" grpId="0" animBg="1"/>
      <p:bldP spid="58" grpId="2" animBg="1"/>
      <p:bldP spid="61" grpId="0" animBg="1"/>
      <p:bldP spid="61" grpId="2" animBg="1"/>
      <p:bldP spid="61" grpId="3" animBg="1"/>
      <p:bldP spid="62" grpId="0" animBg="1"/>
      <p:bldP spid="59" grpId="0"/>
      <p:bldP spid="59" grpId="1"/>
      <p:bldP spid="63" grpId="0"/>
      <p:bldP spid="63"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White Background"/>
          <p:cNvSpPr>
            <a:spLocks noChangeArrowheads="1"/>
          </p:cNvSpPr>
          <p:nvPr/>
        </p:nvSpPr>
        <p:spPr bwMode="auto">
          <a:xfrm>
            <a:off x="228600" y="838200"/>
            <a:ext cx="8686800" cy="49101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dirty="0"/>
          </a:p>
        </p:txBody>
      </p:sp>
      <p:sp>
        <p:nvSpPr>
          <p:cNvPr id="23554" name="Page Title"/>
          <p:cNvSpPr>
            <a:spLocks noGrp="1"/>
          </p:cNvSpPr>
          <p:nvPr>
            <p:ph type="title" idx="4294967295"/>
          </p:nvPr>
        </p:nvSpPr>
        <p:spPr>
          <a:xfrm>
            <a:off x="152400" y="127000"/>
            <a:ext cx="8229600" cy="639763"/>
          </a:xfrm>
        </p:spPr>
        <p:txBody>
          <a:bodyPr/>
          <a:lstStyle/>
          <a:p>
            <a:pPr algn="l"/>
            <a:r>
              <a:rPr lang="en-US" sz="3200" b="1" dirty="0" smtClean="0">
                <a:solidFill>
                  <a:schemeClr val="bg1"/>
                </a:solidFill>
                <a:ea typeface="ＭＳ Ｐゴシック" charset="-128"/>
              </a:rPr>
              <a:t>Explore- </a:t>
            </a:r>
            <a:r>
              <a:rPr lang="en-US" sz="3200" b="1" dirty="0" smtClean="0">
                <a:solidFill>
                  <a:schemeClr val="bg1"/>
                </a:solidFill>
              </a:rPr>
              <a:t>Splitting Athletic Fields</a:t>
            </a:r>
            <a:endParaRPr lang="en-US" sz="3200" b="1" dirty="0" smtClean="0">
              <a:solidFill>
                <a:schemeClr val="bg1"/>
              </a:solidFill>
              <a:ea typeface="ＭＳ Ｐゴシック" charset="-128"/>
            </a:endParaRPr>
          </a:p>
        </p:txBody>
      </p:sp>
      <p:sp>
        <p:nvSpPr>
          <p:cNvPr id="23555"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lgn="ctr" eaLnBrk="1" hangingPunct="1"/>
            <a:fld id="{41396D09-4F94-420F-A8E0-37A3735BC0EC}" type="slidenum">
              <a:rPr lang="en-US" smtClean="0">
                <a:solidFill>
                  <a:schemeClr val="bg1"/>
                </a:solidFill>
              </a:rPr>
              <a:pPr algn="ctr" eaLnBrk="1" hangingPunct="1"/>
              <a:t>6</a:t>
            </a:fld>
            <a:endParaRPr lang="en-US" smtClean="0">
              <a:solidFill>
                <a:schemeClr val="bg1"/>
              </a:solidFill>
            </a:endParaRPr>
          </a:p>
        </p:txBody>
      </p:sp>
      <p:sp>
        <p:nvSpPr>
          <p:cNvPr id="19" name="Agenda Link">
            <a:hlinkClick r:id="rId3" action="ppaction://hlinksldjump"/>
          </p:cNvPr>
          <p:cNvSpPr txBox="1"/>
          <p:nvPr/>
        </p:nvSpPr>
        <p:spPr>
          <a:xfrm>
            <a:off x="7696200" y="602615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grpSp>
        <p:nvGrpSpPr>
          <p:cNvPr id="23558" name="Group 5"/>
          <p:cNvGrpSpPr>
            <a:grpSpLocks/>
          </p:cNvGrpSpPr>
          <p:nvPr/>
        </p:nvGrpSpPr>
        <p:grpSpPr bwMode="auto">
          <a:xfrm>
            <a:off x="609600" y="6413500"/>
            <a:ext cx="7402513" cy="387350"/>
            <a:chOff x="609600" y="6414018"/>
            <a:chExt cx="7401771" cy="386725"/>
          </a:xfrm>
        </p:grpSpPr>
        <p:pic>
          <p:nvPicPr>
            <p:cNvPr id="23559" name="Picture 7" descr="blue.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60" name="Picture 8" descr="red.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61" name="Picture 9" descr="black.png"/>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2" name="Rectangle 11"/>
          <p:cNvSpPr/>
          <p:nvPr/>
        </p:nvSpPr>
        <p:spPr>
          <a:xfrm>
            <a:off x="1066983" y="2209800"/>
            <a:ext cx="2743017" cy="1066800"/>
          </a:xfrm>
          <a:prstGeom prst="rect">
            <a:avLst/>
          </a:prstGeom>
          <a:solidFill>
            <a:srgbClr val="33CC3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flipH="1">
            <a:off x="457200" y="2438400"/>
            <a:ext cx="1371600" cy="461665"/>
          </a:xfrm>
          <a:prstGeom prst="rect">
            <a:avLst/>
          </a:prstGeom>
          <a:noFill/>
        </p:spPr>
        <p:txBody>
          <a:bodyPr wrap="square" rtlCol="0">
            <a:spAutoFit/>
          </a:bodyPr>
          <a:lstStyle/>
          <a:p>
            <a:r>
              <a:rPr lang="en-US" sz="2400" dirty="0" smtClean="0"/>
              <a:t>50 </a:t>
            </a:r>
            <a:r>
              <a:rPr lang="en-US" sz="2400" dirty="0" err="1" smtClean="0"/>
              <a:t>yds</a:t>
            </a:r>
            <a:endParaRPr lang="en-US" sz="2400" dirty="0"/>
          </a:p>
        </p:txBody>
      </p:sp>
      <p:sp>
        <p:nvSpPr>
          <p:cNvPr id="14" name="TextBox 13"/>
          <p:cNvSpPr txBox="1"/>
          <p:nvPr/>
        </p:nvSpPr>
        <p:spPr>
          <a:xfrm flipH="1">
            <a:off x="1752783" y="3276600"/>
            <a:ext cx="1371600" cy="461665"/>
          </a:xfrm>
          <a:prstGeom prst="rect">
            <a:avLst/>
          </a:prstGeom>
          <a:noFill/>
        </p:spPr>
        <p:txBody>
          <a:bodyPr wrap="square" rtlCol="0">
            <a:spAutoFit/>
          </a:bodyPr>
          <a:lstStyle/>
          <a:p>
            <a:r>
              <a:rPr lang="en-US" sz="2400" dirty="0" smtClean="0"/>
              <a:t>120 </a:t>
            </a:r>
            <a:r>
              <a:rPr lang="en-US" sz="2400" dirty="0" err="1" smtClean="0"/>
              <a:t>yds</a:t>
            </a:r>
            <a:endParaRPr lang="en-US" sz="2400" dirty="0"/>
          </a:p>
        </p:txBody>
      </p:sp>
      <p:grpSp>
        <p:nvGrpSpPr>
          <p:cNvPr id="35" name="Group 34"/>
          <p:cNvGrpSpPr/>
          <p:nvPr/>
        </p:nvGrpSpPr>
        <p:grpSpPr>
          <a:xfrm>
            <a:off x="304800" y="3975794"/>
            <a:ext cx="3962400" cy="1438871"/>
            <a:chOff x="4572000" y="2288232"/>
            <a:chExt cx="3962400" cy="1438871"/>
          </a:xfrm>
        </p:grpSpPr>
        <p:grpSp>
          <p:nvGrpSpPr>
            <p:cNvPr id="36" name="Group 17"/>
            <p:cNvGrpSpPr/>
            <p:nvPr/>
          </p:nvGrpSpPr>
          <p:grpSpPr>
            <a:xfrm>
              <a:off x="4572000" y="2288232"/>
              <a:ext cx="3450503" cy="1438871"/>
              <a:chOff x="359497" y="2209800"/>
              <a:chExt cx="3450503" cy="1438871"/>
            </a:xfrm>
          </p:grpSpPr>
          <p:sp>
            <p:nvSpPr>
              <p:cNvPr id="39" name="Rectangle 38"/>
              <p:cNvSpPr/>
              <p:nvPr/>
            </p:nvSpPr>
            <p:spPr>
              <a:xfrm>
                <a:off x="1066983" y="2209800"/>
                <a:ext cx="2743017" cy="1066800"/>
              </a:xfrm>
              <a:prstGeom prst="rect">
                <a:avLst/>
              </a:prstGeom>
              <a:solidFill>
                <a:srgbClr val="33CC3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flipH="1">
                <a:off x="359497" y="2420541"/>
                <a:ext cx="1371600" cy="461665"/>
              </a:xfrm>
              <a:prstGeom prst="rect">
                <a:avLst/>
              </a:prstGeom>
              <a:noFill/>
            </p:spPr>
            <p:txBody>
              <a:bodyPr wrap="square" rtlCol="0">
                <a:spAutoFit/>
              </a:bodyPr>
              <a:lstStyle/>
              <a:p>
                <a:r>
                  <a:rPr lang="en-US" sz="2400" dirty="0" smtClean="0"/>
                  <a:t>50 </a:t>
                </a:r>
                <a:r>
                  <a:rPr lang="en-US" sz="2400" dirty="0" err="1" smtClean="0"/>
                  <a:t>yds</a:t>
                </a:r>
                <a:endParaRPr lang="en-US" sz="2400" dirty="0"/>
              </a:p>
            </p:txBody>
          </p:sp>
          <p:sp>
            <p:nvSpPr>
              <p:cNvPr id="41" name="TextBox 40"/>
              <p:cNvSpPr txBox="1"/>
              <p:nvPr/>
            </p:nvSpPr>
            <p:spPr>
              <a:xfrm flipH="1">
                <a:off x="1426297" y="3187006"/>
                <a:ext cx="1371600" cy="461665"/>
              </a:xfrm>
              <a:prstGeom prst="rect">
                <a:avLst/>
              </a:prstGeom>
              <a:noFill/>
            </p:spPr>
            <p:txBody>
              <a:bodyPr wrap="square" rtlCol="0">
                <a:spAutoFit/>
              </a:bodyPr>
              <a:lstStyle/>
              <a:p>
                <a:r>
                  <a:rPr lang="en-US" sz="2400" dirty="0" smtClean="0"/>
                  <a:t>80 </a:t>
                </a:r>
                <a:r>
                  <a:rPr lang="en-US" sz="2400" dirty="0" err="1" smtClean="0"/>
                  <a:t>yds</a:t>
                </a:r>
                <a:endParaRPr lang="en-US" sz="2400" dirty="0"/>
              </a:p>
            </p:txBody>
          </p:sp>
        </p:grpSp>
        <p:sp>
          <p:nvSpPr>
            <p:cNvPr id="37" name="TextBox 36"/>
            <p:cNvSpPr txBox="1"/>
            <p:nvPr/>
          </p:nvSpPr>
          <p:spPr>
            <a:xfrm flipH="1">
              <a:off x="7162800" y="3265438"/>
              <a:ext cx="1371600" cy="461665"/>
            </a:xfrm>
            <a:prstGeom prst="rect">
              <a:avLst/>
            </a:prstGeom>
            <a:noFill/>
          </p:spPr>
          <p:txBody>
            <a:bodyPr wrap="square" rtlCol="0">
              <a:spAutoFit/>
            </a:bodyPr>
            <a:lstStyle/>
            <a:p>
              <a:r>
                <a:rPr lang="en-US" sz="2400" dirty="0" smtClean="0"/>
                <a:t>40 </a:t>
              </a:r>
              <a:r>
                <a:rPr lang="en-US" sz="2400" dirty="0" err="1" smtClean="0"/>
                <a:t>yds</a:t>
              </a:r>
              <a:endParaRPr lang="en-US" sz="2400" dirty="0"/>
            </a:p>
          </p:txBody>
        </p:sp>
        <p:cxnSp>
          <p:nvCxnSpPr>
            <p:cNvPr id="38" name="Straight Connector 37"/>
            <p:cNvCxnSpPr/>
            <p:nvPr/>
          </p:nvCxnSpPr>
          <p:spPr>
            <a:xfrm rot="5400000" flipH="1" flipV="1">
              <a:off x="6553200" y="2821632"/>
              <a:ext cx="1066800" cy="1588"/>
            </a:xfrm>
            <a:prstGeom prst="line">
              <a:avLst/>
            </a:prstGeom>
            <a:ln w="2540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pic>
        <p:nvPicPr>
          <p:cNvPr id="202754" name="imgPreview" descr="ield hockey,goals,hockey nets,sports"/>
          <p:cNvPicPr>
            <a:picLocks noChangeAspect="1" noChangeArrowheads="1"/>
          </p:cNvPicPr>
          <p:nvPr/>
        </p:nvPicPr>
        <p:blipFill>
          <a:blip r:embed="rId7" r:link="rId8" cstate="print"/>
          <a:srcRect/>
          <a:stretch>
            <a:fillRect/>
          </a:stretch>
        </p:blipFill>
        <p:spPr bwMode="auto">
          <a:xfrm>
            <a:off x="5029200" y="4361556"/>
            <a:ext cx="1362075" cy="1362075"/>
          </a:xfrm>
          <a:prstGeom prst="rect">
            <a:avLst/>
          </a:prstGeom>
          <a:noFill/>
          <a:ln w="9525">
            <a:noFill/>
            <a:miter lim="800000"/>
            <a:headEnd/>
            <a:tailEnd/>
          </a:ln>
        </p:spPr>
      </p:pic>
      <p:pic>
        <p:nvPicPr>
          <p:cNvPr id="31" name="Picture 30"/>
          <p:cNvPicPr>
            <a:picLocks noChangeAspect="1"/>
          </p:cNvPicPr>
          <p:nvPr/>
        </p:nvPicPr>
        <p:blipFill>
          <a:blip r:embed="rId9" cstate="print"/>
          <a:stretch>
            <a:fillRect/>
          </a:stretch>
        </p:blipFill>
        <p:spPr>
          <a:xfrm>
            <a:off x="7717109" y="1316309"/>
            <a:ext cx="1045891" cy="1045891"/>
          </a:xfrm>
          <a:prstGeom prst="rect">
            <a:avLst/>
          </a:prstGeom>
        </p:spPr>
      </p:pic>
      <p:sp>
        <p:nvSpPr>
          <p:cNvPr id="11" name="TextBox 10"/>
          <p:cNvSpPr txBox="1"/>
          <p:nvPr/>
        </p:nvSpPr>
        <p:spPr>
          <a:xfrm>
            <a:off x="457574" y="762000"/>
            <a:ext cx="7772400" cy="1200328"/>
          </a:xfrm>
          <a:prstGeom prst="rect">
            <a:avLst/>
          </a:prstGeom>
          <a:noFill/>
        </p:spPr>
        <p:txBody>
          <a:bodyPr wrap="square" rtlCol="0">
            <a:spAutoFit/>
          </a:bodyPr>
          <a:lstStyle/>
          <a:p>
            <a:r>
              <a:rPr lang="en-US" sz="2400" dirty="0" err="1" smtClean="0"/>
              <a:t>Ambria</a:t>
            </a:r>
            <a:r>
              <a:rPr lang="en-US" sz="2400" dirty="0" smtClean="0"/>
              <a:t> lives in a neighborhood with three rectangular fields that all have the same area. The fields are split into different sections for different sports.</a:t>
            </a:r>
            <a:endParaRPr lang="en-US" sz="2400" dirty="0"/>
          </a:p>
        </p:txBody>
      </p:sp>
      <p:grpSp>
        <p:nvGrpSpPr>
          <p:cNvPr id="34" name="Group 33"/>
          <p:cNvGrpSpPr/>
          <p:nvPr/>
        </p:nvGrpSpPr>
        <p:grpSpPr>
          <a:xfrm>
            <a:off x="4495800" y="2281535"/>
            <a:ext cx="3526703" cy="1535162"/>
            <a:chOff x="4495800" y="2281535"/>
            <a:chExt cx="3526703" cy="1535162"/>
          </a:xfrm>
        </p:grpSpPr>
        <p:grpSp>
          <p:nvGrpSpPr>
            <p:cNvPr id="18" name="Group 17"/>
            <p:cNvGrpSpPr/>
            <p:nvPr/>
          </p:nvGrpSpPr>
          <p:grpSpPr>
            <a:xfrm>
              <a:off x="4495800" y="2281535"/>
              <a:ext cx="3526703" cy="1535162"/>
              <a:chOff x="283297" y="2203103"/>
              <a:chExt cx="3526703" cy="1535162"/>
            </a:xfrm>
          </p:grpSpPr>
          <p:sp>
            <p:nvSpPr>
              <p:cNvPr id="20" name="Rectangle 19"/>
              <p:cNvSpPr/>
              <p:nvPr/>
            </p:nvSpPr>
            <p:spPr>
              <a:xfrm>
                <a:off x="1066983" y="2209800"/>
                <a:ext cx="2743017" cy="1066800"/>
              </a:xfrm>
              <a:prstGeom prst="rect">
                <a:avLst/>
              </a:prstGeom>
              <a:solidFill>
                <a:srgbClr val="33CC3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flipH="1">
                <a:off x="283297" y="2203103"/>
                <a:ext cx="1371600" cy="461665"/>
              </a:xfrm>
              <a:prstGeom prst="rect">
                <a:avLst/>
              </a:prstGeom>
              <a:noFill/>
            </p:spPr>
            <p:txBody>
              <a:bodyPr wrap="square" rtlCol="0">
                <a:spAutoFit/>
              </a:bodyPr>
              <a:lstStyle/>
              <a:p>
                <a:r>
                  <a:rPr lang="en-US" sz="2400" dirty="0" smtClean="0"/>
                  <a:t>20 </a:t>
                </a:r>
                <a:r>
                  <a:rPr lang="en-US" sz="2400" dirty="0" err="1" smtClean="0"/>
                  <a:t>yds</a:t>
                </a:r>
                <a:endParaRPr lang="en-US" sz="2400" dirty="0"/>
              </a:p>
            </p:txBody>
          </p:sp>
          <p:sp>
            <p:nvSpPr>
              <p:cNvPr id="22" name="TextBox 21"/>
              <p:cNvSpPr txBox="1"/>
              <p:nvPr/>
            </p:nvSpPr>
            <p:spPr>
              <a:xfrm flipH="1">
                <a:off x="1752783" y="3276600"/>
                <a:ext cx="1371600" cy="461665"/>
              </a:xfrm>
              <a:prstGeom prst="rect">
                <a:avLst/>
              </a:prstGeom>
              <a:noFill/>
            </p:spPr>
            <p:txBody>
              <a:bodyPr wrap="square" rtlCol="0">
                <a:spAutoFit/>
              </a:bodyPr>
              <a:lstStyle/>
              <a:p>
                <a:r>
                  <a:rPr lang="en-US" sz="2400" dirty="0" smtClean="0"/>
                  <a:t>120 </a:t>
                </a:r>
                <a:r>
                  <a:rPr lang="en-US" sz="2400" dirty="0" err="1" smtClean="0"/>
                  <a:t>yds</a:t>
                </a:r>
                <a:endParaRPr lang="en-US" sz="2400" dirty="0"/>
              </a:p>
            </p:txBody>
          </p:sp>
        </p:grpSp>
        <p:sp>
          <p:nvSpPr>
            <p:cNvPr id="23" name="TextBox 22"/>
            <p:cNvSpPr txBox="1"/>
            <p:nvPr/>
          </p:nvSpPr>
          <p:spPr>
            <a:xfrm flipH="1">
              <a:off x="4495800" y="2814935"/>
              <a:ext cx="1371600" cy="461665"/>
            </a:xfrm>
            <a:prstGeom prst="rect">
              <a:avLst/>
            </a:prstGeom>
            <a:noFill/>
          </p:spPr>
          <p:txBody>
            <a:bodyPr wrap="square" rtlCol="0">
              <a:spAutoFit/>
            </a:bodyPr>
            <a:lstStyle/>
            <a:p>
              <a:r>
                <a:rPr lang="en-US" sz="2400" dirty="0" smtClean="0"/>
                <a:t>30 </a:t>
              </a:r>
              <a:r>
                <a:rPr lang="en-US" sz="2400" dirty="0" err="1" smtClean="0"/>
                <a:t>yds</a:t>
              </a:r>
              <a:endParaRPr lang="en-US" sz="2400" dirty="0"/>
            </a:p>
          </p:txBody>
        </p:sp>
        <p:cxnSp>
          <p:nvCxnSpPr>
            <p:cNvPr id="25" name="Straight Connector 24"/>
            <p:cNvCxnSpPr/>
            <p:nvPr/>
          </p:nvCxnSpPr>
          <p:spPr>
            <a:xfrm>
              <a:off x="5279486" y="2743200"/>
              <a:ext cx="2743017" cy="1588"/>
            </a:xfrm>
            <a:prstGeom prst="line">
              <a:avLst/>
            </a:prstGeom>
            <a:ln w="2540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7</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84" name="Picture 8" descr="red.png"/>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4" name="TextBox 33"/>
          <p:cNvSpPr txBox="1"/>
          <p:nvPr/>
        </p:nvSpPr>
        <p:spPr>
          <a:xfrm>
            <a:off x="457200" y="990600"/>
            <a:ext cx="7924800" cy="369332"/>
          </a:xfrm>
          <a:prstGeom prst="rect">
            <a:avLst/>
          </a:prstGeom>
          <a:noFill/>
        </p:spPr>
        <p:txBody>
          <a:bodyPr wrap="square" rtlCol="0">
            <a:spAutoFit/>
          </a:bodyPr>
          <a:lstStyle/>
          <a:p>
            <a:endParaRPr lang="en-US" dirty="0"/>
          </a:p>
        </p:txBody>
      </p:sp>
      <p:sp>
        <p:nvSpPr>
          <p:cNvPr id="31" name="White Background"/>
          <p:cNvSpPr>
            <a:spLocks noChangeArrowheads="1"/>
          </p:cNvSpPr>
          <p:nvPr/>
        </p:nvSpPr>
        <p:spPr bwMode="auto">
          <a:xfrm>
            <a:off x="228600" y="838200"/>
            <a:ext cx="8686800" cy="5181600"/>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grpSp>
        <p:nvGrpSpPr>
          <p:cNvPr id="3" name="Group 4"/>
          <p:cNvGrpSpPr>
            <a:grpSpLocks/>
          </p:cNvGrpSpPr>
          <p:nvPr/>
        </p:nvGrpSpPr>
        <p:grpSpPr bwMode="auto">
          <a:xfrm>
            <a:off x="1752600" y="1447597"/>
            <a:ext cx="2590857" cy="685597"/>
            <a:chOff x="702" y="1800"/>
            <a:chExt cx="5547" cy="1579"/>
          </a:xfrm>
        </p:grpSpPr>
        <p:sp>
          <p:nvSpPr>
            <p:cNvPr id="146437" name="Rectangle 5"/>
            <p:cNvSpPr>
              <a:spLocks noChangeArrowheads="1"/>
            </p:cNvSpPr>
            <p:nvPr/>
          </p:nvSpPr>
          <p:spPr bwMode="auto">
            <a:xfrm>
              <a:off x="2913" y="1800"/>
              <a:ext cx="2520" cy="1080"/>
            </a:xfrm>
            <a:prstGeom prst="rect">
              <a:avLst/>
            </a:prstGeom>
            <a:noFill/>
            <a:ln w="19050">
              <a:solidFill>
                <a:srgbClr val="000000"/>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sz="2400"/>
            </a:p>
          </p:txBody>
        </p:sp>
        <p:sp>
          <p:nvSpPr>
            <p:cNvPr id="146438" name="Text Box 6"/>
            <p:cNvSpPr txBox="1">
              <a:spLocks noChangeArrowheads="1"/>
            </p:cNvSpPr>
            <p:nvPr/>
          </p:nvSpPr>
          <p:spPr bwMode="auto">
            <a:xfrm>
              <a:off x="702" y="1818"/>
              <a:ext cx="2288"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Cambria" charset="0"/>
                  <a:ea typeface="Times New Roman" charset="0"/>
                </a:rPr>
                <a:t>50 </a:t>
              </a:r>
              <a:r>
                <a:rPr kumimoji="0" lang="en-US" sz="2400" b="0" i="0" u="none" strike="noStrike" cap="none" normalizeH="0" baseline="0" dirty="0" err="1">
                  <a:ln>
                    <a:noFill/>
                  </a:ln>
                  <a:solidFill>
                    <a:schemeClr val="tx1"/>
                  </a:solidFill>
                  <a:effectLst/>
                  <a:latin typeface="Cambria" charset="0"/>
                  <a:ea typeface="Times New Roman" charset="0"/>
                </a:rPr>
                <a:t>yds</a:t>
              </a:r>
              <a:endParaRPr kumimoji="0" lang="en-US" sz="2400" b="0" i="0" u="none" strike="noStrike" cap="none" normalizeH="0" baseline="0" dirty="0">
                <a:ln>
                  <a:noFill/>
                </a:ln>
                <a:solidFill>
                  <a:schemeClr val="tx1"/>
                </a:solidFill>
                <a:effectLst/>
                <a:latin typeface="Cambria" charset="0"/>
                <a:ea typeface="Times New Roman" charset="0"/>
              </a:endParaRPr>
            </a:p>
          </p:txBody>
        </p:sp>
        <p:sp>
          <p:nvSpPr>
            <p:cNvPr id="146439" name="Text Box 7"/>
            <p:cNvSpPr txBox="1">
              <a:spLocks noChangeArrowheads="1"/>
            </p:cNvSpPr>
            <p:nvPr/>
          </p:nvSpPr>
          <p:spPr bwMode="auto">
            <a:xfrm>
              <a:off x="2942" y="2659"/>
              <a:ext cx="3307"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Cambria" charset="0"/>
                  <a:ea typeface="Times New Roman" charset="0"/>
                </a:rPr>
                <a:t>120 </a:t>
              </a:r>
              <a:r>
                <a:rPr kumimoji="0" lang="en-US" sz="2400" b="0" i="0" u="none" strike="noStrike" cap="none" normalizeH="0" baseline="0" dirty="0" err="1">
                  <a:ln>
                    <a:noFill/>
                  </a:ln>
                  <a:solidFill>
                    <a:schemeClr val="tx1"/>
                  </a:solidFill>
                  <a:effectLst/>
                  <a:latin typeface="Cambria" charset="0"/>
                  <a:ea typeface="Times New Roman" charset="0"/>
                </a:rPr>
                <a:t>yds</a:t>
              </a:r>
              <a:endParaRPr kumimoji="0" lang="en-US" sz="2400" b="0" i="0" u="none" strike="noStrike" cap="none" normalizeH="0" baseline="0" dirty="0">
                <a:ln>
                  <a:noFill/>
                </a:ln>
                <a:solidFill>
                  <a:schemeClr val="tx1"/>
                </a:solidFill>
                <a:effectLst/>
                <a:latin typeface="Cambria" charset="0"/>
                <a:ea typeface="Times New Roman" charset="0"/>
              </a:endParaRPr>
            </a:p>
          </p:txBody>
        </p:sp>
      </p:grpSp>
      <p:grpSp>
        <p:nvGrpSpPr>
          <p:cNvPr id="4" name="Group 8"/>
          <p:cNvGrpSpPr>
            <a:grpSpLocks/>
          </p:cNvGrpSpPr>
          <p:nvPr/>
        </p:nvGrpSpPr>
        <p:grpSpPr bwMode="auto">
          <a:xfrm>
            <a:off x="820231" y="2667349"/>
            <a:ext cx="2837369" cy="1218851"/>
            <a:chOff x="417" y="3979"/>
            <a:chExt cx="4467" cy="1920"/>
          </a:xfrm>
        </p:grpSpPr>
        <p:sp>
          <p:nvSpPr>
            <p:cNvPr id="146441" name="Rectangle 9"/>
            <p:cNvSpPr>
              <a:spLocks noChangeArrowheads="1"/>
            </p:cNvSpPr>
            <p:nvPr/>
          </p:nvSpPr>
          <p:spPr bwMode="auto">
            <a:xfrm>
              <a:off x="2364" y="4320"/>
              <a:ext cx="2520" cy="1080"/>
            </a:xfrm>
            <a:prstGeom prst="rect">
              <a:avLst/>
            </a:prstGeom>
            <a:noFill/>
            <a:ln w="19050">
              <a:solidFill>
                <a:srgbClr val="000000"/>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46442" name="Text Box 10"/>
            <p:cNvSpPr txBox="1">
              <a:spLocks noChangeArrowheads="1"/>
            </p:cNvSpPr>
            <p:nvPr/>
          </p:nvSpPr>
          <p:spPr bwMode="auto">
            <a:xfrm>
              <a:off x="417" y="3979"/>
              <a:ext cx="2463"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mbria" charset="0"/>
                  <a:ea typeface="Times New Roman" charset="0"/>
                </a:rPr>
                <a:t>20 </a:t>
              </a:r>
              <a:r>
                <a:rPr kumimoji="0" lang="en-US" sz="2800" b="0" i="0" u="none" strike="noStrike" cap="none" normalizeH="0" baseline="0" dirty="0" err="1">
                  <a:ln>
                    <a:noFill/>
                  </a:ln>
                  <a:solidFill>
                    <a:schemeClr val="tx1"/>
                  </a:solidFill>
                  <a:effectLst/>
                  <a:latin typeface="Cambria" charset="0"/>
                  <a:ea typeface="Times New Roman" charset="0"/>
                </a:rPr>
                <a:t>yds</a:t>
              </a:r>
              <a:endParaRPr kumimoji="0" lang="en-US" sz="2800" b="0" i="0" u="none" strike="noStrike" cap="none" normalizeH="0" baseline="0" dirty="0">
                <a:ln>
                  <a:noFill/>
                </a:ln>
                <a:solidFill>
                  <a:schemeClr val="tx1"/>
                </a:solidFill>
                <a:effectLst/>
                <a:latin typeface="Cambria" charset="0"/>
                <a:ea typeface="Times New Roman" charset="0"/>
              </a:endParaRPr>
            </a:p>
          </p:txBody>
        </p:sp>
        <p:sp>
          <p:nvSpPr>
            <p:cNvPr id="146443" name="Text Box 11"/>
            <p:cNvSpPr txBox="1">
              <a:spLocks noChangeArrowheads="1"/>
            </p:cNvSpPr>
            <p:nvPr/>
          </p:nvSpPr>
          <p:spPr bwMode="auto">
            <a:xfrm>
              <a:off x="2393" y="5179"/>
              <a:ext cx="2463"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mbria" charset="0"/>
                  <a:ea typeface="Times New Roman" charset="0"/>
                </a:rPr>
                <a:t>120 </a:t>
              </a:r>
              <a:r>
                <a:rPr kumimoji="0" lang="en-US" sz="2800" b="0" i="0" u="none" strike="noStrike" cap="none" normalizeH="0" baseline="0" dirty="0" err="1">
                  <a:ln>
                    <a:noFill/>
                  </a:ln>
                  <a:solidFill>
                    <a:schemeClr val="tx1"/>
                  </a:solidFill>
                  <a:effectLst/>
                  <a:latin typeface="Cambria" charset="0"/>
                  <a:ea typeface="Times New Roman" charset="0"/>
                </a:rPr>
                <a:t>yds</a:t>
              </a:r>
              <a:endParaRPr kumimoji="0" lang="en-US" sz="2800" b="0" i="0" u="none" strike="noStrike" cap="none" normalizeH="0" baseline="0" dirty="0">
                <a:ln>
                  <a:noFill/>
                </a:ln>
                <a:solidFill>
                  <a:schemeClr val="tx1"/>
                </a:solidFill>
                <a:effectLst/>
                <a:latin typeface="Cambria" charset="0"/>
                <a:ea typeface="Times New Roman" charset="0"/>
              </a:endParaRPr>
            </a:p>
          </p:txBody>
        </p:sp>
        <p:sp>
          <p:nvSpPr>
            <p:cNvPr id="146444" name="Text Box 12"/>
            <p:cNvSpPr txBox="1">
              <a:spLocks noChangeArrowheads="1"/>
            </p:cNvSpPr>
            <p:nvPr/>
          </p:nvSpPr>
          <p:spPr bwMode="auto">
            <a:xfrm>
              <a:off x="417" y="4579"/>
              <a:ext cx="2463"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mbria" charset="0"/>
                  <a:ea typeface="Times New Roman" charset="0"/>
                </a:rPr>
                <a:t>30 </a:t>
              </a:r>
              <a:r>
                <a:rPr kumimoji="0" lang="en-US" sz="2800" b="0" i="0" u="none" strike="noStrike" cap="none" normalizeH="0" baseline="0" dirty="0" err="1">
                  <a:ln>
                    <a:noFill/>
                  </a:ln>
                  <a:solidFill>
                    <a:schemeClr val="tx1"/>
                  </a:solidFill>
                  <a:effectLst/>
                  <a:latin typeface="Cambria" charset="0"/>
                  <a:ea typeface="Times New Roman" charset="0"/>
                </a:rPr>
                <a:t>yds</a:t>
              </a:r>
              <a:endParaRPr kumimoji="0" lang="en-US" sz="2800" b="0" i="0" u="none" strike="noStrike" cap="none" normalizeH="0" baseline="0" dirty="0">
                <a:ln>
                  <a:noFill/>
                </a:ln>
                <a:solidFill>
                  <a:schemeClr val="tx1"/>
                </a:solidFill>
                <a:effectLst/>
                <a:latin typeface="Cambria" charset="0"/>
                <a:ea typeface="Times New Roman" charset="0"/>
              </a:endParaRPr>
            </a:p>
          </p:txBody>
        </p:sp>
        <p:sp>
          <p:nvSpPr>
            <p:cNvPr id="146445" name="Line 13"/>
            <p:cNvSpPr>
              <a:spLocks noChangeShapeType="1"/>
            </p:cNvSpPr>
            <p:nvPr/>
          </p:nvSpPr>
          <p:spPr bwMode="auto">
            <a:xfrm flipH="1">
              <a:off x="2342" y="4771"/>
              <a:ext cx="2520" cy="0"/>
            </a:xfrm>
            <a:prstGeom prst="line">
              <a:avLst/>
            </a:prstGeom>
            <a:noFill/>
            <a:ln w="28575">
              <a:solidFill>
                <a:srgbClr val="000000"/>
              </a:solidFill>
              <a:prstDash val="dash"/>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grpSp>
      <p:sp>
        <p:nvSpPr>
          <p:cNvPr id="43" name="TextBox 42"/>
          <p:cNvSpPr txBox="1"/>
          <p:nvPr/>
        </p:nvSpPr>
        <p:spPr>
          <a:xfrm>
            <a:off x="1143000" y="990600"/>
            <a:ext cx="4038600" cy="369332"/>
          </a:xfrm>
          <a:prstGeom prst="rect">
            <a:avLst/>
          </a:prstGeom>
          <a:noFill/>
        </p:spPr>
        <p:txBody>
          <a:bodyPr wrap="square" rtlCol="0">
            <a:spAutoFit/>
          </a:bodyPr>
          <a:lstStyle/>
          <a:p>
            <a:endParaRPr lang="en-US" dirty="0"/>
          </a:p>
        </p:txBody>
      </p:sp>
      <p:sp>
        <p:nvSpPr>
          <p:cNvPr id="45" name="Rectangle 44"/>
          <p:cNvSpPr/>
          <p:nvPr/>
        </p:nvSpPr>
        <p:spPr>
          <a:xfrm>
            <a:off x="434725" y="950309"/>
            <a:ext cx="6267611" cy="461665"/>
          </a:xfrm>
          <a:prstGeom prst="rect">
            <a:avLst/>
          </a:prstGeom>
        </p:spPr>
        <p:txBody>
          <a:bodyPr wrap="none">
            <a:spAutoFit/>
          </a:bodyPr>
          <a:lstStyle/>
          <a:p>
            <a:r>
              <a:rPr lang="en-US" sz="2400" dirty="0" smtClean="0"/>
              <a:t>1. Find the area of this field near </a:t>
            </a:r>
            <a:r>
              <a:rPr lang="en-US" sz="2400" dirty="0" err="1" smtClean="0"/>
              <a:t>Ambria’s</a:t>
            </a:r>
            <a:r>
              <a:rPr lang="en-US" sz="2400" dirty="0" smtClean="0"/>
              <a:t> house. </a:t>
            </a:r>
            <a:endParaRPr lang="en-US" sz="2400" dirty="0"/>
          </a:p>
        </p:txBody>
      </p:sp>
      <p:sp>
        <p:nvSpPr>
          <p:cNvPr id="46" name="Rectangle 45"/>
          <p:cNvSpPr/>
          <p:nvPr/>
        </p:nvSpPr>
        <p:spPr>
          <a:xfrm>
            <a:off x="461437" y="2362200"/>
            <a:ext cx="4720163" cy="461665"/>
          </a:xfrm>
          <a:prstGeom prst="rect">
            <a:avLst/>
          </a:prstGeom>
        </p:spPr>
        <p:txBody>
          <a:bodyPr wrap="none">
            <a:spAutoFit/>
          </a:bodyPr>
          <a:lstStyle/>
          <a:p>
            <a:r>
              <a:rPr lang="en-US" sz="2400" dirty="0" smtClean="0"/>
              <a:t>2. This field is divided into two parts. </a:t>
            </a:r>
            <a:endParaRPr lang="en-US" sz="2400" dirty="0"/>
          </a:p>
        </p:txBody>
      </p:sp>
      <p:sp>
        <p:nvSpPr>
          <p:cNvPr id="48" name="Rectangle 47"/>
          <p:cNvSpPr/>
          <p:nvPr/>
        </p:nvSpPr>
        <p:spPr>
          <a:xfrm>
            <a:off x="744214" y="3962400"/>
            <a:ext cx="7967986" cy="830997"/>
          </a:xfrm>
          <a:prstGeom prst="rect">
            <a:avLst/>
          </a:prstGeom>
        </p:spPr>
        <p:txBody>
          <a:bodyPr wrap="square">
            <a:spAutoFit/>
          </a:bodyPr>
          <a:lstStyle/>
          <a:p>
            <a:r>
              <a:rPr lang="en-US" sz="2400" dirty="0" smtClean="0"/>
              <a:t>a. Find the area of each part and record your steps as you go.  Prove the area is the same as in the first field?</a:t>
            </a:r>
            <a:endParaRPr lang="en-US" sz="2400" dirty="0"/>
          </a:p>
        </p:txBody>
      </p:sp>
      <p:graphicFrame>
        <p:nvGraphicFramePr>
          <p:cNvPr id="28" name="Object 27"/>
          <p:cNvGraphicFramePr>
            <a:graphicFrameLocks noChangeAspect="1"/>
          </p:cNvGraphicFramePr>
          <p:nvPr/>
        </p:nvGraphicFramePr>
        <p:xfrm>
          <a:off x="3352800" y="4724400"/>
          <a:ext cx="1561630" cy="609416"/>
        </p:xfrm>
        <a:graphic>
          <a:graphicData uri="http://schemas.openxmlformats.org/presentationml/2006/ole">
            <p:oleObj spid="_x0000_s185404" name="Equation" r:id="rId8" imgW="520700" imgH="203200" progId="Equation.3">
              <p:embed/>
            </p:oleObj>
          </a:graphicData>
        </a:graphic>
      </p:graphicFrame>
      <p:graphicFrame>
        <p:nvGraphicFramePr>
          <p:cNvPr id="101379" name="Object 3"/>
          <p:cNvGraphicFramePr>
            <a:graphicFrameLocks noChangeAspect="1"/>
          </p:cNvGraphicFramePr>
          <p:nvPr/>
        </p:nvGraphicFramePr>
        <p:xfrm>
          <a:off x="5181600" y="4724400"/>
          <a:ext cx="1708566" cy="647298"/>
        </p:xfrm>
        <a:graphic>
          <a:graphicData uri="http://schemas.openxmlformats.org/presentationml/2006/ole">
            <p:oleObj spid="_x0000_s185405" name="Equation" r:id="rId9" imgW="533400" imgH="203200" progId="Equation.3">
              <p:embed/>
            </p:oleObj>
          </a:graphicData>
        </a:graphic>
      </p:graphicFrame>
      <p:sp>
        <p:nvSpPr>
          <p:cNvPr id="30" name="TextBox 29"/>
          <p:cNvSpPr txBox="1"/>
          <p:nvPr/>
        </p:nvSpPr>
        <p:spPr>
          <a:xfrm>
            <a:off x="4876800" y="4724400"/>
            <a:ext cx="467468" cy="584776"/>
          </a:xfrm>
          <a:prstGeom prst="rect">
            <a:avLst/>
          </a:prstGeom>
          <a:noFill/>
        </p:spPr>
        <p:txBody>
          <a:bodyPr wrap="square" rtlCol="0">
            <a:spAutoFit/>
          </a:bodyPr>
          <a:lstStyle/>
          <a:p>
            <a:r>
              <a:rPr lang="en-US" sz="3200" dirty="0" smtClean="0"/>
              <a:t>+</a:t>
            </a:r>
            <a:endParaRPr lang="en-US" sz="3200" dirty="0"/>
          </a:p>
        </p:txBody>
      </p:sp>
      <p:graphicFrame>
        <p:nvGraphicFramePr>
          <p:cNvPr id="101380" name="Object 4"/>
          <p:cNvGraphicFramePr>
            <a:graphicFrameLocks noChangeAspect="1"/>
          </p:cNvGraphicFramePr>
          <p:nvPr/>
        </p:nvGraphicFramePr>
        <p:xfrm>
          <a:off x="6761261" y="4724400"/>
          <a:ext cx="2077939" cy="648435"/>
        </p:xfrm>
        <a:graphic>
          <a:graphicData uri="http://schemas.openxmlformats.org/presentationml/2006/ole">
            <p:oleObj spid="_x0000_s185406" name="Equation" r:id="rId10" imgW="647700" imgH="203200" progId="Equation.3">
              <p:embed/>
            </p:oleObj>
          </a:graphicData>
        </a:graphic>
      </p:graphicFrame>
      <p:grpSp>
        <p:nvGrpSpPr>
          <p:cNvPr id="39" name="Group 38"/>
          <p:cNvGrpSpPr/>
          <p:nvPr/>
        </p:nvGrpSpPr>
        <p:grpSpPr>
          <a:xfrm>
            <a:off x="4562739" y="1524000"/>
            <a:ext cx="1632644" cy="721220"/>
            <a:chOff x="4562739" y="1411974"/>
            <a:chExt cx="1632644" cy="721220"/>
          </a:xfrm>
        </p:grpSpPr>
        <p:graphicFrame>
          <p:nvGraphicFramePr>
            <p:cNvPr id="185351" name="Object 7"/>
            <p:cNvGraphicFramePr>
              <a:graphicFrameLocks noChangeAspect="1"/>
            </p:cNvGraphicFramePr>
            <p:nvPr/>
          </p:nvGraphicFramePr>
          <p:xfrm>
            <a:off x="4632325" y="1447800"/>
            <a:ext cx="1563058" cy="611951"/>
          </p:xfrm>
          <a:graphic>
            <a:graphicData uri="http://schemas.openxmlformats.org/presentationml/2006/ole">
              <p:oleObj spid="_x0000_s185407" name="Equation" r:id="rId11" imgW="520700" imgH="203200" progId="Equation.3">
                <p:embed/>
              </p:oleObj>
            </a:graphicData>
          </a:graphic>
        </p:graphicFrame>
        <p:sp>
          <p:nvSpPr>
            <p:cNvPr id="36" name="Rectangle 35"/>
            <p:cNvSpPr/>
            <p:nvPr/>
          </p:nvSpPr>
          <p:spPr>
            <a:xfrm>
              <a:off x="4562739" y="1411974"/>
              <a:ext cx="1632644" cy="721220"/>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1" name="Rectangle 40"/>
          <p:cNvSpPr/>
          <p:nvPr/>
        </p:nvSpPr>
        <p:spPr>
          <a:xfrm>
            <a:off x="3352800" y="4724400"/>
            <a:ext cx="5486400" cy="584776"/>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Page Title"/>
          <p:cNvSpPr txBox="1">
            <a:spLocks/>
          </p:cNvSpPr>
          <p:nvPr/>
        </p:nvSpPr>
        <p:spPr bwMode="auto">
          <a:xfrm>
            <a:off x="228600" y="76200"/>
            <a:ext cx="8229600" cy="639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chemeClr val="bg1"/>
                </a:solidFill>
                <a:effectLst/>
                <a:uLnTx/>
                <a:uFillTx/>
                <a:latin typeface="+mj-lt"/>
                <a:ea typeface="ＭＳ Ｐゴシック" charset="-128"/>
                <a:cs typeface="ＭＳ Ｐゴシック" charset="0"/>
              </a:rPr>
              <a:t>Explore- </a:t>
            </a:r>
            <a:r>
              <a:rPr kumimoji="0" lang="en-US" sz="3200" b="1" i="0" u="none" strike="noStrike" kern="1200" cap="none" spc="0" normalizeH="0" baseline="0" noProof="0" smtClean="0">
                <a:ln>
                  <a:noFill/>
                </a:ln>
                <a:solidFill>
                  <a:schemeClr val="bg1"/>
                </a:solidFill>
                <a:effectLst/>
                <a:uLnTx/>
                <a:uFillTx/>
                <a:latin typeface="+mj-lt"/>
                <a:ea typeface="ＭＳ Ｐゴシック" charset="0"/>
                <a:cs typeface="ＭＳ Ｐゴシック" charset="0"/>
              </a:rPr>
              <a:t>Splitting Athletic Fields</a:t>
            </a:r>
            <a:endParaRPr kumimoji="0" lang="en-US" sz="3200" b="1"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sp>
        <p:nvSpPr>
          <p:cNvPr id="49" name="Rectangle 48"/>
          <p:cNvSpPr/>
          <p:nvPr/>
        </p:nvSpPr>
        <p:spPr>
          <a:xfrm>
            <a:off x="2039443" y="2895600"/>
            <a:ext cx="1600371" cy="274525"/>
          </a:xfrm>
          <a:prstGeom prst="rect">
            <a:avLst/>
          </a:prstGeom>
          <a:solidFill>
            <a:schemeClr val="tx2">
              <a:lumMod val="40000"/>
              <a:lumOff val="60000"/>
              <a:alpha val="53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2057400" y="3200400"/>
            <a:ext cx="1600371" cy="369026"/>
          </a:xfrm>
          <a:prstGeom prst="rect">
            <a:avLst/>
          </a:prstGeom>
          <a:solidFill>
            <a:schemeClr val="accent3">
              <a:alpha val="53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3" name="Group 52"/>
          <p:cNvGrpSpPr/>
          <p:nvPr/>
        </p:nvGrpSpPr>
        <p:grpSpPr>
          <a:xfrm>
            <a:off x="874124" y="4648200"/>
            <a:ext cx="2641060" cy="557753"/>
            <a:chOff x="874124" y="4648200"/>
            <a:chExt cx="2641060" cy="557753"/>
          </a:xfrm>
        </p:grpSpPr>
        <p:grpSp>
          <p:nvGrpSpPr>
            <p:cNvPr id="42" name="Group 41"/>
            <p:cNvGrpSpPr/>
            <p:nvPr/>
          </p:nvGrpSpPr>
          <p:grpSpPr>
            <a:xfrm>
              <a:off x="874124" y="4648200"/>
              <a:ext cx="2641060" cy="557753"/>
              <a:chOff x="874124" y="4648200"/>
              <a:chExt cx="2641060" cy="557753"/>
            </a:xfrm>
          </p:grpSpPr>
          <p:sp>
            <p:nvSpPr>
              <p:cNvPr id="33" name="Text Box 10"/>
              <p:cNvSpPr txBox="1">
                <a:spLocks noChangeArrowheads="1"/>
              </p:cNvSpPr>
              <p:nvPr/>
            </p:nvSpPr>
            <p:spPr bwMode="auto">
              <a:xfrm>
                <a:off x="874124" y="4648200"/>
                <a:ext cx="2641060" cy="557753"/>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mbria" charset="0"/>
                    <a:ea typeface="Times New Roman" charset="0"/>
                  </a:rPr>
                  <a:t>20  </a:t>
                </a:r>
                <a:r>
                  <a:rPr lang="en-US" sz="2800" b="1" dirty="0" smtClean="0">
                    <a:latin typeface="Cambria" charset="0"/>
                    <a:ea typeface="Times New Roman" charset="0"/>
                  </a:rPr>
                  <a:t>120=240</a:t>
                </a:r>
                <a:endParaRPr kumimoji="0" lang="en-US" sz="2800" b="1" i="0" u="none" strike="noStrike" cap="none" normalizeH="0" baseline="0" dirty="0">
                  <a:ln>
                    <a:noFill/>
                  </a:ln>
                  <a:solidFill>
                    <a:schemeClr val="tx1"/>
                  </a:solidFill>
                  <a:effectLst/>
                  <a:latin typeface="Cambria" charset="0"/>
                  <a:ea typeface="Times New Roman" charset="0"/>
                </a:endParaRPr>
              </a:p>
            </p:txBody>
          </p:sp>
          <p:sp>
            <p:nvSpPr>
              <p:cNvPr id="38" name="Rectangle 37"/>
              <p:cNvSpPr/>
              <p:nvPr/>
            </p:nvSpPr>
            <p:spPr>
              <a:xfrm>
                <a:off x="874124" y="4793397"/>
                <a:ext cx="2326276" cy="412556"/>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1" name="Rectangle 50"/>
            <p:cNvSpPr/>
            <p:nvPr/>
          </p:nvSpPr>
          <p:spPr>
            <a:xfrm>
              <a:off x="1333500" y="4780697"/>
              <a:ext cx="290276" cy="369332"/>
            </a:xfrm>
            <a:prstGeom prst="rect">
              <a:avLst/>
            </a:prstGeom>
          </p:spPr>
          <p:txBody>
            <a:bodyPr wrap="none">
              <a:spAutoFit/>
            </a:bodyPr>
            <a:lstStyle/>
            <a:p>
              <a:r>
                <a:rPr lang="en-US" dirty="0" err="1" smtClean="0">
                  <a:latin typeface="Wingdings"/>
                  <a:ea typeface="Wingdings"/>
                  <a:cs typeface="Wingdings"/>
                </a:rPr>
                <a:t></a:t>
              </a:r>
              <a:endParaRPr lang="en-US" dirty="0"/>
            </a:p>
          </p:txBody>
        </p:sp>
      </p:grpSp>
      <p:grpSp>
        <p:nvGrpSpPr>
          <p:cNvPr id="54" name="Group 53"/>
          <p:cNvGrpSpPr/>
          <p:nvPr/>
        </p:nvGrpSpPr>
        <p:grpSpPr>
          <a:xfrm>
            <a:off x="874124" y="5250597"/>
            <a:ext cx="2478676" cy="540603"/>
            <a:chOff x="874124" y="5250597"/>
            <a:chExt cx="2478676" cy="540603"/>
          </a:xfrm>
        </p:grpSpPr>
        <p:grpSp>
          <p:nvGrpSpPr>
            <p:cNvPr id="44" name="Group 43"/>
            <p:cNvGrpSpPr/>
            <p:nvPr/>
          </p:nvGrpSpPr>
          <p:grpSpPr>
            <a:xfrm>
              <a:off x="874124" y="5250597"/>
              <a:ext cx="2478676" cy="540603"/>
              <a:chOff x="874124" y="5205953"/>
              <a:chExt cx="2478676" cy="540603"/>
            </a:xfrm>
          </p:grpSpPr>
          <p:sp>
            <p:nvSpPr>
              <p:cNvPr id="35" name="Text Box 10"/>
              <p:cNvSpPr txBox="1">
                <a:spLocks noChangeArrowheads="1"/>
              </p:cNvSpPr>
              <p:nvPr/>
            </p:nvSpPr>
            <p:spPr bwMode="auto">
              <a:xfrm>
                <a:off x="874124" y="5205953"/>
                <a:ext cx="2478676" cy="457069"/>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b="1" dirty="0" smtClean="0">
                    <a:latin typeface="Cambria" charset="0"/>
                    <a:ea typeface="Times New Roman" charset="0"/>
                  </a:rPr>
                  <a:t>30  120=360</a:t>
                </a:r>
                <a:endParaRPr kumimoji="0" lang="en-US" sz="2800" b="1" i="0" u="none" strike="noStrike" cap="none" normalizeH="0" baseline="0" dirty="0">
                  <a:ln>
                    <a:noFill/>
                  </a:ln>
                  <a:solidFill>
                    <a:schemeClr val="tx1"/>
                  </a:solidFill>
                  <a:effectLst/>
                  <a:latin typeface="Cambria" charset="0"/>
                  <a:ea typeface="Times New Roman" charset="0"/>
                </a:endParaRPr>
              </a:p>
            </p:txBody>
          </p:sp>
          <p:sp>
            <p:nvSpPr>
              <p:cNvPr id="40" name="Rectangle 39"/>
              <p:cNvSpPr/>
              <p:nvPr/>
            </p:nvSpPr>
            <p:spPr>
              <a:xfrm>
                <a:off x="914400" y="5334000"/>
                <a:ext cx="2326276" cy="412556"/>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2" name="Rectangle 51"/>
            <p:cNvSpPr/>
            <p:nvPr/>
          </p:nvSpPr>
          <p:spPr>
            <a:xfrm>
              <a:off x="1333500" y="5396468"/>
              <a:ext cx="290276" cy="369332"/>
            </a:xfrm>
            <a:prstGeom prst="rect">
              <a:avLst/>
            </a:prstGeom>
          </p:spPr>
          <p:txBody>
            <a:bodyPr wrap="none">
              <a:spAutoFit/>
            </a:bodyPr>
            <a:lstStyle/>
            <a:p>
              <a:r>
                <a:rPr lang="en-US" dirty="0" err="1" smtClean="0">
                  <a:latin typeface="Wingdings"/>
                  <a:ea typeface="Wingdings"/>
                  <a:cs typeface="Wingdings"/>
                </a:rPr>
                <a:t></a:t>
              </a:r>
              <a:endParaRPr lang="en-US"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par>
                                <p:cTn id="23" presetID="18" presetClass="entr" presetSubtype="12"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strips(downLeft)">
                                      <p:cBhvr>
                                        <p:cTn id="25" dur="500"/>
                                        <p:tgtEl>
                                          <p:spTgt spid="49"/>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54"/>
                                        </p:tgtEl>
                                        <p:attrNameLst>
                                          <p:attrName>style.visibility</p:attrName>
                                        </p:attrNameLst>
                                      </p:cBhvr>
                                      <p:to>
                                        <p:strVal val="visible"/>
                                      </p:to>
                                    </p:set>
                                  </p:childTnLst>
                                </p:cTn>
                              </p:par>
                              <p:par>
                                <p:cTn id="30" presetID="18" presetClass="entr" presetSubtype="12" fill="hold" grpId="0"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strips(downLeft)">
                                      <p:cBhvr>
                                        <p:cTn id="32" dur="500"/>
                                        <p:tgtEl>
                                          <p:spTgt spid="50"/>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0137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013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8" grpId="0"/>
      <p:bldP spid="30" grpId="0"/>
      <p:bldP spid="41" grpId="0" animBg="1"/>
      <p:bldP spid="49" grpId="0" animBg="1"/>
      <p:bldP spid="5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8</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84" name="Picture 8" descr="red.png"/>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4" name="TextBox 33"/>
          <p:cNvSpPr txBox="1"/>
          <p:nvPr/>
        </p:nvSpPr>
        <p:spPr>
          <a:xfrm>
            <a:off x="457200" y="990600"/>
            <a:ext cx="7924800" cy="369332"/>
          </a:xfrm>
          <a:prstGeom prst="rect">
            <a:avLst/>
          </a:prstGeom>
          <a:noFill/>
        </p:spPr>
        <p:txBody>
          <a:bodyPr wrap="square" rtlCol="0">
            <a:spAutoFit/>
          </a:bodyPr>
          <a:lstStyle/>
          <a:p>
            <a:endParaRPr lang="en-US" dirty="0"/>
          </a:p>
        </p:txBody>
      </p:sp>
      <p:sp>
        <p:nvSpPr>
          <p:cNvPr id="31" name="White Background"/>
          <p:cNvSpPr>
            <a:spLocks noChangeArrowheads="1"/>
          </p:cNvSpPr>
          <p:nvPr/>
        </p:nvSpPr>
        <p:spPr bwMode="auto">
          <a:xfrm>
            <a:off x="228600" y="685800"/>
            <a:ext cx="8686800" cy="5257800"/>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sp>
        <p:nvSpPr>
          <p:cNvPr id="49" name="Rectangle 48"/>
          <p:cNvSpPr/>
          <p:nvPr/>
        </p:nvSpPr>
        <p:spPr>
          <a:xfrm>
            <a:off x="609600" y="2224206"/>
            <a:ext cx="7543800" cy="830997"/>
          </a:xfrm>
          <a:prstGeom prst="rect">
            <a:avLst/>
          </a:prstGeom>
        </p:spPr>
        <p:txBody>
          <a:bodyPr wrap="square">
            <a:spAutoFit/>
          </a:bodyPr>
          <a:lstStyle/>
          <a:p>
            <a:r>
              <a:rPr lang="en-US" sz="2400" dirty="0" err="1" smtClean="0"/>
              <a:t>b</a:t>
            </a:r>
            <a:r>
              <a:rPr lang="en-US" sz="2400" dirty="0" smtClean="0"/>
              <a:t>. Write one numerical expression that will calculate the area based on the work you did in </a:t>
            </a:r>
            <a:r>
              <a:rPr lang="en-US" sz="2400" b="1" dirty="0" smtClean="0"/>
              <a:t>part a.</a:t>
            </a:r>
            <a:endParaRPr lang="en-US" sz="2400" dirty="0"/>
          </a:p>
        </p:txBody>
      </p:sp>
      <p:sp>
        <p:nvSpPr>
          <p:cNvPr id="50" name="Rectangle 49"/>
          <p:cNvSpPr/>
          <p:nvPr/>
        </p:nvSpPr>
        <p:spPr>
          <a:xfrm>
            <a:off x="609600" y="3733800"/>
            <a:ext cx="7792452" cy="830997"/>
          </a:xfrm>
          <a:prstGeom prst="rect">
            <a:avLst/>
          </a:prstGeom>
        </p:spPr>
        <p:txBody>
          <a:bodyPr wrap="square">
            <a:spAutoFit/>
          </a:bodyPr>
          <a:lstStyle/>
          <a:p>
            <a:r>
              <a:rPr lang="en-US" sz="2400" dirty="0" err="1" smtClean="0"/>
              <a:t>c</a:t>
            </a:r>
            <a:r>
              <a:rPr lang="en-US" sz="2400" dirty="0" smtClean="0"/>
              <a:t>. Find a different way to calculate the area of the entire field and write it as one numerical expression.</a:t>
            </a:r>
            <a:endParaRPr lang="en-US" sz="2400" dirty="0"/>
          </a:p>
        </p:txBody>
      </p:sp>
      <p:grpSp>
        <p:nvGrpSpPr>
          <p:cNvPr id="33" name="Group 8"/>
          <p:cNvGrpSpPr>
            <a:grpSpLocks/>
          </p:cNvGrpSpPr>
          <p:nvPr/>
        </p:nvGrpSpPr>
        <p:grpSpPr bwMode="auto">
          <a:xfrm>
            <a:off x="685800" y="686150"/>
            <a:ext cx="3428684" cy="1828267"/>
            <a:chOff x="417" y="3979"/>
            <a:chExt cx="4187" cy="1843"/>
          </a:xfrm>
        </p:grpSpPr>
        <p:sp>
          <p:nvSpPr>
            <p:cNvPr id="35" name="Rectangle 9"/>
            <p:cNvSpPr>
              <a:spLocks noChangeArrowheads="1"/>
            </p:cNvSpPr>
            <p:nvPr/>
          </p:nvSpPr>
          <p:spPr bwMode="auto">
            <a:xfrm>
              <a:off x="1906" y="4128"/>
              <a:ext cx="2520" cy="1080"/>
            </a:xfrm>
            <a:prstGeom prst="rect">
              <a:avLst/>
            </a:prstGeom>
            <a:noFill/>
            <a:ln w="19050">
              <a:solidFill>
                <a:srgbClr val="000000"/>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36" name="Text Box 10"/>
            <p:cNvSpPr txBox="1">
              <a:spLocks noChangeArrowheads="1"/>
            </p:cNvSpPr>
            <p:nvPr/>
          </p:nvSpPr>
          <p:spPr bwMode="auto">
            <a:xfrm>
              <a:off x="417" y="3979"/>
              <a:ext cx="2463"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mbria" charset="0"/>
                  <a:ea typeface="Times New Roman" charset="0"/>
                </a:rPr>
                <a:t>20 </a:t>
              </a:r>
              <a:r>
                <a:rPr kumimoji="0" lang="en-US" sz="2800" b="0" i="0" u="none" strike="noStrike" cap="none" normalizeH="0" baseline="0" dirty="0" err="1">
                  <a:ln>
                    <a:noFill/>
                  </a:ln>
                  <a:solidFill>
                    <a:schemeClr val="tx1"/>
                  </a:solidFill>
                  <a:effectLst/>
                  <a:latin typeface="Cambria" charset="0"/>
                  <a:ea typeface="Times New Roman" charset="0"/>
                </a:rPr>
                <a:t>yds</a:t>
              </a:r>
              <a:endParaRPr kumimoji="0" lang="en-US" sz="2800" b="0" i="0" u="none" strike="noStrike" cap="none" normalizeH="0" baseline="0" dirty="0">
                <a:ln>
                  <a:noFill/>
                </a:ln>
                <a:solidFill>
                  <a:schemeClr val="tx1"/>
                </a:solidFill>
                <a:effectLst/>
                <a:latin typeface="Cambria" charset="0"/>
                <a:ea typeface="Times New Roman" charset="0"/>
              </a:endParaRPr>
            </a:p>
          </p:txBody>
        </p:sp>
        <p:sp>
          <p:nvSpPr>
            <p:cNvPr id="37" name="Text Box 11"/>
            <p:cNvSpPr txBox="1">
              <a:spLocks noChangeArrowheads="1"/>
            </p:cNvSpPr>
            <p:nvPr/>
          </p:nvSpPr>
          <p:spPr bwMode="auto">
            <a:xfrm>
              <a:off x="2141" y="5102"/>
              <a:ext cx="2463"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mbria" charset="0"/>
                  <a:ea typeface="Times New Roman" charset="0"/>
                </a:rPr>
                <a:t>120 </a:t>
              </a:r>
              <a:r>
                <a:rPr kumimoji="0" lang="en-US" sz="2800" b="0" i="0" u="none" strike="noStrike" cap="none" normalizeH="0" baseline="0" dirty="0" err="1">
                  <a:ln>
                    <a:noFill/>
                  </a:ln>
                  <a:solidFill>
                    <a:schemeClr val="tx1"/>
                  </a:solidFill>
                  <a:effectLst/>
                  <a:latin typeface="Cambria" charset="0"/>
                  <a:ea typeface="Times New Roman" charset="0"/>
                </a:rPr>
                <a:t>yds</a:t>
              </a:r>
              <a:endParaRPr kumimoji="0" lang="en-US" sz="2800" b="0" i="0" u="none" strike="noStrike" cap="none" normalizeH="0" baseline="0" dirty="0">
                <a:ln>
                  <a:noFill/>
                </a:ln>
                <a:solidFill>
                  <a:schemeClr val="tx1"/>
                </a:solidFill>
                <a:effectLst/>
                <a:latin typeface="Cambria" charset="0"/>
                <a:ea typeface="Times New Roman" charset="0"/>
              </a:endParaRPr>
            </a:p>
          </p:txBody>
        </p:sp>
        <p:sp>
          <p:nvSpPr>
            <p:cNvPr id="38" name="Text Box 12"/>
            <p:cNvSpPr txBox="1">
              <a:spLocks noChangeArrowheads="1"/>
            </p:cNvSpPr>
            <p:nvPr/>
          </p:nvSpPr>
          <p:spPr bwMode="auto">
            <a:xfrm>
              <a:off x="417" y="4579"/>
              <a:ext cx="2463"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mbria" charset="0"/>
                  <a:ea typeface="Times New Roman" charset="0"/>
                </a:rPr>
                <a:t>30 </a:t>
              </a:r>
              <a:r>
                <a:rPr kumimoji="0" lang="en-US" sz="2800" b="0" i="0" u="none" strike="noStrike" cap="none" normalizeH="0" baseline="0" dirty="0" err="1">
                  <a:ln>
                    <a:noFill/>
                  </a:ln>
                  <a:solidFill>
                    <a:schemeClr val="tx1"/>
                  </a:solidFill>
                  <a:effectLst/>
                  <a:latin typeface="Cambria" charset="0"/>
                  <a:ea typeface="Times New Roman" charset="0"/>
                </a:rPr>
                <a:t>yds</a:t>
              </a:r>
              <a:endParaRPr kumimoji="0" lang="en-US" sz="2800" b="0" i="0" u="none" strike="noStrike" cap="none" normalizeH="0" baseline="0" dirty="0">
                <a:ln>
                  <a:noFill/>
                </a:ln>
                <a:solidFill>
                  <a:schemeClr val="tx1"/>
                </a:solidFill>
                <a:effectLst/>
                <a:latin typeface="Cambria" charset="0"/>
                <a:ea typeface="Times New Roman" charset="0"/>
              </a:endParaRPr>
            </a:p>
          </p:txBody>
        </p:sp>
        <p:sp>
          <p:nvSpPr>
            <p:cNvPr id="39" name="Line 13"/>
            <p:cNvSpPr>
              <a:spLocks noChangeShapeType="1"/>
            </p:cNvSpPr>
            <p:nvPr/>
          </p:nvSpPr>
          <p:spPr bwMode="auto">
            <a:xfrm flipH="1">
              <a:off x="1906" y="4593"/>
              <a:ext cx="2520" cy="0"/>
            </a:xfrm>
            <a:prstGeom prst="line">
              <a:avLst/>
            </a:prstGeom>
            <a:noFill/>
            <a:ln w="28575">
              <a:solidFill>
                <a:srgbClr val="000000"/>
              </a:solidFill>
              <a:prstDash val="dash"/>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grpSp>
      <p:grpSp>
        <p:nvGrpSpPr>
          <p:cNvPr id="24" name="Group 23"/>
          <p:cNvGrpSpPr/>
          <p:nvPr/>
        </p:nvGrpSpPr>
        <p:grpSpPr>
          <a:xfrm>
            <a:off x="1447800" y="3012580"/>
            <a:ext cx="3505556" cy="523635"/>
            <a:chOff x="1447800" y="3012580"/>
            <a:chExt cx="3505556" cy="523635"/>
          </a:xfrm>
        </p:grpSpPr>
        <p:graphicFrame>
          <p:nvGraphicFramePr>
            <p:cNvPr id="101381" name="Object 5"/>
            <p:cNvGraphicFramePr>
              <a:graphicFrameLocks noChangeAspect="1"/>
            </p:cNvGraphicFramePr>
            <p:nvPr/>
          </p:nvGraphicFramePr>
          <p:xfrm>
            <a:off x="1527175" y="3095625"/>
            <a:ext cx="3344863" cy="401638"/>
          </p:xfrm>
          <a:graphic>
            <a:graphicData uri="http://schemas.openxmlformats.org/presentationml/2006/ole">
              <p:oleObj spid="_x0000_s237601" name="Equation" r:id="rId8" imgW="1054100" imgH="127000" progId="Equation.3">
                <p:embed/>
              </p:oleObj>
            </a:graphicData>
          </a:graphic>
        </p:graphicFrame>
        <p:sp>
          <p:nvSpPr>
            <p:cNvPr id="22" name="Rectangle 21"/>
            <p:cNvSpPr/>
            <p:nvPr/>
          </p:nvSpPr>
          <p:spPr>
            <a:xfrm>
              <a:off x="1447800" y="3012580"/>
              <a:ext cx="3505556" cy="523635"/>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1524000" y="4724400"/>
            <a:ext cx="2514600" cy="560530"/>
            <a:chOff x="1524000" y="4724400"/>
            <a:chExt cx="2514600" cy="560530"/>
          </a:xfrm>
        </p:grpSpPr>
        <p:graphicFrame>
          <p:nvGraphicFramePr>
            <p:cNvPr id="101382" name="Object 6"/>
            <p:cNvGraphicFramePr>
              <a:graphicFrameLocks noChangeAspect="1"/>
            </p:cNvGraphicFramePr>
            <p:nvPr/>
          </p:nvGraphicFramePr>
          <p:xfrm>
            <a:off x="1524000" y="4800600"/>
            <a:ext cx="2514600" cy="484330"/>
          </p:xfrm>
          <a:graphic>
            <a:graphicData uri="http://schemas.openxmlformats.org/presentationml/2006/ole">
              <p:oleObj spid="_x0000_s237602" name="Equation" r:id="rId9" imgW="787400" imgH="152400" progId="Equation.3">
                <p:embed/>
              </p:oleObj>
            </a:graphicData>
          </a:graphic>
        </p:graphicFrame>
        <p:sp>
          <p:nvSpPr>
            <p:cNvPr id="23" name="Rectangle 22"/>
            <p:cNvSpPr/>
            <p:nvPr/>
          </p:nvSpPr>
          <p:spPr>
            <a:xfrm>
              <a:off x="1524000" y="4724400"/>
              <a:ext cx="2514600" cy="523635"/>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6" name="Page Title"/>
          <p:cNvSpPr txBox="1">
            <a:spLocks/>
          </p:cNvSpPr>
          <p:nvPr/>
        </p:nvSpPr>
        <p:spPr bwMode="auto">
          <a:xfrm>
            <a:off x="228600" y="0"/>
            <a:ext cx="8229600" cy="639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chemeClr val="bg1"/>
                </a:solidFill>
                <a:effectLst/>
                <a:uLnTx/>
                <a:uFillTx/>
                <a:latin typeface="+mj-lt"/>
                <a:ea typeface="ＭＳ Ｐゴシック" charset="-128"/>
                <a:cs typeface="ＭＳ Ｐゴシック" charset="0"/>
              </a:rPr>
              <a:t>Explore- </a:t>
            </a:r>
            <a:r>
              <a:rPr kumimoji="0" lang="en-US" sz="3200" b="1" i="0" u="none" strike="noStrike" kern="1200" cap="none" spc="0" normalizeH="0" baseline="0" noProof="0" smtClean="0">
                <a:ln>
                  <a:noFill/>
                </a:ln>
                <a:solidFill>
                  <a:schemeClr val="bg1"/>
                </a:solidFill>
                <a:effectLst/>
                <a:uLnTx/>
                <a:uFillTx/>
                <a:latin typeface="+mj-lt"/>
                <a:ea typeface="ＭＳ Ｐゴシック" charset="0"/>
                <a:cs typeface="ＭＳ Ｐゴシック" charset="0"/>
              </a:rPr>
              <a:t>Splitting Athletic Fields</a:t>
            </a:r>
            <a:endParaRPr kumimoji="0" lang="en-US" sz="3200" b="1"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grpSp>
        <p:nvGrpSpPr>
          <p:cNvPr id="48" name="Group 47"/>
          <p:cNvGrpSpPr/>
          <p:nvPr/>
        </p:nvGrpSpPr>
        <p:grpSpPr>
          <a:xfrm>
            <a:off x="5334000" y="762000"/>
            <a:ext cx="2641060" cy="557753"/>
            <a:chOff x="874124" y="4648200"/>
            <a:chExt cx="2641060" cy="557753"/>
          </a:xfrm>
        </p:grpSpPr>
        <p:grpSp>
          <p:nvGrpSpPr>
            <p:cNvPr id="51" name="Group 41"/>
            <p:cNvGrpSpPr/>
            <p:nvPr/>
          </p:nvGrpSpPr>
          <p:grpSpPr>
            <a:xfrm>
              <a:off x="874124" y="4648200"/>
              <a:ext cx="2641060" cy="557753"/>
              <a:chOff x="874124" y="4648200"/>
              <a:chExt cx="2641060" cy="557753"/>
            </a:xfrm>
          </p:grpSpPr>
          <p:sp>
            <p:nvSpPr>
              <p:cNvPr id="53" name="Text Box 10"/>
              <p:cNvSpPr txBox="1">
                <a:spLocks noChangeArrowheads="1"/>
              </p:cNvSpPr>
              <p:nvPr/>
            </p:nvSpPr>
            <p:spPr bwMode="auto">
              <a:xfrm>
                <a:off x="874124" y="4648200"/>
                <a:ext cx="2641060" cy="557753"/>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lvl="0"/>
                <a:r>
                  <a:rPr lang="en-US" sz="2800" b="1" dirty="0" smtClean="0">
                    <a:latin typeface="Cambria" charset="0"/>
                    <a:ea typeface="Times New Roman" charset="0"/>
                  </a:rPr>
                  <a:t>20  120=240</a:t>
                </a:r>
                <a:endParaRPr kumimoji="0" lang="en-US" sz="2800" b="1" i="0" u="none" strike="noStrike" cap="none" normalizeH="0" baseline="0" dirty="0">
                  <a:ln>
                    <a:noFill/>
                  </a:ln>
                  <a:solidFill>
                    <a:schemeClr val="tx1"/>
                  </a:solidFill>
                  <a:effectLst/>
                  <a:latin typeface="Cambria" charset="0"/>
                  <a:ea typeface="Times New Roman" charset="0"/>
                </a:endParaRPr>
              </a:p>
            </p:txBody>
          </p:sp>
          <p:sp>
            <p:nvSpPr>
              <p:cNvPr id="54" name="Rectangle 53"/>
              <p:cNvSpPr/>
              <p:nvPr/>
            </p:nvSpPr>
            <p:spPr>
              <a:xfrm>
                <a:off x="874124" y="4793397"/>
                <a:ext cx="2326276" cy="412556"/>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2" name="Rectangle 51"/>
            <p:cNvSpPr/>
            <p:nvPr/>
          </p:nvSpPr>
          <p:spPr>
            <a:xfrm>
              <a:off x="1333500" y="4780697"/>
              <a:ext cx="290276" cy="369332"/>
            </a:xfrm>
            <a:prstGeom prst="rect">
              <a:avLst/>
            </a:prstGeom>
          </p:spPr>
          <p:txBody>
            <a:bodyPr wrap="none">
              <a:spAutoFit/>
            </a:bodyPr>
            <a:lstStyle/>
            <a:p>
              <a:r>
                <a:rPr lang="en-US" dirty="0" err="1" smtClean="0">
                  <a:latin typeface="Wingdings"/>
                  <a:ea typeface="Wingdings"/>
                  <a:cs typeface="Wingdings"/>
                </a:rPr>
                <a:t></a:t>
              </a:r>
              <a:endParaRPr lang="en-US" dirty="0"/>
            </a:p>
          </p:txBody>
        </p:sp>
      </p:grpSp>
      <p:grpSp>
        <p:nvGrpSpPr>
          <p:cNvPr id="55" name="Group 54"/>
          <p:cNvGrpSpPr/>
          <p:nvPr/>
        </p:nvGrpSpPr>
        <p:grpSpPr>
          <a:xfrm>
            <a:off x="5334000" y="1364397"/>
            <a:ext cx="2478676" cy="540603"/>
            <a:chOff x="874124" y="5250597"/>
            <a:chExt cx="2478676" cy="540603"/>
          </a:xfrm>
        </p:grpSpPr>
        <p:grpSp>
          <p:nvGrpSpPr>
            <p:cNvPr id="56" name="Group 43"/>
            <p:cNvGrpSpPr/>
            <p:nvPr/>
          </p:nvGrpSpPr>
          <p:grpSpPr>
            <a:xfrm>
              <a:off x="874124" y="5250597"/>
              <a:ext cx="2478676" cy="540603"/>
              <a:chOff x="874124" y="5205953"/>
              <a:chExt cx="2478676" cy="540603"/>
            </a:xfrm>
          </p:grpSpPr>
          <p:sp>
            <p:nvSpPr>
              <p:cNvPr id="58" name="Text Box 10"/>
              <p:cNvSpPr txBox="1">
                <a:spLocks noChangeArrowheads="1"/>
              </p:cNvSpPr>
              <p:nvPr/>
            </p:nvSpPr>
            <p:spPr bwMode="auto">
              <a:xfrm>
                <a:off x="874124" y="5205953"/>
                <a:ext cx="2478676" cy="457069"/>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b="1" dirty="0" smtClean="0">
                    <a:latin typeface="Cambria" charset="0"/>
                    <a:ea typeface="Times New Roman" charset="0"/>
                  </a:rPr>
                  <a:t>30  120=360</a:t>
                </a:r>
                <a:endParaRPr kumimoji="0" lang="en-US" sz="2800" b="1" i="0" u="none" strike="noStrike" cap="none" normalizeH="0" baseline="0" dirty="0">
                  <a:ln>
                    <a:noFill/>
                  </a:ln>
                  <a:solidFill>
                    <a:schemeClr val="tx1"/>
                  </a:solidFill>
                  <a:effectLst/>
                  <a:latin typeface="Cambria" charset="0"/>
                  <a:ea typeface="Times New Roman" charset="0"/>
                </a:endParaRPr>
              </a:p>
            </p:txBody>
          </p:sp>
          <p:sp>
            <p:nvSpPr>
              <p:cNvPr id="59" name="Rectangle 58"/>
              <p:cNvSpPr/>
              <p:nvPr/>
            </p:nvSpPr>
            <p:spPr>
              <a:xfrm>
                <a:off x="914400" y="5334000"/>
                <a:ext cx="2326276" cy="412556"/>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7" name="Rectangle 56"/>
            <p:cNvSpPr/>
            <p:nvPr/>
          </p:nvSpPr>
          <p:spPr>
            <a:xfrm>
              <a:off x="1333500" y="5396468"/>
              <a:ext cx="290276" cy="369332"/>
            </a:xfrm>
            <a:prstGeom prst="rect">
              <a:avLst/>
            </a:prstGeom>
          </p:spPr>
          <p:txBody>
            <a:bodyPr wrap="none">
              <a:spAutoFit/>
            </a:bodyPr>
            <a:lstStyle/>
            <a:p>
              <a:r>
                <a:rPr lang="en-US" dirty="0" err="1" smtClean="0">
                  <a:latin typeface="Wingdings"/>
                  <a:ea typeface="Wingdings"/>
                  <a:cs typeface="Wingdings"/>
                </a:rPr>
                <a:t></a:t>
              </a:r>
              <a:endParaRPr lang="en-US" dirty="0"/>
            </a:p>
          </p:txBody>
        </p:sp>
      </p:grpSp>
      <p:grpSp>
        <p:nvGrpSpPr>
          <p:cNvPr id="65" name="Group 64"/>
          <p:cNvGrpSpPr/>
          <p:nvPr/>
        </p:nvGrpSpPr>
        <p:grpSpPr>
          <a:xfrm>
            <a:off x="2209800" y="737647"/>
            <a:ext cx="1498060" cy="557753"/>
            <a:chOff x="5817140" y="2947447"/>
            <a:chExt cx="1498060" cy="557753"/>
          </a:xfrm>
        </p:grpSpPr>
        <p:sp>
          <p:nvSpPr>
            <p:cNvPr id="66" name="Text Box 10"/>
            <p:cNvSpPr txBox="1">
              <a:spLocks noChangeArrowheads="1"/>
            </p:cNvSpPr>
            <p:nvPr/>
          </p:nvSpPr>
          <p:spPr bwMode="auto">
            <a:xfrm>
              <a:off x="5817140" y="2947447"/>
              <a:ext cx="1498060" cy="557753"/>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lvl="0"/>
              <a:r>
                <a:rPr lang="en-US" sz="2800" b="1" dirty="0" smtClean="0">
                  <a:latin typeface="Cambria" charset="0"/>
                  <a:ea typeface="Times New Roman" charset="0"/>
                </a:rPr>
                <a:t>20  120</a:t>
              </a:r>
              <a:endParaRPr kumimoji="0" lang="en-US" sz="2800" b="1" i="0" u="none" strike="noStrike" cap="none" normalizeH="0" baseline="0" dirty="0">
                <a:ln>
                  <a:noFill/>
                </a:ln>
                <a:solidFill>
                  <a:schemeClr val="tx1"/>
                </a:solidFill>
                <a:effectLst/>
                <a:latin typeface="Cambria" charset="0"/>
                <a:ea typeface="Times New Roman" charset="0"/>
              </a:endParaRPr>
            </a:p>
          </p:txBody>
        </p:sp>
        <p:sp>
          <p:nvSpPr>
            <p:cNvPr id="67" name="Rectangle 66"/>
            <p:cNvSpPr/>
            <p:nvPr/>
          </p:nvSpPr>
          <p:spPr>
            <a:xfrm>
              <a:off x="6276516" y="3079944"/>
              <a:ext cx="290276" cy="369332"/>
            </a:xfrm>
            <a:prstGeom prst="rect">
              <a:avLst/>
            </a:prstGeom>
          </p:spPr>
          <p:txBody>
            <a:bodyPr wrap="none">
              <a:spAutoFit/>
            </a:bodyPr>
            <a:lstStyle/>
            <a:p>
              <a:r>
                <a:rPr lang="en-US" dirty="0" err="1" smtClean="0">
                  <a:latin typeface="Wingdings"/>
                  <a:ea typeface="Wingdings"/>
                  <a:cs typeface="Wingdings"/>
                </a:rPr>
                <a:t></a:t>
              </a:r>
              <a:endParaRPr lang="en-US" dirty="0"/>
            </a:p>
          </p:txBody>
        </p:sp>
      </p:grpSp>
      <p:grpSp>
        <p:nvGrpSpPr>
          <p:cNvPr id="68" name="Group 67"/>
          <p:cNvGrpSpPr/>
          <p:nvPr/>
        </p:nvGrpSpPr>
        <p:grpSpPr>
          <a:xfrm>
            <a:off x="2209800" y="1271047"/>
            <a:ext cx="1498060" cy="557753"/>
            <a:chOff x="5817140" y="2947447"/>
            <a:chExt cx="1498060" cy="557753"/>
          </a:xfrm>
        </p:grpSpPr>
        <p:sp>
          <p:nvSpPr>
            <p:cNvPr id="69" name="Text Box 10"/>
            <p:cNvSpPr txBox="1">
              <a:spLocks noChangeArrowheads="1"/>
            </p:cNvSpPr>
            <p:nvPr/>
          </p:nvSpPr>
          <p:spPr bwMode="auto">
            <a:xfrm>
              <a:off x="5817140" y="2947447"/>
              <a:ext cx="1498060" cy="557753"/>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lvl="0"/>
              <a:r>
                <a:rPr lang="en-US" sz="2800" b="1" dirty="0" smtClean="0">
                  <a:latin typeface="Cambria" charset="0"/>
                  <a:ea typeface="Times New Roman" charset="0"/>
                </a:rPr>
                <a:t>30  120</a:t>
              </a:r>
              <a:endParaRPr kumimoji="0" lang="en-US" sz="2800" b="1" i="0" u="none" strike="noStrike" cap="none" normalizeH="0" baseline="0" dirty="0">
                <a:ln>
                  <a:noFill/>
                </a:ln>
                <a:solidFill>
                  <a:schemeClr val="tx1"/>
                </a:solidFill>
                <a:effectLst/>
                <a:latin typeface="Cambria" charset="0"/>
                <a:ea typeface="Times New Roman" charset="0"/>
              </a:endParaRPr>
            </a:p>
          </p:txBody>
        </p:sp>
        <p:sp>
          <p:nvSpPr>
            <p:cNvPr id="70" name="Rectangle 69"/>
            <p:cNvSpPr/>
            <p:nvPr/>
          </p:nvSpPr>
          <p:spPr>
            <a:xfrm>
              <a:off x="6276516" y="3079944"/>
              <a:ext cx="290276" cy="369332"/>
            </a:xfrm>
            <a:prstGeom prst="rect">
              <a:avLst/>
            </a:prstGeom>
          </p:spPr>
          <p:txBody>
            <a:bodyPr wrap="square">
              <a:spAutoFit/>
            </a:bodyPr>
            <a:lstStyle/>
            <a:p>
              <a:r>
                <a:rPr lang="en-US" dirty="0" err="1" smtClean="0">
                  <a:latin typeface="Wingdings"/>
                  <a:ea typeface="Wingdings"/>
                  <a:cs typeface="Wingdings"/>
                </a:rPr>
                <a:t></a:t>
              </a:r>
              <a:endParaRPr lang="en-US" dirty="0"/>
            </a:p>
          </p:txBody>
        </p:sp>
      </p:grpSp>
      <p:grpSp>
        <p:nvGrpSpPr>
          <p:cNvPr id="41" name="Group 8"/>
          <p:cNvGrpSpPr>
            <a:grpSpLocks/>
          </p:cNvGrpSpPr>
          <p:nvPr/>
        </p:nvGrpSpPr>
        <p:grpSpPr bwMode="auto">
          <a:xfrm>
            <a:off x="5544143" y="4460882"/>
            <a:ext cx="3066457" cy="1635118"/>
            <a:chOff x="417" y="3979"/>
            <a:chExt cx="4187" cy="1843"/>
          </a:xfrm>
        </p:grpSpPr>
        <p:sp>
          <p:nvSpPr>
            <p:cNvPr id="42" name="Rectangle 9"/>
            <p:cNvSpPr>
              <a:spLocks noChangeArrowheads="1"/>
            </p:cNvSpPr>
            <p:nvPr/>
          </p:nvSpPr>
          <p:spPr bwMode="auto">
            <a:xfrm>
              <a:off x="1906" y="4128"/>
              <a:ext cx="2520" cy="1080"/>
            </a:xfrm>
            <a:prstGeom prst="rect">
              <a:avLst/>
            </a:prstGeom>
            <a:noFill/>
            <a:ln w="19050">
              <a:solidFill>
                <a:srgbClr val="000000"/>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43" name="Text Box 10"/>
            <p:cNvSpPr txBox="1">
              <a:spLocks noChangeArrowheads="1"/>
            </p:cNvSpPr>
            <p:nvPr/>
          </p:nvSpPr>
          <p:spPr bwMode="auto">
            <a:xfrm>
              <a:off x="417" y="3979"/>
              <a:ext cx="2463"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mbria" charset="0"/>
                  <a:ea typeface="Times New Roman" charset="0"/>
                </a:rPr>
                <a:t>20 </a:t>
              </a:r>
              <a:r>
                <a:rPr kumimoji="0" lang="en-US" sz="2800" b="0" i="0" u="none" strike="noStrike" cap="none" normalizeH="0" baseline="0" dirty="0" err="1">
                  <a:ln>
                    <a:noFill/>
                  </a:ln>
                  <a:solidFill>
                    <a:schemeClr val="tx1"/>
                  </a:solidFill>
                  <a:effectLst/>
                  <a:latin typeface="Cambria" charset="0"/>
                  <a:ea typeface="Times New Roman" charset="0"/>
                </a:rPr>
                <a:t>yds</a:t>
              </a:r>
              <a:endParaRPr kumimoji="0" lang="en-US" sz="2800" b="0" i="0" u="none" strike="noStrike" cap="none" normalizeH="0" baseline="0" dirty="0">
                <a:ln>
                  <a:noFill/>
                </a:ln>
                <a:solidFill>
                  <a:schemeClr val="tx1"/>
                </a:solidFill>
                <a:effectLst/>
                <a:latin typeface="Cambria" charset="0"/>
                <a:ea typeface="Times New Roman" charset="0"/>
              </a:endParaRPr>
            </a:p>
          </p:txBody>
        </p:sp>
        <p:sp>
          <p:nvSpPr>
            <p:cNvPr id="44" name="Text Box 11"/>
            <p:cNvSpPr txBox="1">
              <a:spLocks noChangeArrowheads="1"/>
            </p:cNvSpPr>
            <p:nvPr/>
          </p:nvSpPr>
          <p:spPr bwMode="auto">
            <a:xfrm>
              <a:off x="2141" y="5102"/>
              <a:ext cx="2463"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mbria" charset="0"/>
                  <a:ea typeface="Times New Roman" charset="0"/>
                </a:rPr>
                <a:t>120 </a:t>
              </a:r>
              <a:r>
                <a:rPr kumimoji="0" lang="en-US" sz="2800" b="0" i="0" u="none" strike="noStrike" cap="none" normalizeH="0" baseline="0" dirty="0" err="1">
                  <a:ln>
                    <a:noFill/>
                  </a:ln>
                  <a:solidFill>
                    <a:schemeClr val="tx1"/>
                  </a:solidFill>
                  <a:effectLst/>
                  <a:latin typeface="Cambria" charset="0"/>
                  <a:ea typeface="Times New Roman" charset="0"/>
                </a:rPr>
                <a:t>yds</a:t>
              </a:r>
              <a:endParaRPr kumimoji="0" lang="en-US" sz="2800" b="0" i="0" u="none" strike="noStrike" cap="none" normalizeH="0" baseline="0" dirty="0">
                <a:ln>
                  <a:noFill/>
                </a:ln>
                <a:solidFill>
                  <a:schemeClr val="tx1"/>
                </a:solidFill>
                <a:effectLst/>
                <a:latin typeface="Cambria" charset="0"/>
                <a:ea typeface="Times New Roman" charset="0"/>
              </a:endParaRPr>
            </a:p>
          </p:txBody>
        </p:sp>
        <p:sp>
          <p:nvSpPr>
            <p:cNvPr id="45" name="Text Box 12"/>
            <p:cNvSpPr txBox="1">
              <a:spLocks noChangeArrowheads="1"/>
            </p:cNvSpPr>
            <p:nvPr/>
          </p:nvSpPr>
          <p:spPr bwMode="auto">
            <a:xfrm>
              <a:off x="417" y="4579"/>
              <a:ext cx="2463"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mbria" charset="0"/>
                  <a:ea typeface="Times New Roman" charset="0"/>
                </a:rPr>
                <a:t>30 </a:t>
              </a:r>
              <a:r>
                <a:rPr kumimoji="0" lang="en-US" sz="2800" b="0" i="0" u="none" strike="noStrike" cap="none" normalizeH="0" baseline="0" dirty="0" err="1">
                  <a:ln>
                    <a:noFill/>
                  </a:ln>
                  <a:solidFill>
                    <a:schemeClr val="tx1"/>
                  </a:solidFill>
                  <a:effectLst/>
                  <a:latin typeface="Cambria" charset="0"/>
                  <a:ea typeface="Times New Roman" charset="0"/>
                </a:rPr>
                <a:t>yds</a:t>
              </a:r>
              <a:endParaRPr kumimoji="0" lang="en-US" sz="2800" b="0" i="0" u="none" strike="noStrike" cap="none" normalizeH="0" baseline="0" dirty="0">
                <a:ln>
                  <a:noFill/>
                </a:ln>
                <a:solidFill>
                  <a:schemeClr val="tx1"/>
                </a:solidFill>
                <a:effectLst/>
                <a:latin typeface="Cambria" charset="0"/>
                <a:ea typeface="Times New Roman" charset="0"/>
              </a:endParaRPr>
            </a:p>
          </p:txBody>
        </p:sp>
        <p:sp>
          <p:nvSpPr>
            <p:cNvPr id="46" name="Line 13"/>
            <p:cNvSpPr>
              <a:spLocks noChangeShapeType="1"/>
            </p:cNvSpPr>
            <p:nvPr/>
          </p:nvSpPr>
          <p:spPr bwMode="auto">
            <a:xfrm flipH="1">
              <a:off x="1906" y="4593"/>
              <a:ext cx="2520" cy="0"/>
            </a:xfrm>
            <a:prstGeom prst="line">
              <a:avLst/>
            </a:prstGeom>
            <a:noFill/>
            <a:ln w="28575">
              <a:solidFill>
                <a:srgbClr val="000000"/>
              </a:solidFill>
              <a:prstDash val="dash"/>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grpSp>
      <p:grpSp>
        <p:nvGrpSpPr>
          <p:cNvPr id="62" name="Group 61"/>
          <p:cNvGrpSpPr/>
          <p:nvPr/>
        </p:nvGrpSpPr>
        <p:grpSpPr>
          <a:xfrm>
            <a:off x="5534881" y="4572000"/>
            <a:ext cx="1094519" cy="979256"/>
            <a:chOff x="5534881" y="4572000"/>
            <a:chExt cx="1094519" cy="979256"/>
          </a:xfrm>
        </p:grpSpPr>
        <p:sp>
          <p:nvSpPr>
            <p:cNvPr id="47" name="Text Box 12"/>
            <p:cNvSpPr txBox="1">
              <a:spLocks noChangeArrowheads="1"/>
            </p:cNvSpPr>
            <p:nvPr/>
          </p:nvSpPr>
          <p:spPr bwMode="auto">
            <a:xfrm>
              <a:off x="5663760" y="4724400"/>
              <a:ext cx="508998" cy="638787"/>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mbria" charset="0"/>
                  <a:ea typeface="Times New Roman" charset="0"/>
                </a:rPr>
                <a:t>+</a:t>
              </a:r>
              <a:endParaRPr kumimoji="0" lang="en-US" sz="2800" b="0" i="0" u="none" strike="noStrike" cap="none" normalizeH="0" baseline="0" dirty="0">
                <a:ln>
                  <a:noFill/>
                </a:ln>
                <a:solidFill>
                  <a:schemeClr val="tx1"/>
                </a:solidFill>
                <a:effectLst/>
                <a:latin typeface="Cambria" charset="0"/>
                <a:ea typeface="Times New Roman" charset="0"/>
              </a:endParaRPr>
            </a:p>
          </p:txBody>
        </p:sp>
        <p:sp>
          <p:nvSpPr>
            <p:cNvPr id="60" name="Text Box 12"/>
            <p:cNvSpPr txBox="1">
              <a:spLocks noChangeArrowheads="1"/>
            </p:cNvSpPr>
            <p:nvPr/>
          </p:nvSpPr>
          <p:spPr bwMode="auto">
            <a:xfrm>
              <a:off x="5534881" y="4572000"/>
              <a:ext cx="1094519" cy="979256"/>
            </a:xfrm>
            <a:prstGeom prst="rect">
              <a:avLst/>
            </a:prstGeom>
            <a:noFill/>
            <a:ln w="9525">
              <a:solidFill>
                <a:srgbClr val="FF0000"/>
              </a:solid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Cambria" charset="0"/>
                <a:ea typeface="Times New Roman"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left)">
                                      <p:cBhvr>
                                        <p:cTn id="7" dur="500"/>
                                        <p:tgtEl>
                                          <p:spTgt spid="65"/>
                                        </p:tgtEl>
                                      </p:cBhvr>
                                    </p:animEffect>
                                  </p:childTnLst>
                                </p:cTn>
                              </p:par>
                              <p:par>
                                <p:cTn id="8" presetID="22" presetClass="entr" presetSubtype="8" fill="hold" nodeType="withEffect">
                                  <p:stCondLst>
                                    <p:cond delay="0"/>
                                  </p:stCondLst>
                                  <p:childTnLst>
                                    <p:set>
                                      <p:cBhvr>
                                        <p:cTn id="9" dur="1" fill="hold">
                                          <p:stCondLst>
                                            <p:cond delay="0"/>
                                          </p:stCondLst>
                                        </p:cTn>
                                        <p:tgtEl>
                                          <p:spTgt spid="68"/>
                                        </p:tgtEl>
                                        <p:attrNameLst>
                                          <p:attrName>style.visibility</p:attrName>
                                        </p:attrNameLst>
                                      </p:cBhvr>
                                      <p:to>
                                        <p:strVal val="visible"/>
                                      </p:to>
                                    </p:set>
                                    <p:animEffect transition="in" filter="wipe(left)">
                                      <p:cBhvr>
                                        <p:cTn id="10" dur="500"/>
                                        <p:tgtEl>
                                          <p:spTgt spid="6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128"/>
              </a:defRPr>
            </a:lvl1pPr>
            <a:lvl2pPr marL="742950" indent="-285750" eaLnBrk="0" hangingPunct="0">
              <a:defRPr>
                <a:solidFill>
                  <a:schemeClr val="tx1"/>
                </a:solidFill>
                <a:latin typeface="Calibri" charset="0"/>
                <a:ea typeface="ＭＳ Ｐゴシック" charset="-128"/>
              </a:defRPr>
            </a:lvl2pPr>
            <a:lvl3pPr marL="1143000" indent="-228600" eaLnBrk="0" hangingPunct="0">
              <a:defRPr>
                <a:solidFill>
                  <a:schemeClr val="tx1"/>
                </a:solidFill>
                <a:latin typeface="Calibri" charset="0"/>
                <a:ea typeface="ＭＳ Ｐゴシック" charset="-128"/>
              </a:defRPr>
            </a:lvl3pPr>
            <a:lvl4pPr marL="1600200" indent="-228600" eaLnBrk="0" hangingPunct="0">
              <a:defRPr>
                <a:solidFill>
                  <a:schemeClr val="tx1"/>
                </a:solidFill>
                <a:latin typeface="Calibri" charset="0"/>
                <a:ea typeface="ＭＳ Ｐゴシック" charset="-128"/>
              </a:defRPr>
            </a:lvl4pPr>
            <a:lvl5pPr marL="2057400" indent="-228600" eaLnBrk="0" hangingPunct="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eaLnBrk="1" hangingPunct="1"/>
            <a:fld id="{49955E0A-51E8-4760-AA2F-827952AFB80A}" type="slidenum">
              <a:rPr lang="en-US" smtClean="0">
                <a:solidFill>
                  <a:schemeClr val="bg1"/>
                </a:solidFill>
              </a:rPr>
              <a:pPr eaLnBrk="1" hangingPunct="1"/>
              <a:t>9</a:t>
            </a:fld>
            <a:endParaRPr lang="en-US" smtClean="0">
              <a:solidFill>
                <a:schemeClr val="bg1"/>
              </a:solidFill>
            </a:endParaRPr>
          </a:p>
        </p:txBody>
      </p:sp>
      <p:sp>
        <p:nvSpPr>
          <p:cNvPr id="307" name="Agenda Link">
            <a:hlinkClick r:id="rId4" action="ppaction://hlinksldjump"/>
          </p:cNvPr>
          <p:cNvSpPr txBox="1"/>
          <p:nvPr/>
        </p:nvSpPr>
        <p:spPr>
          <a:xfrm>
            <a:off x="7696200" y="6019800"/>
            <a:ext cx="1016000" cy="419100"/>
          </a:xfrm>
          <a:prstGeom prst="rect">
            <a:avLst/>
          </a:prstGeom>
        </p:spPr>
        <p:txBody>
          <a:bodyPr wrap="none" anchor="ctr">
            <a:normAutofit/>
          </a:bodyPr>
          <a:lstStyle/>
          <a:p>
            <a:pPr fontAlgn="auto">
              <a:spcAft>
                <a:spcPts val="0"/>
              </a:spcAft>
              <a:defRPr/>
            </a:pPr>
            <a:r>
              <a:rPr lang="en-US" b="1" dirty="0">
                <a:solidFill>
                  <a:schemeClr val="bg1"/>
                </a:solidFill>
                <a:latin typeface="Perpetua" pitchFamily="18" charset="0"/>
                <a:ea typeface="+mj-ea"/>
                <a:cs typeface="+mj-cs"/>
              </a:rPr>
              <a:t>Agenda</a:t>
            </a:r>
          </a:p>
        </p:txBody>
      </p:sp>
      <p:grpSp>
        <p:nvGrpSpPr>
          <p:cNvPr id="2" name="Group 5"/>
          <p:cNvGrpSpPr>
            <a:grpSpLocks/>
          </p:cNvGrpSpPr>
          <p:nvPr/>
        </p:nvGrpSpPr>
        <p:grpSpPr bwMode="auto">
          <a:xfrm>
            <a:off x="609600" y="6413500"/>
            <a:ext cx="7402513" cy="387350"/>
            <a:chOff x="609600" y="6414018"/>
            <a:chExt cx="7401771" cy="386725"/>
          </a:xfrm>
        </p:grpSpPr>
        <p:pic>
          <p:nvPicPr>
            <p:cNvPr id="24583" name="Picture 7" descr="blue.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343400" y="6419332"/>
              <a:ext cx="1828800" cy="3691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84" name="Picture 8" descr="red.png"/>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rot="216847" flipV="1">
              <a:off x="6182571" y="6414018"/>
              <a:ext cx="1828800" cy="38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85" name="Picture 9" descr="black.png"/>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09600" y="6435574"/>
              <a:ext cx="1828800" cy="363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4" name="TextBox 33"/>
          <p:cNvSpPr txBox="1"/>
          <p:nvPr/>
        </p:nvSpPr>
        <p:spPr>
          <a:xfrm>
            <a:off x="457200" y="990600"/>
            <a:ext cx="7924800" cy="369332"/>
          </a:xfrm>
          <a:prstGeom prst="rect">
            <a:avLst/>
          </a:prstGeom>
          <a:noFill/>
        </p:spPr>
        <p:txBody>
          <a:bodyPr wrap="square" rtlCol="0">
            <a:spAutoFit/>
          </a:bodyPr>
          <a:lstStyle/>
          <a:p>
            <a:endParaRPr lang="en-US" dirty="0"/>
          </a:p>
        </p:txBody>
      </p:sp>
      <p:sp>
        <p:nvSpPr>
          <p:cNvPr id="31" name="White Background"/>
          <p:cNvSpPr>
            <a:spLocks noChangeArrowheads="1"/>
          </p:cNvSpPr>
          <p:nvPr/>
        </p:nvSpPr>
        <p:spPr bwMode="auto">
          <a:xfrm>
            <a:off x="228600" y="762000"/>
            <a:ext cx="8686800" cy="5214937"/>
          </a:xfrm>
          <a:prstGeom prst="roundRect">
            <a:avLst>
              <a:gd name="adj" fmla="val 7954"/>
            </a:avLst>
          </a:prstGeom>
          <a:solidFill>
            <a:schemeClr val="bg1"/>
          </a:solidFill>
          <a:ln w="38100">
            <a:solidFill>
              <a:schemeClr val="accent1">
                <a:lumMod val="50000"/>
              </a:schemeClr>
            </a:solidFill>
            <a:round/>
            <a:headEnd/>
            <a:tailEnd/>
          </a:ln>
        </p:spPr>
        <p:txBody>
          <a:bodyPr wrap="none" anchor="ctr"/>
          <a:lstStyle/>
          <a:p>
            <a:pPr>
              <a:defRPr/>
            </a:pPr>
            <a:endParaRPr lang="en-US"/>
          </a:p>
        </p:txBody>
      </p:sp>
      <p:sp>
        <p:nvSpPr>
          <p:cNvPr id="43" name="TextBox 42"/>
          <p:cNvSpPr txBox="1"/>
          <p:nvPr/>
        </p:nvSpPr>
        <p:spPr>
          <a:xfrm>
            <a:off x="1143000" y="990600"/>
            <a:ext cx="4038600" cy="369332"/>
          </a:xfrm>
          <a:prstGeom prst="rect">
            <a:avLst/>
          </a:prstGeom>
          <a:noFill/>
        </p:spPr>
        <p:txBody>
          <a:bodyPr wrap="square" rtlCol="0">
            <a:spAutoFit/>
          </a:bodyPr>
          <a:lstStyle/>
          <a:p>
            <a:endParaRPr lang="en-US" dirty="0"/>
          </a:p>
        </p:txBody>
      </p:sp>
      <p:sp>
        <p:nvSpPr>
          <p:cNvPr id="29" name="Rectangle 28"/>
          <p:cNvSpPr/>
          <p:nvPr/>
        </p:nvSpPr>
        <p:spPr>
          <a:xfrm>
            <a:off x="609600" y="838200"/>
            <a:ext cx="3586288" cy="369332"/>
          </a:xfrm>
          <a:prstGeom prst="rect">
            <a:avLst/>
          </a:prstGeom>
        </p:spPr>
        <p:txBody>
          <a:bodyPr wrap="none">
            <a:spAutoFit/>
          </a:bodyPr>
          <a:lstStyle/>
          <a:p>
            <a:r>
              <a:rPr lang="en-US" dirty="0" smtClean="0"/>
              <a:t>3. The field is divided into two parts.</a:t>
            </a:r>
            <a:endParaRPr lang="en-US" dirty="0"/>
          </a:p>
        </p:txBody>
      </p:sp>
      <p:grpSp>
        <p:nvGrpSpPr>
          <p:cNvPr id="6" name="Group 3"/>
          <p:cNvGrpSpPr>
            <a:grpSpLocks/>
          </p:cNvGrpSpPr>
          <p:nvPr/>
        </p:nvGrpSpPr>
        <p:grpSpPr bwMode="auto">
          <a:xfrm>
            <a:off x="457200" y="1245156"/>
            <a:ext cx="3962105" cy="1269444"/>
            <a:chOff x="5848" y="4745"/>
            <a:chExt cx="5639" cy="1657"/>
          </a:xfrm>
        </p:grpSpPr>
        <p:sp>
          <p:nvSpPr>
            <p:cNvPr id="154628" name="Rectangle 4"/>
            <p:cNvSpPr>
              <a:spLocks noChangeArrowheads="1"/>
            </p:cNvSpPr>
            <p:nvPr/>
          </p:nvSpPr>
          <p:spPr bwMode="auto">
            <a:xfrm>
              <a:off x="7044" y="4745"/>
              <a:ext cx="2520" cy="1080"/>
            </a:xfrm>
            <a:prstGeom prst="rect">
              <a:avLst/>
            </a:prstGeom>
            <a:noFill/>
            <a:ln w="19050">
              <a:solidFill>
                <a:srgbClr val="000000"/>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54629" name="Text Box 5"/>
            <p:cNvSpPr txBox="1">
              <a:spLocks noChangeArrowheads="1"/>
            </p:cNvSpPr>
            <p:nvPr/>
          </p:nvSpPr>
          <p:spPr bwMode="auto">
            <a:xfrm>
              <a:off x="8727" y="5682"/>
              <a:ext cx="2760"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mbria" charset="0"/>
                  <a:ea typeface="Times New Roman" charset="0"/>
                </a:rPr>
                <a:t>40 </a:t>
              </a:r>
              <a:r>
                <a:rPr kumimoji="0" lang="en-US" sz="2800" b="0" i="0" u="none" strike="noStrike" cap="none" normalizeH="0" baseline="0" dirty="0" err="1">
                  <a:ln>
                    <a:noFill/>
                  </a:ln>
                  <a:solidFill>
                    <a:schemeClr val="tx1"/>
                  </a:solidFill>
                  <a:effectLst/>
                  <a:latin typeface="Cambria" charset="0"/>
                  <a:ea typeface="Times New Roman" charset="0"/>
                </a:rPr>
                <a:t>yds</a:t>
              </a:r>
              <a:endParaRPr kumimoji="0" lang="en-US" sz="2800" b="0" i="0" u="none" strike="noStrike" cap="none" normalizeH="0" baseline="0" dirty="0">
                <a:ln>
                  <a:noFill/>
                </a:ln>
                <a:solidFill>
                  <a:schemeClr val="tx1"/>
                </a:solidFill>
                <a:effectLst/>
                <a:latin typeface="Cambria" charset="0"/>
                <a:ea typeface="Times New Roman" charset="0"/>
              </a:endParaRPr>
            </a:p>
          </p:txBody>
        </p:sp>
        <p:sp>
          <p:nvSpPr>
            <p:cNvPr id="154630" name="Text Box 6"/>
            <p:cNvSpPr txBox="1">
              <a:spLocks noChangeArrowheads="1"/>
            </p:cNvSpPr>
            <p:nvPr/>
          </p:nvSpPr>
          <p:spPr bwMode="auto">
            <a:xfrm>
              <a:off x="6879" y="5603"/>
              <a:ext cx="2449"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mbria" charset="0"/>
                  <a:ea typeface="Times New Roman" charset="0"/>
                </a:rPr>
                <a:t>80 </a:t>
              </a:r>
              <a:r>
                <a:rPr kumimoji="0" lang="en-US" sz="2800" b="0" i="0" u="none" strike="noStrike" cap="none" normalizeH="0" baseline="0" dirty="0" err="1">
                  <a:ln>
                    <a:noFill/>
                  </a:ln>
                  <a:solidFill>
                    <a:schemeClr val="tx1"/>
                  </a:solidFill>
                  <a:effectLst/>
                  <a:latin typeface="Cambria" charset="0"/>
                  <a:ea typeface="Times New Roman" charset="0"/>
                </a:rPr>
                <a:t>yds</a:t>
              </a:r>
              <a:endParaRPr kumimoji="0" lang="en-US" sz="2800" b="0" i="0" u="none" strike="noStrike" cap="none" normalizeH="0" baseline="0" dirty="0">
                <a:ln>
                  <a:noFill/>
                </a:ln>
                <a:solidFill>
                  <a:schemeClr val="tx1"/>
                </a:solidFill>
                <a:effectLst/>
                <a:latin typeface="Cambria" charset="0"/>
                <a:ea typeface="Times New Roman" charset="0"/>
              </a:endParaRPr>
            </a:p>
          </p:txBody>
        </p:sp>
        <p:sp>
          <p:nvSpPr>
            <p:cNvPr id="154631" name="Text Box 7"/>
            <p:cNvSpPr txBox="1">
              <a:spLocks noChangeArrowheads="1"/>
            </p:cNvSpPr>
            <p:nvPr/>
          </p:nvSpPr>
          <p:spPr bwMode="auto">
            <a:xfrm>
              <a:off x="5848" y="4763"/>
              <a:ext cx="1920"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mbria" charset="0"/>
                  <a:ea typeface="Times New Roman" charset="0"/>
                </a:rPr>
                <a:t>50 </a:t>
              </a:r>
              <a:r>
                <a:rPr kumimoji="0" lang="en-US" sz="2800" b="0" i="0" u="none" strike="noStrike" cap="none" normalizeH="0" baseline="0" dirty="0" err="1">
                  <a:ln>
                    <a:noFill/>
                  </a:ln>
                  <a:solidFill>
                    <a:schemeClr val="tx1"/>
                  </a:solidFill>
                  <a:effectLst/>
                  <a:latin typeface="Cambria" charset="0"/>
                  <a:ea typeface="Times New Roman" charset="0"/>
                </a:rPr>
                <a:t>yds</a:t>
              </a:r>
              <a:endParaRPr kumimoji="0" lang="en-US" sz="2800" b="0" i="0" u="none" strike="noStrike" cap="none" normalizeH="0" baseline="0" dirty="0">
                <a:ln>
                  <a:noFill/>
                </a:ln>
                <a:solidFill>
                  <a:schemeClr val="tx1"/>
                </a:solidFill>
                <a:effectLst/>
                <a:latin typeface="Cambria" charset="0"/>
                <a:ea typeface="Times New Roman" charset="0"/>
              </a:endParaRPr>
            </a:p>
          </p:txBody>
        </p:sp>
        <p:sp>
          <p:nvSpPr>
            <p:cNvPr id="154632" name="Line 8"/>
            <p:cNvSpPr>
              <a:spLocks noChangeShapeType="1"/>
            </p:cNvSpPr>
            <p:nvPr/>
          </p:nvSpPr>
          <p:spPr bwMode="auto">
            <a:xfrm flipH="1">
              <a:off x="8679" y="4745"/>
              <a:ext cx="0" cy="1080"/>
            </a:xfrm>
            <a:prstGeom prst="line">
              <a:avLst/>
            </a:prstGeom>
            <a:noFill/>
            <a:ln w="28575">
              <a:solidFill>
                <a:srgbClr val="000000"/>
              </a:solidFill>
              <a:prstDash val="dash"/>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grpSp>
      <p:sp>
        <p:nvSpPr>
          <p:cNvPr id="37" name="Rectangle 36"/>
          <p:cNvSpPr/>
          <p:nvPr/>
        </p:nvSpPr>
        <p:spPr>
          <a:xfrm>
            <a:off x="4191000" y="905470"/>
            <a:ext cx="4135763" cy="1200328"/>
          </a:xfrm>
          <a:prstGeom prst="rect">
            <a:avLst/>
          </a:prstGeom>
        </p:spPr>
        <p:txBody>
          <a:bodyPr wrap="square">
            <a:spAutoFit/>
          </a:bodyPr>
          <a:lstStyle/>
          <a:p>
            <a:r>
              <a:rPr lang="en-US" sz="2400" dirty="0" smtClean="0"/>
              <a:t>a. Write 2 different numerical expressions that will calculate the area of the entire field.</a:t>
            </a:r>
            <a:endParaRPr lang="en-US" sz="2400" dirty="0"/>
          </a:p>
        </p:txBody>
      </p:sp>
      <p:sp>
        <p:nvSpPr>
          <p:cNvPr id="38" name="Rectangle 37"/>
          <p:cNvSpPr/>
          <p:nvPr/>
        </p:nvSpPr>
        <p:spPr>
          <a:xfrm>
            <a:off x="685505" y="2971800"/>
            <a:ext cx="7467600" cy="369332"/>
          </a:xfrm>
          <a:prstGeom prst="rect">
            <a:avLst/>
          </a:prstGeom>
        </p:spPr>
        <p:txBody>
          <a:bodyPr wrap="square">
            <a:spAutoFit/>
          </a:bodyPr>
          <a:lstStyle/>
          <a:p>
            <a:r>
              <a:rPr lang="en-US" dirty="0" smtClean="0"/>
              <a:t>4. The field below is split into two parts but are missing the dimensions. </a:t>
            </a:r>
            <a:endParaRPr lang="en-US" dirty="0"/>
          </a:p>
        </p:txBody>
      </p:sp>
      <p:sp>
        <p:nvSpPr>
          <p:cNvPr id="39" name="Rectangle 38"/>
          <p:cNvSpPr/>
          <p:nvPr/>
        </p:nvSpPr>
        <p:spPr>
          <a:xfrm>
            <a:off x="4115095" y="3200400"/>
            <a:ext cx="4800305" cy="1200328"/>
          </a:xfrm>
          <a:prstGeom prst="rect">
            <a:avLst/>
          </a:prstGeom>
        </p:spPr>
        <p:txBody>
          <a:bodyPr wrap="square">
            <a:spAutoFit/>
          </a:bodyPr>
          <a:lstStyle/>
          <a:p>
            <a:r>
              <a:rPr lang="en-US" sz="2400" dirty="0" smtClean="0"/>
              <a:t>a. Fill in the missing dimensions of the rectangular field whose area can be calculated using the expression. </a:t>
            </a:r>
            <a:endParaRPr lang="en-US" sz="2400" dirty="0"/>
          </a:p>
        </p:txBody>
      </p:sp>
      <p:graphicFrame>
        <p:nvGraphicFramePr>
          <p:cNvPr id="154633" name="Object 9"/>
          <p:cNvGraphicFramePr>
            <a:graphicFrameLocks noChangeAspect="1"/>
          </p:cNvGraphicFramePr>
          <p:nvPr/>
        </p:nvGraphicFramePr>
        <p:xfrm>
          <a:off x="4267200" y="4419600"/>
          <a:ext cx="2140165" cy="414226"/>
        </p:xfrm>
        <a:graphic>
          <a:graphicData uri="http://schemas.openxmlformats.org/presentationml/2006/ole">
            <p:oleObj spid="_x0000_s187450" name="Equation" r:id="rId8" imgW="787400" imgH="152400" progId="Equation.3">
              <p:embed/>
            </p:oleObj>
          </a:graphicData>
        </a:graphic>
      </p:graphicFrame>
      <p:sp>
        <p:nvSpPr>
          <p:cNvPr id="41" name="Rectangle 40"/>
          <p:cNvSpPr/>
          <p:nvPr/>
        </p:nvSpPr>
        <p:spPr>
          <a:xfrm>
            <a:off x="838200" y="4800600"/>
            <a:ext cx="7696200" cy="369332"/>
          </a:xfrm>
          <a:prstGeom prst="rect">
            <a:avLst/>
          </a:prstGeom>
        </p:spPr>
        <p:txBody>
          <a:bodyPr wrap="square">
            <a:spAutoFit/>
          </a:bodyPr>
          <a:lstStyle/>
          <a:p>
            <a:r>
              <a:rPr lang="en-US" dirty="0" err="1" smtClean="0"/>
              <a:t>b</a:t>
            </a:r>
            <a:r>
              <a:rPr lang="en-US" dirty="0" smtClean="0"/>
              <a:t>. Write a different numerical expression to calculate the area of </a:t>
            </a:r>
            <a:r>
              <a:rPr lang="en-US" smtClean="0"/>
              <a:t>the field. </a:t>
            </a:r>
            <a:endParaRPr lang="en-US" dirty="0"/>
          </a:p>
        </p:txBody>
      </p:sp>
      <p:grpSp>
        <p:nvGrpSpPr>
          <p:cNvPr id="7" name="Group 10"/>
          <p:cNvGrpSpPr>
            <a:grpSpLocks/>
          </p:cNvGrpSpPr>
          <p:nvPr/>
        </p:nvGrpSpPr>
        <p:grpSpPr bwMode="auto">
          <a:xfrm>
            <a:off x="762000" y="3352800"/>
            <a:ext cx="3048000" cy="1295446"/>
            <a:chOff x="5040" y="1800"/>
            <a:chExt cx="4320" cy="1878"/>
          </a:xfrm>
        </p:grpSpPr>
        <p:sp>
          <p:nvSpPr>
            <p:cNvPr id="154635" name="Rectangle 11"/>
            <p:cNvSpPr>
              <a:spLocks noChangeArrowheads="1"/>
            </p:cNvSpPr>
            <p:nvPr/>
          </p:nvSpPr>
          <p:spPr bwMode="auto">
            <a:xfrm>
              <a:off x="5964" y="1800"/>
              <a:ext cx="2520" cy="1080"/>
            </a:xfrm>
            <a:prstGeom prst="rect">
              <a:avLst/>
            </a:prstGeom>
            <a:noFill/>
            <a:ln w="19050">
              <a:solidFill>
                <a:srgbClr val="000000"/>
              </a:solidFill>
              <a:miter lim="800000"/>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54636" name="Text Box 12"/>
            <p:cNvSpPr txBox="1">
              <a:spLocks noChangeArrowheads="1"/>
            </p:cNvSpPr>
            <p:nvPr/>
          </p:nvSpPr>
          <p:spPr bwMode="auto">
            <a:xfrm>
              <a:off x="7920" y="2958"/>
              <a:ext cx="1440"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mbria" charset="0"/>
                  <a:ea typeface="Times New Roman" charset="0"/>
                </a:rPr>
                <a:t>______</a:t>
              </a:r>
            </a:p>
          </p:txBody>
        </p:sp>
        <p:sp>
          <p:nvSpPr>
            <p:cNvPr id="154637" name="Text Box 13"/>
            <p:cNvSpPr txBox="1">
              <a:spLocks noChangeArrowheads="1"/>
            </p:cNvSpPr>
            <p:nvPr/>
          </p:nvSpPr>
          <p:spPr bwMode="auto">
            <a:xfrm>
              <a:off x="6376" y="2958"/>
              <a:ext cx="1440"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mbria" charset="0"/>
                  <a:ea typeface="Times New Roman" charset="0"/>
                </a:rPr>
                <a:t>_________</a:t>
              </a:r>
            </a:p>
          </p:txBody>
        </p:sp>
        <p:sp>
          <p:nvSpPr>
            <p:cNvPr id="154638" name="Text Box 14"/>
            <p:cNvSpPr txBox="1">
              <a:spLocks noChangeArrowheads="1"/>
            </p:cNvSpPr>
            <p:nvPr/>
          </p:nvSpPr>
          <p:spPr bwMode="auto">
            <a:xfrm>
              <a:off x="5040" y="2160"/>
              <a:ext cx="1440" cy="72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Cambria" charset="0"/>
                  <a:ea typeface="Times New Roman" charset="0"/>
                </a:rPr>
                <a:t>______</a:t>
              </a:r>
            </a:p>
          </p:txBody>
        </p:sp>
        <p:sp>
          <p:nvSpPr>
            <p:cNvPr id="154639" name="Line 15"/>
            <p:cNvSpPr>
              <a:spLocks noChangeShapeType="1"/>
            </p:cNvSpPr>
            <p:nvPr/>
          </p:nvSpPr>
          <p:spPr bwMode="auto">
            <a:xfrm flipH="1">
              <a:off x="7848" y="1825"/>
              <a:ext cx="0" cy="1080"/>
            </a:xfrm>
            <a:prstGeom prst="line">
              <a:avLst/>
            </a:prstGeom>
            <a:noFill/>
            <a:ln w="28575">
              <a:solidFill>
                <a:srgbClr val="000000"/>
              </a:solidFill>
              <a:prstDash val="dash"/>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grpSp>
      <p:graphicFrame>
        <p:nvGraphicFramePr>
          <p:cNvPr id="3" name="Object 12"/>
          <p:cNvGraphicFramePr>
            <a:graphicFrameLocks noChangeAspect="1"/>
          </p:cNvGraphicFramePr>
          <p:nvPr/>
        </p:nvGraphicFramePr>
        <p:xfrm>
          <a:off x="4274549" y="2133600"/>
          <a:ext cx="2108931" cy="441872"/>
        </p:xfrm>
        <a:graphic>
          <a:graphicData uri="http://schemas.openxmlformats.org/presentationml/2006/ole">
            <p:oleObj spid="_x0000_s187451" name="Equation" r:id="rId9" imgW="723900" imgH="152400" progId="Equation.3">
              <p:embed/>
            </p:oleObj>
          </a:graphicData>
        </a:graphic>
      </p:graphicFrame>
      <p:graphicFrame>
        <p:nvGraphicFramePr>
          <p:cNvPr id="4" name="Object 13"/>
          <p:cNvGraphicFramePr>
            <a:graphicFrameLocks noChangeAspect="1"/>
          </p:cNvGraphicFramePr>
          <p:nvPr/>
        </p:nvGraphicFramePr>
        <p:xfrm>
          <a:off x="4294584" y="2667000"/>
          <a:ext cx="2792016" cy="381000"/>
        </p:xfrm>
        <a:graphic>
          <a:graphicData uri="http://schemas.openxmlformats.org/presentationml/2006/ole">
            <p:oleObj spid="_x0000_s187452" name="Equation" r:id="rId10" imgW="927100" imgH="127000" progId="Equation.3">
              <p:embed/>
            </p:oleObj>
          </a:graphicData>
        </a:graphic>
      </p:graphicFrame>
      <p:sp>
        <p:nvSpPr>
          <p:cNvPr id="33" name="TextBox 32"/>
          <p:cNvSpPr txBox="1"/>
          <p:nvPr/>
        </p:nvSpPr>
        <p:spPr>
          <a:xfrm>
            <a:off x="683660" y="3276600"/>
            <a:ext cx="840340" cy="584776"/>
          </a:xfrm>
          <a:prstGeom prst="rect">
            <a:avLst/>
          </a:prstGeom>
          <a:noFill/>
        </p:spPr>
        <p:txBody>
          <a:bodyPr wrap="square" rtlCol="0">
            <a:spAutoFit/>
          </a:bodyPr>
          <a:lstStyle/>
          <a:p>
            <a:r>
              <a:rPr lang="en-US" sz="3200" dirty="0" smtClean="0"/>
              <a:t>50</a:t>
            </a:r>
            <a:endParaRPr lang="en-US" sz="3200" dirty="0"/>
          </a:p>
        </p:txBody>
      </p:sp>
      <p:sp>
        <p:nvSpPr>
          <p:cNvPr id="35" name="TextBox 34"/>
          <p:cNvSpPr txBox="1"/>
          <p:nvPr/>
        </p:nvSpPr>
        <p:spPr>
          <a:xfrm>
            <a:off x="1674260" y="3936424"/>
            <a:ext cx="840340" cy="584776"/>
          </a:xfrm>
          <a:prstGeom prst="rect">
            <a:avLst/>
          </a:prstGeom>
          <a:noFill/>
        </p:spPr>
        <p:txBody>
          <a:bodyPr wrap="square" rtlCol="0">
            <a:spAutoFit/>
          </a:bodyPr>
          <a:lstStyle/>
          <a:p>
            <a:r>
              <a:rPr lang="en-US" sz="3200" dirty="0" smtClean="0"/>
              <a:t>100</a:t>
            </a:r>
            <a:endParaRPr lang="en-US" sz="3200" dirty="0"/>
          </a:p>
        </p:txBody>
      </p:sp>
      <p:sp>
        <p:nvSpPr>
          <p:cNvPr id="36" name="TextBox 35"/>
          <p:cNvSpPr txBox="1"/>
          <p:nvPr/>
        </p:nvSpPr>
        <p:spPr>
          <a:xfrm>
            <a:off x="2692400" y="3924300"/>
            <a:ext cx="840340" cy="584776"/>
          </a:xfrm>
          <a:prstGeom prst="rect">
            <a:avLst/>
          </a:prstGeom>
          <a:noFill/>
        </p:spPr>
        <p:txBody>
          <a:bodyPr wrap="square" rtlCol="0">
            <a:spAutoFit/>
          </a:bodyPr>
          <a:lstStyle/>
          <a:p>
            <a:r>
              <a:rPr lang="en-US" sz="3200" dirty="0" smtClean="0"/>
              <a:t>20</a:t>
            </a:r>
            <a:endParaRPr lang="en-US" sz="3200" dirty="0"/>
          </a:p>
        </p:txBody>
      </p:sp>
      <p:graphicFrame>
        <p:nvGraphicFramePr>
          <p:cNvPr id="5" name="Object 14"/>
          <p:cNvGraphicFramePr>
            <a:graphicFrameLocks noChangeAspect="1"/>
          </p:cNvGraphicFramePr>
          <p:nvPr/>
        </p:nvGraphicFramePr>
        <p:xfrm>
          <a:off x="2425700" y="5334000"/>
          <a:ext cx="2984500" cy="381000"/>
        </p:xfrm>
        <a:graphic>
          <a:graphicData uri="http://schemas.openxmlformats.org/presentationml/2006/ole">
            <p:oleObj spid="_x0000_s187453" name="Equation" r:id="rId11" imgW="990600" imgH="127000" progId="Equation.3">
              <p:embed/>
            </p:oleObj>
          </a:graphicData>
        </a:graphic>
      </p:graphicFrame>
      <p:sp>
        <p:nvSpPr>
          <p:cNvPr id="40" name="Rectangle 39"/>
          <p:cNvSpPr/>
          <p:nvPr/>
        </p:nvSpPr>
        <p:spPr>
          <a:xfrm>
            <a:off x="4309533" y="2051837"/>
            <a:ext cx="2073947" cy="523635"/>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292600" y="2616200"/>
            <a:ext cx="2794000" cy="447435"/>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2387600" y="5267565"/>
            <a:ext cx="3022600" cy="447435"/>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8" name="Group 47"/>
          <p:cNvGrpSpPr/>
          <p:nvPr/>
        </p:nvGrpSpPr>
        <p:grpSpPr>
          <a:xfrm>
            <a:off x="685800" y="3352800"/>
            <a:ext cx="2552700" cy="1066800"/>
            <a:chOff x="685800" y="3352800"/>
            <a:chExt cx="2552700" cy="1066800"/>
          </a:xfrm>
        </p:grpSpPr>
        <p:sp>
          <p:nvSpPr>
            <p:cNvPr id="45" name="Rectangle 44"/>
            <p:cNvSpPr/>
            <p:nvPr/>
          </p:nvSpPr>
          <p:spPr>
            <a:xfrm>
              <a:off x="685800" y="3352800"/>
              <a:ext cx="575733" cy="447435"/>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1710267" y="4124565"/>
              <a:ext cx="728316" cy="295035"/>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2747251" y="4114801"/>
              <a:ext cx="491249" cy="285928"/>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9" name="Page Title"/>
          <p:cNvSpPr txBox="1">
            <a:spLocks/>
          </p:cNvSpPr>
          <p:nvPr/>
        </p:nvSpPr>
        <p:spPr bwMode="auto">
          <a:xfrm>
            <a:off x="304800" y="127000"/>
            <a:ext cx="8229600" cy="639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rPr>
              <a:t>Explore- </a:t>
            </a:r>
            <a:r>
              <a:rPr kumimoji="0" lang="en-US" sz="3200" b="1" i="0" u="none" strike="noStrike" kern="1200" cap="none" spc="0" normalizeH="0" baseline="0" noProof="0" dirty="0" smtClean="0">
                <a:ln>
                  <a:noFill/>
                </a:ln>
                <a:solidFill>
                  <a:schemeClr val="bg1"/>
                </a:solidFill>
                <a:effectLst/>
                <a:uLnTx/>
                <a:uFillTx/>
                <a:latin typeface="+mj-lt"/>
                <a:ea typeface="ＭＳ Ｐゴシック" charset="0"/>
                <a:cs typeface="ＭＳ Ｐゴシック" charset="0"/>
              </a:rPr>
              <a:t>Splitting Athletic Fields</a:t>
            </a:r>
            <a:endParaRPr kumimoji="0" lang="en-US" sz="3200" b="1" i="0" u="none" strike="noStrike" kern="1200" cap="none" spc="0" normalizeH="0" baseline="0" noProof="0" dirty="0" smtClean="0">
              <a:ln>
                <a:noFill/>
              </a:ln>
              <a:solidFill>
                <a:schemeClr val="bg1"/>
              </a:solidFill>
              <a:effectLst/>
              <a:uLnTx/>
              <a:uFillTx/>
              <a:latin typeface="+mj-lt"/>
              <a:ea typeface="ＭＳ Ｐゴシック" charset="-128"/>
              <a:cs typeface="ＭＳ Ｐゴシック"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46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1" grpId="0"/>
      <p:bldP spid="33" grpId="0"/>
      <p:bldP spid="35" grpId="0"/>
      <p:bldP spid="36" grpId="0"/>
      <p:bldP spid="40" grpId="0" animBg="1"/>
      <p:bldP spid="42" grpId="0" animBg="1"/>
      <p:bldP spid="4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5975</TotalTime>
  <Words>3595</Words>
  <Application>Microsoft Office PowerPoint</Application>
  <PresentationFormat>On-screen Show (4:3)</PresentationFormat>
  <Paragraphs>388</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Equation</vt:lpstr>
      <vt:lpstr>Slide 1</vt:lpstr>
      <vt:lpstr>Warm Up</vt:lpstr>
      <vt:lpstr>Launch- High School Vs. College B-ball</vt:lpstr>
      <vt:lpstr>Slide 4</vt:lpstr>
      <vt:lpstr>Slide 5</vt:lpstr>
      <vt:lpstr>Explore- Splitting Athletic Fields</vt:lpstr>
      <vt:lpstr>Slide 7</vt:lpstr>
      <vt:lpstr>Slide 8</vt:lpstr>
      <vt:lpstr>Slide 9</vt:lpstr>
      <vt:lpstr>Summary- The Distributive Property  </vt:lpstr>
      <vt:lpstr>Slide 11</vt:lpstr>
      <vt:lpstr>Slide 12</vt:lpstr>
      <vt:lpstr>Slide 13</vt:lpstr>
      <vt:lpstr>Slide 14</vt:lpstr>
      <vt:lpstr>Slide 15</vt:lpstr>
      <vt:lpstr>Assessment- Exit Slip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Ulrich</dc:creator>
  <cp:lastModifiedBy>Mila</cp:lastModifiedBy>
  <cp:revision>632</cp:revision>
  <dcterms:created xsi:type="dcterms:W3CDTF">2013-08-19T02:00:17Z</dcterms:created>
  <dcterms:modified xsi:type="dcterms:W3CDTF">2016-03-07T00:11:29Z</dcterms:modified>
</cp:coreProperties>
</file>