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60"/>
  </p:normalViewPr>
  <p:slideViewPr>
    <p:cSldViewPr>
      <p:cViewPr varScale="1">
        <p:scale>
          <a:sx n="46" d="100"/>
          <a:sy n="46" d="100"/>
        </p:scale>
        <p:origin x="2358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0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D7FB-E7FA-4D4C-B1AE-7C26DE2D075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906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b="1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33400"/>
            <a:ext cx="6705600" cy="1037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Estimating Decimals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Guided Notes</a:t>
            </a:r>
          </a:p>
          <a:p>
            <a:pPr algn="ctr"/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Name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__________________________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Date _______________</a:t>
            </a: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u="sng" dirty="0">
                <a:latin typeface="Comic Sans MS" panose="030F0702030302020204" pitchFamily="66" charset="0"/>
                <a:ea typeface="HelloBasic" panose="02000603000000000000" pitchFamily="2" charset="0"/>
              </a:rPr>
              <a:t>Estimating Addition and Subtraction of </a:t>
            </a:r>
            <a:r>
              <a:rPr lang="en-US" sz="1600" u="sng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Decimals</a:t>
            </a:r>
          </a:p>
          <a:p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_________________________________________________________________________________________________________________________________________________________</a:t>
            </a:r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b="1" u="sng" dirty="0" smtClean="0">
              <a:latin typeface="Comic Sans MS" panose="030F0702030302020204" pitchFamily="66" charset="0"/>
            </a:endParaRPr>
          </a:p>
          <a:p>
            <a:endParaRPr lang="en-US" sz="1600" b="1" u="sng" dirty="0">
              <a:latin typeface="Comic Sans MS" panose="030F0702030302020204" pitchFamily="66" charset="0"/>
            </a:endParaRPr>
          </a:p>
          <a:p>
            <a:endParaRPr lang="en-US" sz="1600" b="1" u="sng" dirty="0">
              <a:latin typeface="Comic Sans MS" panose="030F0702030302020204" pitchFamily="66" charset="0"/>
            </a:endParaRPr>
          </a:p>
          <a:p>
            <a:r>
              <a:rPr lang="en-US" sz="1600" u="sng" dirty="0">
                <a:latin typeface="Comic Sans MS" panose="030F0702030302020204" pitchFamily="66" charset="0"/>
                <a:ea typeface="HelloBasic" panose="02000603000000000000" pitchFamily="2" charset="0"/>
              </a:rPr>
              <a:t>Example1: </a:t>
            </a:r>
            <a:endParaRPr lang="en-US" sz="1600" u="sng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Kim </a:t>
            </a:r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bought a shirt for $14.78, a scarf for $9.20 and a belt for $12.35. About how much money did she spend?</a:t>
            </a: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u="sng" dirty="0">
                <a:latin typeface="Comic Sans MS" panose="030F0702030302020204" pitchFamily="66" charset="0"/>
                <a:ea typeface="HelloBasic" panose="02000603000000000000" pitchFamily="2" charset="0"/>
              </a:rPr>
              <a:t>Practice</a:t>
            </a:r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 </a:t>
            </a:r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Estimate </a:t>
            </a:r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each problem.</a:t>
            </a:r>
            <a:endParaRPr lang="en-US" sz="1600" u="sng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u="sng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1). 3.92 +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6.48</a:t>
            </a: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2). 6.97 – </a:t>
            </a:r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2.39</a:t>
            </a: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3</a:t>
            </a:r>
            <a:r>
              <a:rPr lang="en-US" sz="1600" dirty="0">
                <a:latin typeface="Comic Sans MS" panose="030F0702030302020204" pitchFamily="66" charset="0"/>
                <a:ea typeface="HelloBasic" panose="02000603000000000000" pitchFamily="2" charset="0"/>
              </a:rPr>
              <a:t>). Kelly ran 4.35 miles on Monday, 3.67 miles on Tuesday and 3.8 miles on Friday. About how many miles did she run during the week?</a:t>
            </a:r>
          </a:p>
          <a:p>
            <a:endParaRPr lang="en-US" sz="16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Basic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906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b="1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1000" y="609600"/>
                <a:ext cx="6705600" cy="9756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Estimating </a:t>
                </a:r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Decimals Guided Notes</a:t>
                </a:r>
              </a:p>
              <a:p>
                <a:endParaRPr lang="en-US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Estimating Multiplication and Division of </a:t>
                </a:r>
                <a:r>
                  <a:rPr lang="en-US" sz="16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Decimals</a:t>
                </a:r>
              </a:p>
              <a:p>
                <a:r>
                  <a:rPr lang="en-US" sz="160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_________________________________________________________________________________________________________________________________________________________</a:t>
                </a:r>
                <a:endParaRPr lang="en-US" sz="16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2:</a:t>
                </a:r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/>
                      </a:rPr>
                      <m:t>26.78</m:t>
                    </m:r>
                    <m:r>
                      <a:rPr lang="en-US" sz="1600" b="0" i="1">
                        <a:latin typeface="Cambria Math"/>
                        <a:ea typeface="Cambria Math"/>
                      </a:rPr>
                      <m:t>×2.93</m:t>
                    </m:r>
                  </m:oMath>
                </a14:m>
                <a:endParaRPr lang="en-US" sz="16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6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3:</a:t>
                </a:r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Hal paid $42.64 for pizzas. If each pizza cost $16.51, about how many pizzas did he buy</a:t>
                </a:r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?</a:t>
                </a: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4:</a:t>
                </a:r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/>
                      </a:rPr>
                      <m:t>9.67</m:t>
                    </m:r>
                    <m:r>
                      <a:rPr lang="en-US" sz="1600" b="0" i="1">
                        <a:latin typeface="Cambria Math"/>
                        <a:ea typeface="Cambria Math"/>
                      </a:rPr>
                      <m:t>×1.85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6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6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Practice</a:t>
                </a:r>
              </a:p>
              <a:p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Estimate each problem.</a:t>
                </a: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1). </a:t>
                </a:r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567.21 + </a:t>
                </a:r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34.92</a:t>
                </a: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2). </a:t>
                </a:r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789.78- </a:t>
                </a:r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3.23</a:t>
                </a: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3). </a:t>
                </a:r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34.3 x  </a:t>
                </a:r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8.9</a:t>
                </a: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4). 78.32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10.87</a:t>
                </a: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5). Yan has $21.98. Will he have enough money to buy five hamburgers that cost $4.89 eac</a:t>
                </a:r>
                <a:r>
                  <a:rPr lang="en-US" sz="1600" dirty="0">
                    <a:latin typeface="Comic Sans MS" panose="030F0702030302020204" pitchFamily="66" charset="0"/>
                  </a:rPr>
                  <a:t>h? Explain. 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09600"/>
                <a:ext cx="6705600" cy="9756517"/>
              </a:xfrm>
              <a:prstGeom prst="rect">
                <a:avLst/>
              </a:prstGeom>
              <a:blipFill rotWithShape="0">
                <a:blip r:embed="rId2"/>
                <a:stretch>
                  <a:fillRect l="-545" t="-125" r="-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1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184</Words>
  <Application>Microsoft Office PowerPoint</Application>
  <PresentationFormat>Custom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 Math</vt:lpstr>
      <vt:lpstr>Comic Sans MS</vt:lpstr>
      <vt:lpstr>HelloBasic</vt:lpstr>
      <vt:lpstr>HelloHandMeDown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14</cp:revision>
  <dcterms:created xsi:type="dcterms:W3CDTF">2016-06-14T17:24:41Z</dcterms:created>
  <dcterms:modified xsi:type="dcterms:W3CDTF">2016-07-18T21:09:28Z</dcterms:modified>
</cp:coreProperties>
</file>