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3E2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4" autoAdjust="0"/>
    <p:restoredTop sz="94660"/>
  </p:normalViewPr>
  <p:slideViewPr>
    <p:cSldViewPr>
      <p:cViewPr varScale="1">
        <p:scale>
          <a:sx n="63" d="100"/>
          <a:sy n="63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69BF2-CB3B-4858-872E-E3073B0F5C55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234F4-AC01-467A-B06B-C1BF4181D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16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234F4-AC01-467A-B06B-C1BF4181D3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89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CE6-77F5-409A-9E5D-477D0250296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0BA0-D037-48B4-B216-D3E87842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5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CE6-77F5-409A-9E5D-477D0250296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0BA0-D037-48B4-B216-D3E87842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5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CE6-77F5-409A-9E5D-477D0250296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0BA0-D037-48B4-B216-D3E87842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5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CE6-77F5-409A-9E5D-477D0250296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0BA0-D037-48B4-B216-D3E87842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1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CE6-77F5-409A-9E5D-477D0250296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0BA0-D037-48B4-B216-D3E87842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3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CE6-77F5-409A-9E5D-477D0250296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0BA0-D037-48B4-B216-D3E87842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CE6-77F5-409A-9E5D-477D0250296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0BA0-D037-48B4-B216-D3E87842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14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CE6-77F5-409A-9E5D-477D0250296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0BA0-D037-48B4-B216-D3E87842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9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CE6-77F5-409A-9E5D-477D0250296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0BA0-D037-48B4-B216-D3E87842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7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CE6-77F5-409A-9E5D-477D0250296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0BA0-D037-48B4-B216-D3E87842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98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FCE6-77F5-409A-9E5D-477D0250296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0BA0-D037-48B4-B216-D3E87842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6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EFCE6-77F5-409A-9E5D-477D0250296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60BA0-D037-48B4-B216-D3E87842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4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pct90">
            <a:fgClr>
              <a:srgbClr val="2A33E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1729" y="266700"/>
            <a:ext cx="8686800" cy="6324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457200"/>
            <a:ext cx="8305800" cy="594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838200"/>
            <a:ext cx="7620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2A33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Notation</a:t>
            </a:r>
          </a:p>
          <a:p>
            <a:endParaRPr lang="en-US" sz="6000" b="1" dirty="0">
              <a:solidFill>
                <a:srgbClr val="2A33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000" b="1" dirty="0" smtClean="0">
              <a:solidFill>
                <a:srgbClr val="2A33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000" b="1" dirty="0">
              <a:solidFill>
                <a:srgbClr val="2A33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000" b="1" dirty="0" smtClean="0">
              <a:solidFill>
                <a:srgbClr val="2A33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 Twins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©2014</a:t>
            </a:r>
            <a:endParaRPr lang="en-US" sz="3600" b="1" dirty="0"/>
          </a:p>
        </p:txBody>
      </p:sp>
      <p:pic>
        <p:nvPicPr>
          <p:cNvPr id="1028" name="Picture 4" descr="C:\Users\tammi_000\AppData\Local\Microsoft\Windows\INetCache\IE\EZE5EGA0\MP90040226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627" y="1863204"/>
            <a:ext cx="2088746" cy="313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90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pct90">
            <a:fgClr>
              <a:srgbClr val="2A33E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1729" y="266700"/>
            <a:ext cx="8686800" cy="6324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457200"/>
            <a:ext cx="8305800" cy="594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9600" y="967154"/>
                <a:ext cx="7620000" cy="4114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2A33E2"/>
                    </a:solidFill>
                  </a:rPr>
                  <a:t>Practice</a:t>
                </a:r>
              </a:p>
              <a:p>
                <a:r>
                  <a:rPr lang="en-US" sz="3200" b="1" dirty="0" smtClean="0"/>
                  <a:t>Write in standard form.</a:t>
                </a:r>
              </a:p>
              <a:p>
                <a:pPr marL="514350" indent="-514350">
                  <a:buAutoNum type="arabicPeriod"/>
                </a:pPr>
                <a:r>
                  <a:rPr lang="en-US" sz="3200" b="1" dirty="0" smtClean="0"/>
                  <a:t>3.87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</a:rPr>
                          <m:t>𝟖</m:t>
                        </m:r>
                      </m:sup>
                    </m:sSup>
                  </m:oMath>
                </a14:m>
                <a:endParaRPr lang="en-US" sz="3200" b="1" dirty="0" smtClean="0"/>
              </a:p>
              <a:p>
                <a:pPr marL="514350" indent="-514350">
                  <a:buAutoNum type="arabicPeriod"/>
                </a:pPr>
                <a:r>
                  <a:rPr lang="en-US" sz="3200" b="1" dirty="0" smtClean="0"/>
                  <a:t>1.345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𝟒</m:t>
                        </m:r>
                      </m:sup>
                    </m:sSup>
                  </m:oMath>
                </a14:m>
                <a:endParaRPr lang="en-US" sz="3200" b="1" dirty="0" smtClean="0"/>
              </a:p>
              <a:p>
                <a:pPr marL="514350" indent="-514350">
                  <a:buAutoNum type="arabicPeriod"/>
                </a:pPr>
                <a:endParaRPr lang="en-US" sz="3200" b="1" dirty="0"/>
              </a:p>
              <a:p>
                <a:r>
                  <a:rPr lang="en-US" sz="3200" b="1" dirty="0" smtClean="0"/>
                  <a:t>Write in scientific notation.</a:t>
                </a:r>
              </a:p>
              <a:p>
                <a:r>
                  <a:rPr lang="en-US" sz="3200" b="1" dirty="0" smtClean="0"/>
                  <a:t>3. 23,400,000</a:t>
                </a:r>
              </a:p>
              <a:p>
                <a:r>
                  <a:rPr lang="en-US" sz="3200" b="1" dirty="0" smtClean="0"/>
                  <a:t>4. 0.00056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967154"/>
                <a:ext cx="7620000" cy="4114460"/>
              </a:xfrm>
              <a:prstGeom prst="rect">
                <a:avLst/>
              </a:prstGeom>
              <a:blipFill rotWithShape="1">
                <a:blip r:embed="rId2"/>
                <a:stretch>
                  <a:fillRect l="-2400" t="-2222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 descr="C:\Users\tammi_000\AppData\Local\Microsoft\Windows\INetCache\IE\TQDIYMIU\MC90038257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276600"/>
            <a:ext cx="2855742" cy="285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27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pct90">
            <a:fgClr>
              <a:srgbClr val="2A33E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1729" y="266700"/>
            <a:ext cx="8686800" cy="6324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457200"/>
            <a:ext cx="8305800" cy="594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5800" y="838200"/>
                <a:ext cx="7086600" cy="4116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2A33E2"/>
                    </a:solidFill>
                  </a:rPr>
                  <a:t>Closure</a:t>
                </a:r>
              </a:p>
              <a:p>
                <a:r>
                  <a:rPr lang="en-US" sz="4000" b="1" dirty="0" smtClean="0">
                    <a:solidFill>
                      <a:schemeClr val="tx1"/>
                    </a:solidFill>
                  </a:rPr>
                  <a:t>Write in standard form.</a:t>
                </a:r>
              </a:p>
              <a:p>
                <a:r>
                  <a:rPr lang="en-US" sz="4000" b="1" dirty="0" smtClean="0">
                    <a:solidFill>
                      <a:schemeClr val="tx1"/>
                    </a:solidFill>
                  </a:rPr>
                  <a:t>5.6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sup>
                    </m:sSup>
                  </m:oMath>
                </a14:m>
                <a:endParaRPr lang="en-US" sz="4000" b="1" dirty="0" smtClean="0">
                  <a:solidFill>
                    <a:schemeClr val="tx1"/>
                  </a:solidFill>
                </a:endParaRPr>
              </a:p>
              <a:p>
                <a:endParaRPr lang="en-US" sz="4000" b="1" dirty="0">
                  <a:solidFill>
                    <a:schemeClr val="tx1"/>
                  </a:solidFill>
                </a:endParaRPr>
              </a:p>
              <a:p>
                <a:r>
                  <a:rPr lang="en-US" sz="4000" b="1" dirty="0" smtClean="0">
                    <a:solidFill>
                      <a:schemeClr val="tx1"/>
                    </a:solidFill>
                  </a:rPr>
                  <a:t>Write in standard form.</a:t>
                </a:r>
              </a:p>
              <a:p>
                <a:r>
                  <a:rPr lang="en-US" sz="4000" b="1" dirty="0" smtClean="0">
                    <a:solidFill>
                      <a:schemeClr val="tx1"/>
                    </a:solidFill>
                  </a:rPr>
                  <a:t>0.0000075</a:t>
                </a:r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838200"/>
                <a:ext cx="7086600" cy="4116512"/>
              </a:xfrm>
              <a:prstGeom prst="rect">
                <a:avLst/>
              </a:prstGeom>
              <a:blipFill rotWithShape="1">
                <a:blip r:embed="rId2"/>
                <a:stretch>
                  <a:fillRect l="-3098" t="-4444" b="-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C:\Users\tammi_000\AppData\Local\Microsoft\Windows\INetCache\IE\TQDIYMIU\MC90038257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868" y="3200400"/>
            <a:ext cx="3033932" cy="303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3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pct90">
            <a:fgClr>
              <a:srgbClr val="2A33E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1729" y="266700"/>
            <a:ext cx="8686800" cy="6324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457200"/>
            <a:ext cx="8305800" cy="594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85800" y="685800"/>
                <a:ext cx="7620000" cy="4617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2A33E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Warm Up</a:t>
                </a:r>
              </a:p>
              <a:p>
                <a:r>
                  <a:rPr lang="en-US" sz="4400" b="1" dirty="0" smtClean="0"/>
                  <a:t>Simplify.</a:t>
                </a:r>
              </a:p>
              <a:p>
                <a:pPr marL="742950" indent="-742950">
                  <a:buAutoNum type="arabicPeriod"/>
                </a:pPr>
                <a:r>
                  <a:rPr lang="en-US" sz="4400" b="1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latin typeface="Cambria Math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US" sz="4400" b="1" dirty="0" smtClean="0"/>
                  <a:t>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dirty="0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400" b="1" i="1" dirty="0" smtClean="0">
                            <a:latin typeface="Cambria Math"/>
                          </a:rPr>
                          <m:t>𝟖</m:t>
                        </m:r>
                      </m:sup>
                    </m:sSup>
                  </m:oMath>
                </a14:m>
                <a:r>
                  <a:rPr lang="en-US" sz="4400" b="1" dirty="0" smtClean="0"/>
                  <a:t>)</a:t>
                </a:r>
              </a:p>
              <a:p>
                <a:pPr marL="742950" indent="-742950">
                  <a:buAutoNum type="arabicPeriod"/>
                </a:pPr>
                <a:r>
                  <a:rPr lang="en-US" sz="4400" b="1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latin typeface="Cambria Math"/>
                          </a:rPr>
                          <m:t>𝟖</m:t>
                        </m:r>
                      </m:sup>
                    </m:sSup>
                  </m:oMath>
                </a14:m>
                <a:r>
                  <a:rPr lang="en-US" sz="4400" b="1" dirty="0" smtClean="0"/>
                  <a:t>) ÷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latin typeface="Cambria Math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US" sz="4400" b="1" dirty="0" smtClean="0"/>
                  <a:t>)</a:t>
                </a:r>
              </a:p>
              <a:p>
                <a:pPr marL="742950" indent="-742950">
                  <a:buAutoNum type="arabicPeriod"/>
                </a:pPr>
                <a:r>
                  <a:rPr lang="en-US" sz="4400" b="1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latin typeface="Cambria Math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US" sz="4400" b="1" dirty="0" smtClean="0"/>
                  <a:t>)</a:t>
                </a:r>
                <a:r>
                  <a:rPr lang="en-US" sz="4400" b="1" baseline="30000" dirty="0" smtClean="0"/>
                  <a:t>6</a:t>
                </a:r>
              </a:p>
              <a:p>
                <a:pPr marL="742950" indent="-7429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0" smtClean="0">
                            <a:latin typeface="Cambria Math"/>
                          </a:rPr>
                          <m:t>𝐱</m:t>
                        </m:r>
                      </m:e>
                      <m:sup>
                        <m:r>
                          <a:rPr lang="en-US" sz="4400" b="1" i="0" smtClean="0">
                            <a:latin typeface="Cambria Math"/>
                          </a:rPr>
                          <m:t>−</m:t>
                        </m:r>
                        <m:r>
                          <a:rPr lang="en-US" sz="4400" b="1" i="0" smtClean="0">
                            <a:latin typeface="Cambria Math"/>
                          </a:rPr>
                          <m:t>𝟓</m:t>
                        </m:r>
                      </m:sup>
                    </m:sSup>
                  </m:oMath>
                </a14:m>
                <a:endParaRPr lang="en-US" sz="44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685800"/>
                <a:ext cx="7620000" cy="4617483"/>
              </a:xfrm>
              <a:prstGeom prst="rect">
                <a:avLst/>
              </a:prstGeom>
              <a:blipFill rotWithShape="0">
                <a:blip r:embed="rId2"/>
                <a:stretch>
                  <a:fillRect l="-3360" t="-43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C:\Users\tammi_000\AppData\Local\Microsoft\Windows\INetCache\IE\KWU7DBUY\MC90038257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2362200"/>
            <a:ext cx="33147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05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pct90">
            <a:fgClr>
              <a:srgbClr val="2A33E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1729" y="266700"/>
            <a:ext cx="8686800" cy="6324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457200"/>
            <a:ext cx="8305800" cy="594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38200" y="914400"/>
                <a:ext cx="7162800" cy="5474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2A33E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Warm Up Answers</a:t>
                </a:r>
              </a:p>
              <a:p>
                <a:pPr marL="742950" indent="-7429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smtClean="0">
                            <a:solidFill>
                              <a:srgbClr val="2A33E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0" smtClean="0">
                            <a:solidFill>
                              <a:srgbClr val="2A33E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𝐱</m:t>
                        </m:r>
                      </m:e>
                      <m:sup>
                        <m:r>
                          <a:rPr lang="en-US" sz="4400" b="1" i="0" smtClean="0">
                            <a:solidFill>
                              <a:srgbClr val="2A33E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𝟏𝟓</m:t>
                        </m:r>
                      </m:sup>
                    </m:sSup>
                  </m:oMath>
                </a14:m>
                <a:endParaRPr lang="en-US" sz="4400" b="1" dirty="0" smtClean="0">
                  <a:solidFill>
                    <a:srgbClr val="2A33E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smtClean="0">
                            <a:solidFill>
                              <a:srgbClr val="2A33E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0" smtClean="0">
                            <a:solidFill>
                              <a:srgbClr val="2A33E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𝐱</m:t>
                        </m:r>
                      </m:e>
                      <m:sup>
                        <m:r>
                          <a:rPr lang="en-US" sz="4400" b="1" i="0" smtClean="0">
                            <a:solidFill>
                              <a:srgbClr val="2A33E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en-US" sz="4400" b="1" dirty="0" smtClean="0">
                  <a:solidFill>
                    <a:srgbClr val="2A33E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smtClean="0">
                            <a:solidFill>
                              <a:srgbClr val="2A33E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0" smtClean="0">
                            <a:solidFill>
                              <a:srgbClr val="2A33E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𝐱</m:t>
                        </m:r>
                      </m:e>
                      <m:sup>
                        <m:r>
                          <a:rPr lang="en-US" sz="4400" b="1" i="0" smtClean="0">
                            <a:solidFill>
                              <a:srgbClr val="2A33E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𝟒𝟐</m:t>
                        </m:r>
                      </m:sup>
                    </m:sSup>
                  </m:oMath>
                </a14:m>
                <a:endParaRPr lang="en-US" sz="4400" b="1" dirty="0" smtClean="0">
                  <a:solidFill>
                    <a:srgbClr val="2A33E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400" b="1" smtClean="0">
                            <a:solidFill>
                              <a:srgbClr val="2A33E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0" smtClean="0">
                            <a:solidFill>
                              <a:srgbClr val="2A33E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400" b="1" smtClean="0">
                                <a:solidFill>
                                  <a:srgbClr val="2A33E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0" smtClean="0">
                                <a:solidFill>
                                  <a:srgbClr val="2A33E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𝐱</m:t>
                            </m:r>
                          </m:e>
                          <m:sup>
                            <m:r>
                              <a:rPr lang="en-US" sz="4400" b="1" i="0" smtClean="0">
                                <a:solidFill>
                                  <a:srgbClr val="2A33E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𝟓</m:t>
                            </m:r>
                          </m:sup>
                        </m:sSup>
                      </m:den>
                    </m:f>
                  </m:oMath>
                </a14:m>
                <a:endParaRPr lang="en-US" sz="4400" b="1" dirty="0" smtClean="0">
                  <a:solidFill>
                    <a:srgbClr val="2A33E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AutoNum type="arabicPeriod"/>
                </a:pPr>
                <a:endParaRPr lang="en-US" sz="4400" b="1" dirty="0" smtClean="0">
                  <a:solidFill>
                    <a:srgbClr val="2A33E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 algn="ctr">
                  <a:buAutoNum type="arabicPeriod"/>
                </a:pPr>
                <a:endParaRPr lang="en-US" sz="4400" b="1" dirty="0">
                  <a:solidFill>
                    <a:srgbClr val="2A33E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914400"/>
                <a:ext cx="7162800" cy="5474704"/>
              </a:xfrm>
              <a:prstGeom prst="rect">
                <a:avLst/>
              </a:prstGeom>
              <a:blipFill rotWithShape="0">
                <a:blip r:embed="rId2"/>
                <a:stretch>
                  <a:fillRect t="-3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C:\Users\tammi_000\AppData\Local\Microsoft\Windows\INetCache\IE\KWU7DBUY\MC90038257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14600"/>
            <a:ext cx="3352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65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pct90">
            <a:fgClr>
              <a:srgbClr val="2A33E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1729" y="266700"/>
            <a:ext cx="8686800" cy="6324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457200"/>
            <a:ext cx="8305800" cy="594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838200"/>
            <a:ext cx="69342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2A33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Notation</a:t>
            </a:r>
          </a:p>
          <a:p>
            <a:endParaRPr lang="en-US" b="1" dirty="0" smtClean="0">
              <a:solidFill>
                <a:srgbClr val="2A33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2A33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2A33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2A33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solidFill>
                <a:srgbClr val="2A33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2A33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solidFill>
                <a:srgbClr val="2A33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2A33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solidFill>
                <a:srgbClr val="2A33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2A33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solidFill>
                <a:srgbClr val="2A33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2A33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2A33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tammi_000\AppData\Local\Microsoft\Windows\INetCache\IE\EZE5EGA0\MP90040226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627" y="1863204"/>
            <a:ext cx="2088746" cy="313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24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pct90">
            <a:fgClr>
              <a:srgbClr val="2A33E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1729" y="266700"/>
            <a:ext cx="8686800" cy="6324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457200"/>
            <a:ext cx="8305800" cy="594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8700" y="-26963"/>
            <a:ext cx="10058400" cy="777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" y="4449990"/>
            <a:ext cx="29324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2A33E2"/>
                </a:solidFill>
              </a:rPr>
              <a:t>What is scientific notation?</a:t>
            </a:r>
            <a:endParaRPr lang="en-US" sz="4800" b="1" dirty="0">
              <a:solidFill>
                <a:srgbClr val="2A33E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9218" y="4057233"/>
            <a:ext cx="2819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A33E2"/>
                </a:solidFill>
              </a:rPr>
              <a:t>Writing numbers  in scientific notation.</a:t>
            </a:r>
            <a:endParaRPr lang="en-US" sz="4400" b="1" dirty="0">
              <a:solidFill>
                <a:srgbClr val="2A33E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1117" y="4203769"/>
            <a:ext cx="2819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2A33E2"/>
                </a:solidFill>
              </a:rPr>
              <a:t>Writing numbers that are in scientific notation in standard form.</a:t>
            </a:r>
            <a:endParaRPr lang="en-US" sz="3200" b="1" dirty="0">
              <a:solidFill>
                <a:srgbClr val="2A33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5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pct90">
            <a:fgClr>
              <a:srgbClr val="2A33E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1729" y="266700"/>
            <a:ext cx="8686800" cy="6324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457200"/>
            <a:ext cx="8305800" cy="594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/>
              <a:t>Scientific notation is written as the product of a </a:t>
            </a:r>
            <a:endParaRPr lang="en-US" u="sng" dirty="0" smtClean="0">
              <a:effectLst/>
            </a:endParaRPr>
          </a:p>
          <a:p>
            <a:r>
              <a:rPr lang="en-US" b="1" u="sng" dirty="0"/>
              <a:t>factor and a power of ten. 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801330"/>
            <a:ext cx="8001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b="1" dirty="0" smtClean="0">
                <a:solidFill>
                  <a:srgbClr val="2A33E2"/>
                </a:solidFill>
              </a:rPr>
              <a:t>Inside  flap- What is scientific notation?</a:t>
            </a:r>
          </a:p>
          <a:p>
            <a:r>
              <a:rPr lang="en-US" sz="3200" b="1" u="sng" dirty="0" smtClean="0"/>
              <a:t>Scientific notation </a:t>
            </a:r>
            <a:r>
              <a:rPr lang="en-US" sz="3200" b="1" dirty="0" smtClean="0"/>
              <a:t>is a way to write numbers that are too big or too small to write as a decimal.</a:t>
            </a:r>
            <a:endParaRPr lang="en-US" sz="3200" b="1" dirty="0" smtClean="0">
              <a:effectLst/>
            </a:endParaRPr>
          </a:p>
          <a:p>
            <a:endParaRPr lang="en-US" sz="3600" b="1" dirty="0" smtClean="0">
              <a:solidFill>
                <a:srgbClr val="2A33E2"/>
              </a:solidFill>
            </a:endParaRPr>
          </a:p>
          <a:p>
            <a:r>
              <a:rPr lang="en-US" sz="3200" b="1" dirty="0"/>
              <a:t>Scientific notation is written as the product of a </a:t>
            </a:r>
            <a:r>
              <a:rPr lang="en-US" sz="3200" b="1" dirty="0" smtClean="0"/>
              <a:t>factor and a power of ten. </a:t>
            </a:r>
          </a:p>
          <a:p>
            <a:endParaRPr lang="en-US" sz="3200" dirty="0" smtClean="0">
              <a:effectLst/>
            </a:endParaRPr>
          </a:p>
          <a:p>
            <a:r>
              <a:rPr lang="en-US" sz="3200" b="1" dirty="0" smtClean="0"/>
              <a:t>The </a:t>
            </a:r>
            <a:r>
              <a:rPr lang="en-US" sz="3200" b="1" dirty="0"/>
              <a:t>factor must be greater than or equal to 1 and </a:t>
            </a:r>
            <a:r>
              <a:rPr lang="en-US" sz="3200" b="1" dirty="0" smtClean="0"/>
              <a:t>less than 10.</a:t>
            </a:r>
            <a:endParaRPr lang="en-US" sz="3200" b="1" dirty="0" smtClean="0">
              <a:solidFill>
                <a:srgbClr val="2A33E2"/>
              </a:solidFill>
            </a:endParaRPr>
          </a:p>
          <a:p>
            <a:endParaRPr lang="en-US" sz="32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1246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pct90">
            <a:fgClr>
              <a:srgbClr val="2A33E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1729" y="266700"/>
            <a:ext cx="8686800" cy="6324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53961" y="383458"/>
            <a:ext cx="8305800" cy="594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94006" y="572417"/>
                <a:ext cx="7772400" cy="70090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2A33E2"/>
                    </a:solidFill>
                  </a:rPr>
                  <a:t>Inside Flap- Writing numbers that are in scientific notation in standard form.</a:t>
                </a:r>
              </a:p>
              <a:p>
                <a:endParaRPr lang="en-US" sz="2400" b="1" dirty="0" smtClean="0"/>
              </a:p>
              <a:p>
                <a:r>
                  <a:rPr lang="en-US" sz="4800" b="1" baseline="-25000" dirty="0"/>
                  <a:t>Write 4.35 x </a:t>
                </a:r>
                <a:r>
                  <a:rPr lang="en-US" sz="4800" b="1" baseline="-25000" dirty="0" smtClean="0"/>
                  <a:t>10</a:t>
                </a:r>
                <a:r>
                  <a:rPr lang="en-US" sz="4800" b="1" baseline="30000" dirty="0" smtClean="0"/>
                  <a:t>4</a:t>
                </a:r>
                <a:r>
                  <a:rPr lang="en-US" sz="4800" b="1" baseline="-25000" dirty="0" smtClean="0"/>
                  <a:t> </a:t>
                </a:r>
                <a:r>
                  <a:rPr lang="en-US" sz="4800" b="1" baseline="-25000" dirty="0"/>
                  <a:t>in standard form</a:t>
                </a:r>
                <a:r>
                  <a:rPr lang="en-US" sz="4800" b="1" baseline="-25000" dirty="0" smtClean="0"/>
                  <a:t>.</a:t>
                </a:r>
              </a:p>
              <a:p>
                <a:endParaRPr lang="en-US" sz="4000" b="1" baseline="-25000" dirty="0" smtClean="0"/>
              </a:p>
              <a:p>
                <a:r>
                  <a:rPr lang="en-US" sz="3200" b="1" dirty="0" smtClean="0"/>
                  <a:t>4.35 </a:t>
                </a:r>
                <a:r>
                  <a:rPr lang="en-US" sz="3200" b="1" dirty="0"/>
                  <a:t>x </a:t>
                </a:r>
                <a:r>
                  <a:rPr lang="en-US" sz="3200" b="1" dirty="0" smtClean="0"/>
                  <a:t>10</a:t>
                </a:r>
                <a:r>
                  <a:rPr lang="en-US" sz="3200" b="1" baseline="30000" dirty="0" smtClean="0"/>
                  <a:t>4</a:t>
                </a:r>
                <a:r>
                  <a:rPr lang="en-US" sz="3200" b="1" dirty="0" smtClean="0"/>
                  <a:t> </a:t>
                </a:r>
                <a:r>
                  <a:rPr lang="en-US" sz="3200" b="1" dirty="0"/>
                  <a:t>= 4.35 x </a:t>
                </a:r>
                <a:r>
                  <a:rPr lang="en-US" sz="3200" b="1" dirty="0" smtClean="0"/>
                  <a:t>10,000 </a:t>
                </a:r>
                <a:r>
                  <a:rPr lang="en-US" sz="2000" b="1" dirty="0" smtClean="0"/>
                  <a:t>= </a:t>
                </a:r>
                <a:r>
                  <a:rPr lang="en-US" sz="3200" b="1" dirty="0" smtClean="0"/>
                  <a:t>43,500</a:t>
                </a:r>
              </a:p>
              <a:p>
                <a:endParaRPr lang="en-US" sz="2000" b="1" dirty="0" smtClean="0"/>
              </a:p>
              <a:p>
                <a:r>
                  <a:rPr lang="en-US" sz="2000" b="1" dirty="0" smtClean="0"/>
                  <a:t> </a:t>
                </a:r>
                <a:endParaRPr lang="en-US" sz="3200" b="1" dirty="0" smtClean="0"/>
              </a:p>
              <a:p>
                <a:r>
                  <a:rPr lang="en-US" dirty="0" smtClean="0"/>
                  <a:t> </a:t>
                </a:r>
                <a:r>
                  <a:rPr lang="en-US" sz="4000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en-US" sz="4000" b="1" i="1" smtClean="0">
                            <a:latin typeface="Cambria Math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4000" b="1" dirty="0" smtClean="0"/>
                  <a:t>= 10x10x10x10 </a:t>
                </a:r>
                <a:r>
                  <a:rPr lang="en-US" sz="4000" b="1" dirty="0"/>
                  <a:t>or </a:t>
                </a:r>
                <a:r>
                  <a:rPr lang="en-US" sz="4000" b="1" dirty="0" smtClean="0"/>
                  <a:t>10,000     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sz="3200" b="1" dirty="0" smtClean="0"/>
                  <a:t>Notice that the decimal point moves four places to the right.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06" y="572417"/>
                <a:ext cx="7772400" cy="7009035"/>
              </a:xfrm>
              <a:prstGeom prst="rect">
                <a:avLst/>
              </a:prstGeom>
              <a:blipFill rotWithShape="1">
                <a:blip r:embed="rId3"/>
                <a:stretch>
                  <a:fillRect l="-2039" t="-1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602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pct90">
            <a:fgClr>
              <a:srgbClr val="2A33E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1729" y="266700"/>
            <a:ext cx="8686800" cy="6324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457200"/>
            <a:ext cx="8305800" cy="594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762000"/>
            <a:ext cx="769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2A33E2"/>
                </a:solidFill>
              </a:rPr>
              <a:t>Inside Flap- Writing numbers that are in scientific notation in standard form.</a:t>
            </a:r>
          </a:p>
          <a:p>
            <a:endParaRPr lang="en-US" sz="3200" b="1" dirty="0" smtClean="0">
              <a:solidFill>
                <a:srgbClr val="2A33E2"/>
              </a:solidFill>
            </a:endParaRPr>
          </a:p>
          <a:p>
            <a:r>
              <a:rPr lang="en-US" sz="3200" b="1" dirty="0"/>
              <a:t>Write </a:t>
            </a:r>
            <a:r>
              <a:rPr lang="en-US" sz="3200" b="1" dirty="0" smtClean="0"/>
              <a:t>2.32 </a:t>
            </a:r>
            <a:r>
              <a:rPr lang="en-US" sz="3200" b="1" dirty="0"/>
              <a:t>x </a:t>
            </a:r>
            <a:r>
              <a:rPr lang="en-US" sz="3200" b="1" dirty="0" smtClean="0"/>
              <a:t>10</a:t>
            </a:r>
            <a:r>
              <a:rPr lang="en-US" sz="3200" b="1" baseline="30000" dirty="0" smtClean="0"/>
              <a:t>-3</a:t>
            </a:r>
            <a:r>
              <a:rPr lang="en-US" sz="3200" b="1" dirty="0" smtClean="0"/>
              <a:t> </a:t>
            </a:r>
            <a:r>
              <a:rPr lang="en-US" sz="3200" b="1" dirty="0"/>
              <a:t>in standard form</a:t>
            </a:r>
            <a:r>
              <a:rPr lang="en-US" sz="3200" b="1" dirty="0" smtClean="0"/>
              <a:t>.</a:t>
            </a:r>
          </a:p>
          <a:p>
            <a:endParaRPr lang="en-US" sz="3200" b="1" dirty="0" smtClean="0"/>
          </a:p>
          <a:p>
            <a:r>
              <a:rPr lang="en-US" sz="3200" b="1" dirty="0"/>
              <a:t>2.32 x </a:t>
            </a:r>
            <a:r>
              <a:rPr lang="en-US" sz="3200" b="1" dirty="0" smtClean="0"/>
              <a:t>10</a:t>
            </a:r>
            <a:r>
              <a:rPr lang="en-US" sz="3200" b="1" baseline="30000" dirty="0" smtClean="0"/>
              <a:t>-3</a:t>
            </a:r>
            <a:r>
              <a:rPr lang="en-US" sz="3200" b="1" dirty="0" smtClean="0"/>
              <a:t> </a:t>
            </a:r>
            <a:r>
              <a:rPr lang="en-US" sz="3200" b="1" dirty="0"/>
              <a:t>= 2.32 x </a:t>
            </a:r>
            <a:r>
              <a:rPr lang="en-US" sz="3200" b="1" dirty="0" smtClean="0"/>
              <a:t>0.001</a:t>
            </a:r>
          </a:p>
          <a:p>
            <a:endParaRPr lang="en-US" sz="3200" b="1" dirty="0" smtClean="0"/>
          </a:p>
          <a:p>
            <a:r>
              <a:rPr lang="en-US" sz="3200" b="1" dirty="0"/>
              <a:t>Notice that the decimal point moves 3 places to the left.</a:t>
            </a:r>
            <a:endParaRPr lang="en-US" sz="3200" b="1" dirty="0" smtClean="0">
              <a:solidFill>
                <a:srgbClr val="2A33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01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pct90">
            <a:fgClr>
              <a:srgbClr val="2A33E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1729" y="266700"/>
            <a:ext cx="8686800" cy="6324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457200"/>
            <a:ext cx="8305800" cy="594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95300" y="689788"/>
                <a:ext cx="8077200" cy="7982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2A33E2"/>
                    </a:solidFill>
                  </a:rPr>
                  <a:t>Inside Flap – Writing numbers in scientific notation</a:t>
                </a:r>
              </a:p>
              <a:p>
                <a:endParaRPr lang="en-US" b="1" dirty="0" smtClean="0"/>
              </a:p>
              <a:p>
                <a:r>
                  <a:rPr lang="en-US" sz="3200" b="1" dirty="0" smtClean="0"/>
                  <a:t>Write 3,456,000 in scientific notation.</a:t>
                </a:r>
              </a:p>
              <a:p>
                <a:endParaRPr lang="en-US" dirty="0" smtClean="0"/>
              </a:p>
              <a:p>
                <a:r>
                  <a:rPr lang="en-US" sz="3200" b="1" dirty="0"/>
                  <a:t>3.456 x </a:t>
                </a:r>
                <a:r>
                  <a:rPr lang="en-US" sz="3200" b="1" dirty="0" smtClean="0"/>
                  <a:t>10</a:t>
                </a:r>
                <a:r>
                  <a:rPr lang="en-US" sz="3200" b="1" baseline="30000" dirty="0" smtClean="0"/>
                  <a:t>6</a:t>
                </a:r>
                <a:r>
                  <a:rPr lang="en-US" sz="3200" b="1" dirty="0" smtClean="0"/>
                  <a:t> </a:t>
                </a:r>
              </a:p>
              <a:p>
                <a:r>
                  <a:rPr lang="en-US" sz="3200" dirty="0" smtClean="0"/>
                  <a:t>                      </a:t>
                </a:r>
                <a:r>
                  <a:rPr lang="en-US" sz="3200" b="1" dirty="0" smtClean="0">
                    <a:solidFill>
                      <a:srgbClr val="2A33E2"/>
                    </a:solidFill>
                  </a:rPr>
                  <a:t>The decimal point moves 6 places.</a:t>
                </a:r>
              </a:p>
              <a:p>
                <a:r>
                  <a:rPr lang="en-US" b="1" dirty="0" smtClean="0"/>
                  <a:t>The first factor </a:t>
                </a:r>
              </a:p>
              <a:p>
                <a:r>
                  <a:rPr lang="en-US" b="1" dirty="0" smtClean="0"/>
                  <a:t>must be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≥</m:t>
                    </m:r>
                  </m:oMath>
                </a14:m>
                <a:r>
                  <a:rPr lang="en-US" b="1" dirty="0" smtClean="0"/>
                  <a:t> 1 and</a:t>
                </a:r>
              </a:p>
              <a:p>
                <a:r>
                  <a:rPr lang="en-US" b="1" dirty="0" smtClean="0"/>
                  <a:t>&lt; 10.</a:t>
                </a:r>
                <a:endParaRPr lang="en-US" sz="1600" b="1" dirty="0"/>
              </a:p>
              <a:p>
                <a:r>
                  <a:rPr lang="en-US" sz="3200" b="1" dirty="0" smtClean="0"/>
                  <a:t>Write 0.0096 in scientific notation.</a:t>
                </a:r>
              </a:p>
              <a:p>
                <a:r>
                  <a:rPr lang="en-US" sz="3200" b="1" dirty="0" smtClean="0"/>
                  <a:t>9.6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3200" b="1" dirty="0" smtClean="0"/>
                  <a:t> </a:t>
                </a:r>
                <a:r>
                  <a:rPr lang="en-US" sz="2800" b="1" dirty="0" smtClean="0">
                    <a:solidFill>
                      <a:srgbClr val="2A33E2"/>
                    </a:solidFill>
                  </a:rPr>
                  <a:t>The decimal move 3 places. The power is negative because the number is less than 1.</a:t>
                </a:r>
              </a:p>
              <a:p>
                <a:endParaRPr lang="en-US" sz="2800" b="1" dirty="0">
                  <a:solidFill>
                    <a:srgbClr val="2A33E2"/>
                  </a:solidFill>
                </a:endParaRPr>
              </a:p>
              <a:p>
                <a:endParaRPr lang="en-US" sz="1600" b="1" dirty="0" smtClean="0"/>
              </a:p>
              <a:p>
                <a:endParaRPr lang="en-US" sz="1600" b="1" dirty="0"/>
              </a:p>
              <a:p>
                <a:endParaRPr lang="en-US" sz="1600" b="1" dirty="0" smtClean="0"/>
              </a:p>
              <a:p>
                <a:endParaRPr lang="en-US" sz="1600" b="1" dirty="0"/>
              </a:p>
              <a:p>
                <a:endParaRPr lang="en-US" sz="3200" dirty="0" smtClean="0"/>
              </a:p>
              <a:p>
                <a:endParaRPr lang="en-US" sz="320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689788"/>
                <a:ext cx="8077200" cy="7982570"/>
              </a:xfrm>
              <a:prstGeom prst="rect">
                <a:avLst/>
              </a:prstGeom>
              <a:blipFill rotWithShape="1">
                <a:blip r:embed="rId2"/>
                <a:stretch>
                  <a:fillRect l="-1887" t="-992" r="-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990600" y="3429000"/>
            <a:ext cx="76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3157025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83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247</Words>
  <Application>Microsoft Office PowerPoint</Application>
  <PresentationFormat>Letter Paper (8.5x11 in)</PresentationFormat>
  <Paragraphs>93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Toshiba-User</dc:creator>
  <cp:lastModifiedBy>Tammie Slate</cp:lastModifiedBy>
  <cp:revision>12</cp:revision>
  <dcterms:created xsi:type="dcterms:W3CDTF">2014-07-02T20:13:48Z</dcterms:created>
  <dcterms:modified xsi:type="dcterms:W3CDTF">2015-07-27T13:08:39Z</dcterms:modified>
</cp:coreProperties>
</file>