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DC61-9603-479A-9575-967A9228AC0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C5D-B89F-4787-B441-0E678B24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6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DC61-9603-479A-9575-967A9228AC0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C5D-B89F-4787-B441-0E678B24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3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DC61-9603-479A-9575-967A9228AC0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C5D-B89F-4787-B441-0E678B24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5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DC61-9603-479A-9575-967A9228AC0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C5D-B89F-4787-B441-0E678B24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2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DC61-9603-479A-9575-967A9228AC0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C5D-B89F-4787-B441-0E678B24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2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DC61-9603-479A-9575-967A9228AC0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C5D-B89F-4787-B441-0E678B24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9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DC61-9603-479A-9575-967A9228AC0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C5D-B89F-4787-B441-0E678B24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2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DC61-9603-479A-9575-967A9228AC0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C5D-B89F-4787-B441-0E678B24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DC61-9603-479A-9575-967A9228AC0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C5D-B89F-4787-B441-0E678B24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4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DC61-9603-479A-9575-967A9228AC0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C5D-B89F-4787-B441-0E678B24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2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DC61-9603-479A-9575-967A9228AC0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C5D-B89F-4787-B441-0E678B24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1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0DC61-9603-479A-9575-967A9228AC0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CBC5D-B89F-4787-B441-0E678B24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7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7250" y="742950"/>
            <a:ext cx="7572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Multiplying Fractions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115" y="5790277"/>
            <a:ext cx="3714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TeacherTwins©2015</a:t>
            </a:r>
          </a:p>
        </p:txBody>
      </p:sp>
      <p:pic>
        <p:nvPicPr>
          <p:cNvPr id="4" name="Picture 3" descr="univers de ma classe: L'Atelier de Mathématiqu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469" y="2602188"/>
            <a:ext cx="2546541" cy="214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6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14388" y="542925"/>
                <a:ext cx="7515225" cy="4415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/>
                  <a:t>Warm Up</a:t>
                </a:r>
              </a:p>
              <a:p>
                <a:r>
                  <a:rPr lang="en-US" sz="3200" b="1" dirty="0"/>
                  <a:t>Add. Write the answer in simplest form.</a:t>
                </a:r>
              </a:p>
              <a:p>
                <a:endParaRPr lang="en-US" sz="3200" b="1" dirty="0"/>
              </a:p>
              <a:p>
                <a:pPr marL="514350" indent="-514350">
                  <a:buAutoNum type="arabicPeriod"/>
                </a:pPr>
                <a:r>
                  <a:rPr lang="en-US" sz="3200" b="1" dirty="0"/>
                  <a:t>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/>
                  <a:t> - 1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200" b="1" dirty="0"/>
                  <a:t>	 	2. 15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3200" b="1" dirty="0"/>
                  <a:t> - 7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3200" b="1" dirty="0"/>
              </a:p>
              <a:p>
                <a:pPr marL="514350" indent="-514350">
                  <a:buAutoNum type="arabicPeriod"/>
                </a:pPr>
                <a:endParaRPr lang="en-US" sz="3200" b="1" dirty="0"/>
              </a:p>
              <a:p>
                <a:pPr marL="514350" indent="-514350">
                  <a:buAutoNum type="arabicPeriod"/>
                </a:pPr>
                <a:endParaRPr lang="en-US" sz="3200" b="1" dirty="0"/>
              </a:p>
              <a:p>
                <a:r>
                  <a:rPr lang="en-US" sz="3200" b="1" dirty="0"/>
                  <a:t>3. 13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/>
                  <a:t> - 2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en-US" sz="3200" b="1" dirty="0"/>
                  <a:t>		4. 24 - 13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388" y="542925"/>
                <a:ext cx="7515225" cy="4415440"/>
              </a:xfrm>
              <a:prstGeom prst="rect">
                <a:avLst/>
              </a:prstGeom>
              <a:blipFill rotWithShape="0">
                <a:blip r:embed="rId3"/>
                <a:stretch>
                  <a:fillRect l="-2192" t="-4144" b="-1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43225" y="2257851"/>
                <a:ext cx="2128838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0070C0"/>
                    </a:solidFill>
                  </a:rPr>
                  <a:t>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225" y="2257851"/>
                <a:ext cx="2128838" cy="892552"/>
              </a:xfrm>
              <a:prstGeom prst="rect">
                <a:avLst/>
              </a:prstGeom>
              <a:blipFill rotWithShape="0">
                <a:blip r:embed="rId4"/>
                <a:stretch>
                  <a:fillRect l="-8883" b="-1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96050" y="2257851"/>
                <a:ext cx="2128838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0070C0"/>
                    </a:solidFill>
                  </a:rPr>
                  <a:t>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050" y="2257851"/>
                <a:ext cx="2128838" cy="892552"/>
              </a:xfrm>
              <a:prstGeom prst="rect">
                <a:avLst/>
              </a:prstGeom>
              <a:blipFill rotWithShape="0">
                <a:blip r:embed="rId5"/>
                <a:stretch>
                  <a:fillRect l="-8883" b="-1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43225" y="4065813"/>
                <a:ext cx="2128838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0070C0"/>
                    </a:solidFill>
                  </a:rPr>
                  <a:t>11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225" y="4065813"/>
                <a:ext cx="2128838" cy="892552"/>
              </a:xfrm>
              <a:prstGeom prst="rect">
                <a:avLst/>
              </a:prstGeom>
              <a:blipFill rotWithShape="0">
                <a:blip r:embed="rId6"/>
                <a:stretch>
                  <a:fillRect l="-8883" b="-13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607968" y="4065813"/>
                <a:ext cx="2128838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0070C0"/>
                    </a:solidFill>
                  </a:rPr>
                  <a:t>10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3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7968" y="4065813"/>
                <a:ext cx="2128838" cy="892552"/>
              </a:xfrm>
              <a:prstGeom prst="rect">
                <a:avLst/>
              </a:prstGeom>
              <a:blipFill rotWithShape="0">
                <a:blip r:embed="rId7"/>
                <a:stretch>
                  <a:fillRect l="-8883" b="-13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71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57250" y="728663"/>
                <a:ext cx="7386638" cy="1596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/>
                  <a:t>Example 1: Multiply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en-US" sz="4000" b="1" dirty="0"/>
              </a:p>
              <a:p>
                <a:endParaRPr lang="en-US" sz="4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50" y="728663"/>
                <a:ext cx="7386638" cy="1596976"/>
              </a:xfrm>
              <a:prstGeom prst="rect">
                <a:avLst/>
              </a:prstGeom>
              <a:blipFill rotWithShape="0">
                <a:blip r:embed="rId3"/>
                <a:stretch>
                  <a:fillRect l="-2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57276" y="2325639"/>
                <a:ext cx="2600324" cy="981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000" dirty="0"/>
                  <a:t> =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76" y="2325639"/>
                <a:ext cx="2600324" cy="981423"/>
              </a:xfrm>
              <a:prstGeom prst="rect">
                <a:avLst/>
              </a:prstGeom>
              <a:blipFill rotWithShape="0">
                <a:blip r:embed="rId4"/>
                <a:stretch>
                  <a:fillRect b="-1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71999" y="1985895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Multiply numerators and multiply denominators.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07468" y="2268421"/>
                <a:ext cx="771525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3200" b="1" i="0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468" y="2268421"/>
                <a:ext cx="771525" cy="101752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88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57250" y="728663"/>
                <a:ext cx="7386638" cy="1596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/>
                  <a:t>Example 2: Multiply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endParaRPr lang="en-US" sz="4000" b="1" dirty="0"/>
              </a:p>
              <a:p>
                <a:endParaRPr lang="en-US" sz="40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50" y="728663"/>
                <a:ext cx="7386638" cy="1596976"/>
              </a:xfrm>
              <a:prstGeom prst="rect">
                <a:avLst/>
              </a:prstGeom>
              <a:blipFill rotWithShape="0">
                <a:blip r:embed="rId3"/>
                <a:stretch>
                  <a:fillRect l="-2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14413" y="2057400"/>
                <a:ext cx="5829300" cy="1017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en-US" sz="4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𝟓𝟎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𝟏𝟒𝟎</m:t>
                        </m:r>
                      </m:den>
                    </m:f>
                  </m:oMath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413" y="2057400"/>
                <a:ext cx="5829300" cy="1017330"/>
              </a:xfrm>
              <a:prstGeom prst="rect">
                <a:avLst/>
              </a:prstGeom>
              <a:blipFill rotWithShape="0">
                <a:blip r:embed="rId4"/>
                <a:stretch>
                  <a:fillRect b="-1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00150" y="3614738"/>
                <a:ext cx="3657600" cy="1261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0" smtClean="0"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en-US" sz="4000" b="1" i="0" smtClean="0">
                              <a:latin typeface="Cambria Math" panose="02040503050406030204" pitchFamily="18" charset="0"/>
                            </a:rPr>
                            <m:t>𝟏𝟒𝟎</m:t>
                          </m:r>
                        </m:den>
                      </m:f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150" y="3614738"/>
                <a:ext cx="3657600" cy="12613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886325" y="1873567"/>
            <a:ext cx="33575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Simplify the fraction by dividing by the GCF.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00262" y="3554364"/>
            <a:ext cx="1128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÷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7399" y="4250202"/>
            <a:ext cx="1128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÷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71837" y="3795346"/>
                <a:ext cx="2786063" cy="981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837" y="3795346"/>
                <a:ext cx="2786063" cy="981487"/>
              </a:xfrm>
              <a:prstGeom prst="rect">
                <a:avLst/>
              </a:prstGeom>
              <a:blipFill rotWithShape="0">
                <a:blip r:embed="rId6"/>
                <a:stretch>
                  <a:fillRect l="-7877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55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57250" y="728663"/>
                <a:ext cx="7386638" cy="1596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/>
                  <a:t>Example 2: Multiply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endParaRPr lang="en-US" sz="4000" b="1" dirty="0"/>
              </a:p>
              <a:p>
                <a:r>
                  <a:rPr lang="en-US" sz="4000" b="1" dirty="0"/>
                  <a:t>Solve by cross reducing.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50" y="728663"/>
                <a:ext cx="7386638" cy="1596976"/>
              </a:xfrm>
              <a:prstGeom prst="rect">
                <a:avLst/>
              </a:prstGeom>
              <a:blipFill rotWithShape="0">
                <a:blip r:embed="rId3"/>
                <a:stretch>
                  <a:fillRect l="-2973" b="-16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28701" y="2545637"/>
                <a:ext cx="5829300" cy="1017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1" y="2545637"/>
                <a:ext cx="5829300" cy="1017330"/>
              </a:xfrm>
              <a:prstGeom prst="rect">
                <a:avLst/>
              </a:prstGeom>
              <a:blipFill rotWithShape="0">
                <a:blip r:embed="rId4"/>
                <a:stretch>
                  <a:fillRect b="-10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444306" y="2313817"/>
            <a:ext cx="411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Look at numerator and denominator across from each other. Find the GCF. If it is a number other than one, divide both by it.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028701" y="2786063"/>
            <a:ext cx="414337" cy="1000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7954" y="2492624"/>
            <a:ext cx="521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1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77020" y="3224978"/>
            <a:ext cx="289322" cy="2143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14550" y="3385147"/>
            <a:ext cx="496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14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35869" y="4329082"/>
                <a:ext cx="3806725" cy="987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869" y="4329082"/>
                <a:ext cx="3806725" cy="987706"/>
              </a:xfrm>
              <a:prstGeom prst="rect">
                <a:avLst/>
              </a:prstGeom>
              <a:blipFill rotWithShape="0">
                <a:blip r:embed="rId5"/>
                <a:stretch>
                  <a:fillRect l="-5769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V="1">
            <a:off x="1028701" y="3332134"/>
            <a:ext cx="314324" cy="5301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877020" y="2734238"/>
            <a:ext cx="441128" cy="1311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3483" y="3284132"/>
            <a:ext cx="630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2429" y="2582651"/>
            <a:ext cx="630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50569" y="4979651"/>
            <a:ext cx="41505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Multiply new numerators and denominators.</a:t>
            </a:r>
          </a:p>
        </p:txBody>
      </p:sp>
    </p:spTree>
    <p:extLst>
      <p:ext uri="{BB962C8B-B14F-4D97-AF65-F5344CB8AC3E}">
        <p14:creationId xmlns:p14="http://schemas.microsoft.com/office/powerpoint/2010/main" val="133657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1" grpId="0"/>
      <p:bldP spid="12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92955" y="571500"/>
                <a:ext cx="7558087" cy="3443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/>
                  <a:t>Example 3: You need to seed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/>
                  <a:t> of the front yard with new grass. The area of the yard is 534 square feet. How much of the yard needs to be seeded?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955" y="571500"/>
                <a:ext cx="7558087" cy="3443700"/>
              </a:xfrm>
              <a:prstGeom prst="rect">
                <a:avLst/>
              </a:prstGeom>
              <a:blipFill rotWithShape="0">
                <a:blip r:embed="rId3"/>
                <a:stretch>
                  <a:fillRect l="-2823" r="-3468" b="-6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28713" y="4086225"/>
                <a:ext cx="6215062" cy="981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/>
                  <a:t> x 534 = 356 square feet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713" y="4086225"/>
                <a:ext cx="6215062" cy="981487"/>
              </a:xfrm>
              <a:prstGeom prst="rect">
                <a:avLst/>
              </a:prstGeom>
              <a:blipFill rotWithShape="0">
                <a:blip r:embed="rId4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536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8674" y="728663"/>
                <a:ext cx="7486650" cy="4437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Practice</a:t>
                </a:r>
              </a:p>
              <a:p>
                <a:r>
                  <a:rPr lang="en-US" sz="3600" b="1" dirty="0"/>
                  <a:t>Multiply.</a:t>
                </a:r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US" sz="3600" b="1" dirty="0"/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3600" b="1" dirty="0"/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𝟐𝟐</m:t>
                        </m:r>
                      </m:den>
                    </m:f>
                  </m:oMath>
                </a14:m>
                <a:endParaRPr lang="en-US" sz="3600" b="1" dirty="0"/>
              </a:p>
              <a:p>
                <a:pPr marL="742950" indent="-7429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3600" b="1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𝟑𝟐</m:t>
                        </m:r>
                      </m:num>
                      <m:den>
                        <m:r>
                          <a:rPr lang="en-US" sz="3600" b="1" i="0" smtClean="0"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74" y="728663"/>
                <a:ext cx="7486650" cy="4437818"/>
              </a:xfrm>
              <a:prstGeom prst="rect">
                <a:avLst/>
              </a:prstGeom>
              <a:blipFill rotWithShape="0">
                <a:blip r:embed="rId3"/>
                <a:stretch>
                  <a:fillRect l="-2524" t="-2198" b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00299" y="2692888"/>
                <a:ext cx="1800225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0299" y="2692888"/>
                <a:ext cx="1800225" cy="61651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81274" y="1881188"/>
                <a:ext cx="1800225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274" y="1881188"/>
                <a:ext cx="1800225" cy="60991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81273" y="3511192"/>
                <a:ext cx="1800225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273" y="3511192"/>
                <a:ext cx="1800225" cy="61651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81272" y="4531285"/>
                <a:ext cx="1800225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𝟐𝟏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272" y="4531285"/>
                <a:ext cx="1800225" cy="6165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768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8675" y="657225"/>
                <a:ext cx="7586663" cy="3886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/>
                  <a:t>Closure</a:t>
                </a:r>
              </a:p>
              <a:p>
                <a:r>
                  <a:rPr lang="en-US" sz="4800" b="1" dirty="0"/>
                  <a:t>Explain how multiplying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4800" b="1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4800" b="1" dirty="0"/>
                  <a:t> is similar to multiplying 0.4 and 0.3.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675" y="657225"/>
                <a:ext cx="7586663" cy="3886128"/>
              </a:xfrm>
              <a:prstGeom prst="rect">
                <a:avLst/>
              </a:prstGeom>
              <a:blipFill rotWithShape="0">
                <a:blip r:embed="rId3"/>
                <a:stretch>
                  <a:fillRect l="-3698" t="-4867" b="-7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43438" y="4786313"/>
            <a:ext cx="3543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You find the product of 4 and 3 in both problems.</a:t>
            </a:r>
          </a:p>
        </p:txBody>
      </p:sp>
    </p:spTree>
    <p:extLst>
      <p:ext uri="{BB962C8B-B14F-4D97-AF65-F5344CB8AC3E}">
        <p14:creationId xmlns:p14="http://schemas.microsoft.com/office/powerpoint/2010/main" val="314170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116</Words>
  <Application>Microsoft Office PowerPoint</Application>
  <PresentationFormat>Letter Paper (8.5x11 in)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Tammie Slate</dc:creator>
  <cp:lastModifiedBy>Kimberly Ervin</cp:lastModifiedBy>
  <cp:revision>10</cp:revision>
  <dcterms:created xsi:type="dcterms:W3CDTF">2015-07-01T17:19:58Z</dcterms:created>
  <dcterms:modified xsi:type="dcterms:W3CDTF">2016-07-22T14:23:54Z</dcterms:modified>
</cp:coreProperties>
</file>