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57284-5C30-4F29-964C-D1DAE1D37EA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C5CF-D317-4AD5-AF4C-2D4603093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9C5CF-D317-4AD5-AF4C-2D46030931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0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0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6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4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5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1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1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0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1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9023-99C8-42E6-990E-95CF8EB76151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3B9D-419D-49C1-9659-A974F9008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0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4363" y="62865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Finding the Greatest Common Factor (GCF)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363" y="5629276"/>
            <a:ext cx="325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TeacherTwins©2015</a:t>
            </a:r>
          </a:p>
        </p:txBody>
      </p:sp>
      <p:pic>
        <p:nvPicPr>
          <p:cNvPr id="6" name="Picture 5" descr="Math Gir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270" y="2395364"/>
            <a:ext cx="2984200" cy="287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7225" y="614363"/>
            <a:ext cx="77009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Warm Up</a:t>
            </a:r>
          </a:p>
          <a:p>
            <a:r>
              <a:rPr lang="en-US" sz="4000" b="1" dirty="0"/>
              <a:t>Find the factors of each number.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28</a:t>
            </a:r>
          </a:p>
          <a:p>
            <a:pPr marL="742950" indent="-742950">
              <a:buAutoNum type="arabicPeriod"/>
            </a:pPr>
            <a:r>
              <a:rPr lang="en-US" sz="4000" b="1" dirty="0"/>
              <a:t>99</a:t>
            </a:r>
          </a:p>
          <a:p>
            <a:pPr marL="742950" indent="-742950">
              <a:buAutoNum type="arabicPeriod"/>
            </a:pPr>
            <a:r>
              <a:rPr lang="en-US" sz="4000" b="1" dirty="0"/>
              <a:t>16</a:t>
            </a:r>
          </a:p>
          <a:p>
            <a:pPr marL="742950" indent="-742950">
              <a:buAutoNum type="arabicPeriod"/>
            </a:pPr>
            <a:r>
              <a:rPr lang="en-US" sz="4000" b="1" dirty="0"/>
              <a:t>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9832" y="3427989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1,2,4,8,16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9832" y="2814134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1,3,9,11,33,99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9832" y="2200275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1,2,4,7,14,28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9832" y="4113285"/>
            <a:ext cx="3371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1,2,4,17,34,68</a:t>
            </a:r>
          </a:p>
        </p:txBody>
      </p:sp>
    </p:spTree>
    <p:extLst>
      <p:ext uri="{BB962C8B-B14F-4D97-AF65-F5344CB8AC3E}">
        <p14:creationId xmlns:p14="http://schemas.microsoft.com/office/powerpoint/2010/main" val="10317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0075" y="675754"/>
            <a:ext cx="7943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Factors that are the same for two or more numbers are called </a:t>
            </a:r>
            <a:r>
              <a:rPr lang="en-US" sz="4000" b="1" dirty="0">
                <a:solidFill>
                  <a:srgbClr val="0070C0"/>
                </a:solidFill>
              </a:rPr>
              <a:t>common factors</a:t>
            </a:r>
            <a:r>
              <a:rPr lang="en-US" sz="4000" b="1" dirty="0"/>
              <a:t>.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0088" y="3105834"/>
            <a:ext cx="7943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</a:t>
            </a:r>
            <a:r>
              <a:rPr lang="en-US" sz="4000" b="1" dirty="0">
                <a:solidFill>
                  <a:srgbClr val="0070C0"/>
                </a:solidFill>
              </a:rPr>
              <a:t>greatest common factor (GCF) </a:t>
            </a:r>
            <a:r>
              <a:rPr lang="en-US" sz="4000" b="1" dirty="0"/>
              <a:t>for a set of numbers is the greatest factor they have in common.</a:t>
            </a:r>
          </a:p>
        </p:txBody>
      </p:sp>
    </p:spTree>
    <p:extLst>
      <p:ext uri="{BB962C8B-B14F-4D97-AF65-F5344CB8AC3E}">
        <p14:creationId xmlns:p14="http://schemas.microsoft.com/office/powerpoint/2010/main" val="18146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488" y="514351"/>
            <a:ext cx="840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Example 1: Find the GCF of 12 and 18.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950" y="1485900"/>
            <a:ext cx="725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List the factors of 12 and 18.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2272783"/>
            <a:ext cx="5000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12 – </a:t>
            </a:r>
            <a:r>
              <a:rPr lang="en-US" sz="3200" b="1" dirty="0">
                <a:solidFill>
                  <a:srgbClr val="0070C0"/>
                </a:solidFill>
              </a:rPr>
              <a:t>1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2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3</a:t>
            </a:r>
            <a:r>
              <a:rPr lang="en-US" sz="3200" b="1" dirty="0"/>
              <a:t>, 4, </a:t>
            </a:r>
            <a:r>
              <a:rPr lang="en-US" sz="3200" b="1" dirty="0">
                <a:solidFill>
                  <a:srgbClr val="0070C0"/>
                </a:solidFill>
              </a:rPr>
              <a:t>6</a:t>
            </a:r>
            <a:r>
              <a:rPr lang="en-US" sz="3200" b="1" dirty="0"/>
              <a:t>, 12</a:t>
            </a:r>
          </a:p>
          <a:p>
            <a:endParaRPr lang="en-US" sz="3200" b="1" dirty="0"/>
          </a:p>
          <a:p>
            <a:r>
              <a:rPr lang="en-US" sz="3200" b="1" dirty="0"/>
              <a:t>18 – </a:t>
            </a:r>
            <a:r>
              <a:rPr lang="en-US" sz="3200" b="1" dirty="0">
                <a:solidFill>
                  <a:srgbClr val="0070C0"/>
                </a:solidFill>
              </a:rPr>
              <a:t>1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2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3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6</a:t>
            </a:r>
            <a:r>
              <a:rPr lang="en-US" sz="3200" b="1" dirty="0"/>
              <a:t>, 9, 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4988" y="1822074"/>
            <a:ext cx="2957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blue</a:t>
            </a:r>
            <a:r>
              <a:rPr lang="en-US" sz="2800" b="1" dirty="0"/>
              <a:t> factors are all the factors 12 and 18 have in common.</a:t>
            </a:r>
          </a:p>
        </p:txBody>
      </p:sp>
      <p:sp>
        <p:nvSpPr>
          <p:cNvPr id="8" name="Freeform 7"/>
          <p:cNvSpPr/>
          <p:nvPr/>
        </p:nvSpPr>
        <p:spPr>
          <a:xfrm>
            <a:off x="3114675" y="2200275"/>
            <a:ext cx="828675" cy="1671638"/>
          </a:xfrm>
          <a:custGeom>
            <a:avLst/>
            <a:gdLst>
              <a:gd name="connsiteX0" fmla="*/ 557213 w 828675"/>
              <a:gd name="connsiteY0" fmla="*/ 0 h 1671638"/>
              <a:gd name="connsiteX1" fmla="*/ 514350 w 828675"/>
              <a:gd name="connsiteY1" fmla="*/ 71438 h 1671638"/>
              <a:gd name="connsiteX2" fmla="*/ 442913 w 828675"/>
              <a:gd name="connsiteY2" fmla="*/ 171450 h 1671638"/>
              <a:gd name="connsiteX3" fmla="*/ 371475 w 828675"/>
              <a:gd name="connsiteY3" fmla="*/ 300038 h 1671638"/>
              <a:gd name="connsiteX4" fmla="*/ 328613 w 828675"/>
              <a:gd name="connsiteY4" fmla="*/ 342900 h 1671638"/>
              <a:gd name="connsiteX5" fmla="*/ 271463 w 828675"/>
              <a:gd name="connsiteY5" fmla="*/ 428625 h 1671638"/>
              <a:gd name="connsiteX6" fmla="*/ 257175 w 828675"/>
              <a:gd name="connsiteY6" fmla="*/ 471488 h 1671638"/>
              <a:gd name="connsiteX7" fmla="*/ 214313 w 828675"/>
              <a:gd name="connsiteY7" fmla="*/ 500063 h 1671638"/>
              <a:gd name="connsiteX8" fmla="*/ 185738 w 828675"/>
              <a:gd name="connsiteY8" fmla="*/ 585788 h 1671638"/>
              <a:gd name="connsiteX9" fmla="*/ 128588 w 828675"/>
              <a:gd name="connsiteY9" fmla="*/ 671513 h 1671638"/>
              <a:gd name="connsiteX10" fmla="*/ 100013 w 828675"/>
              <a:gd name="connsiteY10" fmla="*/ 757238 h 1671638"/>
              <a:gd name="connsiteX11" fmla="*/ 85725 w 828675"/>
              <a:gd name="connsiteY11" fmla="*/ 800100 h 1671638"/>
              <a:gd name="connsiteX12" fmla="*/ 57150 w 828675"/>
              <a:gd name="connsiteY12" fmla="*/ 900113 h 1671638"/>
              <a:gd name="connsiteX13" fmla="*/ 42863 w 828675"/>
              <a:gd name="connsiteY13" fmla="*/ 957263 h 1671638"/>
              <a:gd name="connsiteX14" fmla="*/ 0 w 828675"/>
              <a:gd name="connsiteY14" fmla="*/ 1100138 h 1671638"/>
              <a:gd name="connsiteX15" fmla="*/ 14288 w 828675"/>
              <a:gd name="connsiteY15" fmla="*/ 1500188 h 1671638"/>
              <a:gd name="connsiteX16" fmla="*/ 57150 w 828675"/>
              <a:gd name="connsiteY16" fmla="*/ 1600200 h 1671638"/>
              <a:gd name="connsiteX17" fmla="*/ 185738 w 828675"/>
              <a:gd name="connsiteY17" fmla="*/ 1671638 h 1671638"/>
              <a:gd name="connsiteX18" fmla="*/ 271463 w 828675"/>
              <a:gd name="connsiteY18" fmla="*/ 1614488 h 1671638"/>
              <a:gd name="connsiteX19" fmla="*/ 285750 w 828675"/>
              <a:gd name="connsiteY19" fmla="*/ 1571625 h 1671638"/>
              <a:gd name="connsiteX20" fmla="*/ 357188 w 828675"/>
              <a:gd name="connsiteY20" fmla="*/ 1485900 h 1671638"/>
              <a:gd name="connsiteX21" fmla="*/ 400050 w 828675"/>
              <a:gd name="connsiteY21" fmla="*/ 1400175 h 1671638"/>
              <a:gd name="connsiteX22" fmla="*/ 428625 w 828675"/>
              <a:gd name="connsiteY22" fmla="*/ 1314450 h 1671638"/>
              <a:gd name="connsiteX23" fmla="*/ 457200 w 828675"/>
              <a:gd name="connsiteY23" fmla="*/ 1271588 h 1671638"/>
              <a:gd name="connsiteX24" fmla="*/ 485775 w 828675"/>
              <a:gd name="connsiteY24" fmla="*/ 1185863 h 1671638"/>
              <a:gd name="connsiteX25" fmla="*/ 500063 w 828675"/>
              <a:gd name="connsiteY25" fmla="*/ 1143000 h 1671638"/>
              <a:gd name="connsiteX26" fmla="*/ 528638 w 828675"/>
              <a:gd name="connsiteY26" fmla="*/ 1057275 h 1671638"/>
              <a:gd name="connsiteX27" fmla="*/ 542925 w 828675"/>
              <a:gd name="connsiteY27" fmla="*/ 1014413 h 1671638"/>
              <a:gd name="connsiteX28" fmla="*/ 585788 w 828675"/>
              <a:gd name="connsiteY28" fmla="*/ 871538 h 1671638"/>
              <a:gd name="connsiteX29" fmla="*/ 614363 w 828675"/>
              <a:gd name="connsiteY29" fmla="*/ 828675 h 1671638"/>
              <a:gd name="connsiteX30" fmla="*/ 671513 w 828675"/>
              <a:gd name="connsiteY30" fmla="*/ 685800 h 1671638"/>
              <a:gd name="connsiteX31" fmla="*/ 685800 w 828675"/>
              <a:gd name="connsiteY31" fmla="*/ 642938 h 1671638"/>
              <a:gd name="connsiteX32" fmla="*/ 714375 w 828675"/>
              <a:gd name="connsiteY32" fmla="*/ 600075 h 1671638"/>
              <a:gd name="connsiteX33" fmla="*/ 728663 w 828675"/>
              <a:gd name="connsiteY33" fmla="*/ 557213 h 1671638"/>
              <a:gd name="connsiteX34" fmla="*/ 757238 w 828675"/>
              <a:gd name="connsiteY34" fmla="*/ 500063 h 1671638"/>
              <a:gd name="connsiteX35" fmla="*/ 785813 w 828675"/>
              <a:gd name="connsiteY35" fmla="*/ 414338 h 1671638"/>
              <a:gd name="connsiteX36" fmla="*/ 800100 w 828675"/>
              <a:gd name="connsiteY36" fmla="*/ 371475 h 1671638"/>
              <a:gd name="connsiteX37" fmla="*/ 814388 w 828675"/>
              <a:gd name="connsiteY37" fmla="*/ 328613 h 1671638"/>
              <a:gd name="connsiteX38" fmla="*/ 828675 w 828675"/>
              <a:gd name="connsiteY38" fmla="*/ 271463 h 1671638"/>
              <a:gd name="connsiteX39" fmla="*/ 814388 w 828675"/>
              <a:gd name="connsiteY39" fmla="*/ 100013 h 1671638"/>
              <a:gd name="connsiteX40" fmla="*/ 785813 w 828675"/>
              <a:gd name="connsiteY40" fmla="*/ 14288 h 1671638"/>
              <a:gd name="connsiteX41" fmla="*/ 742950 w 828675"/>
              <a:gd name="connsiteY41" fmla="*/ 0 h 1671638"/>
              <a:gd name="connsiteX42" fmla="*/ 557213 w 828675"/>
              <a:gd name="connsiteY42" fmla="*/ 0 h 167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28675" h="1671638">
                <a:moveTo>
                  <a:pt x="557213" y="0"/>
                </a:moveTo>
                <a:cubicBezTo>
                  <a:pt x="542925" y="23813"/>
                  <a:pt x="529754" y="48332"/>
                  <a:pt x="514350" y="71438"/>
                </a:cubicBezTo>
                <a:cubicBezTo>
                  <a:pt x="501410" y="90847"/>
                  <a:pt x="455690" y="145896"/>
                  <a:pt x="442913" y="171450"/>
                </a:cubicBezTo>
                <a:cubicBezTo>
                  <a:pt x="406980" y="243315"/>
                  <a:pt x="461571" y="209942"/>
                  <a:pt x="371475" y="300038"/>
                </a:cubicBezTo>
                <a:cubicBezTo>
                  <a:pt x="357188" y="314325"/>
                  <a:pt x="341018" y="326951"/>
                  <a:pt x="328613" y="342900"/>
                </a:cubicBezTo>
                <a:cubicBezTo>
                  <a:pt x="307529" y="370009"/>
                  <a:pt x="282323" y="396045"/>
                  <a:pt x="271463" y="428625"/>
                </a:cubicBezTo>
                <a:cubicBezTo>
                  <a:pt x="266700" y="442913"/>
                  <a:pt x="266583" y="459728"/>
                  <a:pt x="257175" y="471488"/>
                </a:cubicBezTo>
                <a:cubicBezTo>
                  <a:pt x="246448" y="484897"/>
                  <a:pt x="228600" y="490538"/>
                  <a:pt x="214313" y="500063"/>
                </a:cubicBezTo>
                <a:cubicBezTo>
                  <a:pt x="204788" y="528638"/>
                  <a:pt x="202446" y="560726"/>
                  <a:pt x="185738" y="585788"/>
                </a:cubicBezTo>
                <a:cubicBezTo>
                  <a:pt x="166688" y="614363"/>
                  <a:pt x="139448" y="638932"/>
                  <a:pt x="128588" y="671513"/>
                </a:cubicBezTo>
                <a:lnTo>
                  <a:pt x="100013" y="757238"/>
                </a:lnTo>
                <a:cubicBezTo>
                  <a:pt x="95250" y="771525"/>
                  <a:pt x="89378" y="785489"/>
                  <a:pt x="85725" y="800100"/>
                </a:cubicBezTo>
                <a:cubicBezTo>
                  <a:pt x="41062" y="978758"/>
                  <a:pt x="98144" y="756634"/>
                  <a:pt x="57150" y="900113"/>
                </a:cubicBezTo>
                <a:cubicBezTo>
                  <a:pt x="51756" y="918994"/>
                  <a:pt x="48505" y="938455"/>
                  <a:pt x="42863" y="957263"/>
                </a:cubicBezTo>
                <a:cubicBezTo>
                  <a:pt x="-9321" y="1131210"/>
                  <a:pt x="32936" y="968397"/>
                  <a:pt x="0" y="1100138"/>
                </a:cubicBezTo>
                <a:cubicBezTo>
                  <a:pt x="4763" y="1233488"/>
                  <a:pt x="5965" y="1367013"/>
                  <a:pt x="14288" y="1500188"/>
                </a:cubicBezTo>
                <a:cubicBezTo>
                  <a:pt x="16236" y="1531348"/>
                  <a:pt x="32115" y="1578294"/>
                  <a:pt x="57150" y="1600200"/>
                </a:cubicBezTo>
                <a:cubicBezTo>
                  <a:pt x="117615" y="1653107"/>
                  <a:pt x="126867" y="1652014"/>
                  <a:pt x="185738" y="1671638"/>
                </a:cubicBezTo>
                <a:cubicBezTo>
                  <a:pt x="214313" y="1652588"/>
                  <a:pt x="260603" y="1647069"/>
                  <a:pt x="271463" y="1614488"/>
                </a:cubicBezTo>
                <a:cubicBezTo>
                  <a:pt x="276225" y="1600200"/>
                  <a:pt x="279015" y="1585096"/>
                  <a:pt x="285750" y="1571625"/>
                </a:cubicBezTo>
                <a:cubicBezTo>
                  <a:pt x="305640" y="1531844"/>
                  <a:pt x="325591" y="1517497"/>
                  <a:pt x="357188" y="1485900"/>
                </a:cubicBezTo>
                <a:cubicBezTo>
                  <a:pt x="409290" y="1329590"/>
                  <a:pt x="326196" y="1566347"/>
                  <a:pt x="400050" y="1400175"/>
                </a:cubicBezTo>
                <a:cubicBezTo>
                  <a:pt x="412283" y="1372650"/>
                  <a:pt x="411917" y="1339512"/>
                  <a:pt x="428625" y="1314450"/>
                </a:cubicBezTo>
                <a:cubicBezTo>
                  <a:pt x="438150" y="1300163"/>
                  <a:pt x="450226" y="1287279"/>
                  <a:pt x="457200" y="1271588"/>
                </a:cubicBezTo>
                <a:cubicBezTo>
                  <a:pt x="469433" y="1244063"/>
                  <a:pt x="476250" y="1214438"/>
                  <a:pt x="485775" y="1185863"/>
                </a:cubicBezTo>
                <a:lnTo>
                  <a:pt x="500063" y="1143000"/>
                </a:lnTo>
                <a:lnTo>
                  <a:pt x="528638" y="1057275"/>
                </a:lnTo>
                <a:cubicBezTo>
                  <a:pt x="533400" y="1042988"/>
                  <a:pt x="539272" y="1029023"/>
                  <a:pt x="542925" y="1014413"/>
                </a:cubicBezTo>
                <a:cubicBezTo>
                  <a:pt x="550912" y="982467"/>
                  <a:pt x="571875" y="892407"/>
                  <a:pt x="585788" y="871538"/>
                </a:cubicBezTo>
                <a:lnTo>
                  <a:pt x="614363" y="828675"/>
                </a:lnTo>
                <a:cubicBezTo>
                  <a:pt x="679406" y="633546"/>
                  <a:pt x="608443" y="832963"/>
                  <a:pt x="671513" y="685800"/>
                </a:cubicBezTo>
                <a:cubicBezTo>
                  <a:pt x="677445" y="671958"/>
                  <a:pt x="679065" y="656408"/>
                  <a:pt x="685800" y="642938"/>
                </a:cubicBezTo>
                <a:cubicBezTo>
                  <a:pt x="693479" y="627579"/>
                  <a:pt x="706696" y="615434"/>
                  <a:pt x="714375" y="600075"/>
                </a:cubicBezTo>
                <a:cubicBezTo>
                  <a:pt x="721110" y="586605"/>
                  <a:pt x="722730" y="571056"/>
                  <a:pt x="728663" y="557213"/>
                </a:cubicBezTo>
                <a:cubicBezTo>
                  <a:pt x="737053" y="537637"/>
                  <a:pt x="749328" y="519838"/>
                  <a:pt x="757238" y="500063"/>
                </a:cubicBezTo>
                <a:cubicBezTo>
                  <a:pt x="768425" y="472097"/>
                  <a:pt x="776288" y="442913"/>
                  <a:pt x="785813" y="414338"/>
                </a:cubicBezTo>
                <a:lnTo>
                  <a:pt x="800100" y="371475"/>
                </a:lnTo>
                <a:cubicBezTo>
                  <a:pt x="804862" y="357188"/>
                  <a:pt x="810735" y="343224"/>
                  <a:pt x="814388" y="328613"/>
                </a:cubicBezTo>
                <a:lnTo>
                  <a:pt x="828675" y="271463"/>
                </a:lnTo>
                <a:cubicBezTo>
                  <a:pt x="823913" y="214313"/>
                  <a:pt x="823816" y="156581"/>
                  <a:pt x="814388" y="100013"/>
                </a:cubicBezTo>
                <a:cubicBezTo>
                  <a:pt x="809436" y="70302"/>
                  <a:pt x="814388" y="23813"/>
                  <a:pt x="785813" y="14288"/>
                </a:cubicBezTo>
                <a:lnTo>
                  <a:pt x="742950" y="0"/>
                </a:lnTo>
                <a:lnTo>
                  <a:pt x="55721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7262" y="4237793"/>
            <a:ext cx="7043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6 is the greatest factor 12 and 18 have in common so the GCF is 6.</a:t>
            </a:r>
          </a:p>
        </p:txBody>
      </p:sp>
    </p:spTree>
    <p:extLst>
      <p:ext uri="{BB962C8B-B14F-4D97-AF65-F5344CB8AC3E}">
        <p14:creationId xmlns:p14="http://schemas.microsoft.com/office/powerpoint/2010/main" val="421699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365" y="515421"/>
            <a:ext cx="83086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Example 2: Find the GCF of 15 and 19.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5825" y="1657350"/>
            <a:ext cx="5243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15 – </a:t>
            </a: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/>
              <a:t>, 15</a:t>
            </a:r>
          </a:p>
          <a:p>
            <a:endParaRPr lang="en-US" sz="4000" b="1" dirty="0"/>
          </a:p>
          <a:p>
            <a:r>
              <a:rPr lang="en-US" sz="4000" b="1" dirty="0"/>
              <a:t>19 – </a:t>
            </a: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/>
              <a:t>, 19 </a:t>
            </a:r>
          </a:p>
        </p:txBody>
      </p:sp>
      <p:sp>
        <p:nvSpPr>
          <p:cNvPr id="5" name="Freeform 4"/>
          <p:cNvSpPr/>
          <p:nvPr/>
        </p:nvSpPr>
        <p:spPr>
          <a:xfrm>
            <a:off x="1800095" y="1543050"/>
            <a:ext cx="600205" cy="2085975"/>
          </a:xfrm>
          <a:custGeom>
            <a:avLst/>
            <a:gdLst>
              <a:gd name="connsiteX0" fmla="*/ 271593 w 600205"/>
              <a:gd name="connsiteY0" fmla="*/ 85725 h 2085975"/>
              <a:gd name="connsiteX1" fmla="*/ 243018 w 600205"/>
              <a:gd name="connsiteY1" fmla="*/ 157163 h 2085975"/>
              <a:gd name="connsiteX2" fmla="*/ 214443 w 600205"/>
              <a:gd name="connsiteY2" fmla="*/ 200025 h 2085975"/>
              <a:gd name="connsiteX3" fmla="*/ 171580 w 600205"/>
              <a:gd name="connsiteY3" fmla="*/ 342900 h 2085975"/>
              <a:gd name="connsiteX4" fmla="*/ 143005 w 600205"/>
              <a:gd name="connsiteY4" fmla="*/ 428625 h 2085975"/>
              <a:gd name="connsiteX5" fmla="*/ 128718 w 600205"/>
              <a:gd name="connsiteY5" fmla="*/ 471488 h 2085975"/>
              <a:gd name="connsiteX6" fmla="*/ 114430 w 600205"/>
              <a:gd name="connsiteY6" fmla="*/ 528638 h 2085975"/>
              <a:gd name="connsiteX7" fmla="*/ 85855 w 600205"/>
              <a:gd name="connsiteY7" fmla="*/ 614363 h 2085975"/>
              <a:gd name="connsiteX8" fmla="*/ 71568 w 600205"/>
              <a:gd name="connsiteY8" fmla="*/ 671513 h 2085975"/>
              <a:gd name="connsiteX9" fmla="*/ 28705 w 600205"/>
              <a:gd name="connsiteY9" fmla="*/ 814388 h 2085975"/>
              <a:gd name="connsiteX10" fmla="*/ 14418 w 600205"/>
              <a:gd name="connsiteY10" fmla="*/ 914400 h 2085975"/>
              <a:gd name="connsiteX11" fmla="*/ 14418 w 600205"/>
              <a:gd name="connsiteY11" fmla="*/ 1428750 h 2085975"/>
              <a:gd name="connsiteX12" fmla="*/ 28705 w 600205"/>
              <a:gd name="connsiteY12" fmla="*/ 1528763 h 2085975"/>
              <a:gd name="connsiteX13" fmla="*/ 71568 w 600205"/>
              <a:gd name="connsiteY13" fmla="*/ 1657350 h 2085975"/>
              <a:gd name="connsiteX14" fmla="*/ 85855 w 600205"/>
              <a:gd name="connsiteY14" fmla="*/ 1700213 h 2085975"/>
              <a:gd name="connsiteX15" fmla="*/ 114430 w 600205"/>
              <a:gd name="connsiteY15" fmla="*/ 1743075 h 2085975"/>
              <a:gd name="connsiteX16" fmla="*/ 143005 w 600205"/>
              <a:gd name="connsiteY16" fmla="*/ 1828800 h 2085975"/>
              <a:gd name="connsiteX17" fmla="*/ 171580 w 600205"/>
              <a:gd name="connsiteY17" fmla="*/ 1871663 h 2085975"/>
              <a:gd name="connsiteX18" fmla="*/ 200155 w 600205"/>
              <a:gd name="connsiteY18" fmla="*/ 1957388 h 2085975"/>
              <a:gd name="connsiteX19" fmla="*/ 243018 w 600205"/>
              <a:gd name="connsiteY19" fmla="*/ 2000250 h 2085975"/>
              <a:gd name="connsiteX20" fmla="*/ 314455 w 600205"/>
              <a:gd name="connsiteY20" fmla="*/ 2085975 h 2085975"/>
              <a:gd name="connsiteX21" fmla="*/ 414468 w 600205"/>
              <a:gd name="connsiteY21" fmla="*/ 2071688 h 2085975"/>
              <a:gd name="connsiteX22" fmla="*/ 471618 w 600205"/>
              <a:gd name="connsiteY22" fmla="*/ 1985963 h 2085975"/>
              <a:gd name="connsiteX23" fmla="*/ 514480 w 600205"/>
              <a:gd name="connsiteY23" fmla="*/ 1957388 h 2085975"/>
              <a:gd name="connsiteX24" fmla="*/ 571630 w 600205"/>
              <a:gd name="connsiteY24" fmla="*/ 1828800 h 2085975"/>
              <a:gd name="connsiteX25" fmla="*/ 585918 w 600205"/>
              <a:gd name="connsiteY25" fmla="*/ 1785938 h 2085975"/>
              <a:gd name="connsiteX26" fmla="*/ 600205 w 600205"/>
              <a:gd name="connsiteY26" fmla="*/ 1743075 h 2085975"/>
              <a:gd name="connsiteX27" fmla="*/ 571630 w 600205"/>
              <a:gd name="connsiteY27" fmla="*/ 1485900 h 2085975"/>
              <a:gd name="connsiteX28" fmla="*/ 557343 w 600205"/>
              <a:gd name="connsiteY28" fmla="*/ 1428750 h 2085975"/>
              <a:gd name="connsiteX29" fmla="*/ 514480 w 600205"/>
              <a:gd name="connsiteY29" fmla="*/ 1285875 h 2085975"/>
              <a:gd name="connsiteX30" fmla="*/ 500193 w 600205"/>
              <a:gd name="connsiteY30" fmla="*/ 1171575 h 2085975"/>
              <a:gd name="connsiteX31" fmla="*/ 485905 w 600205"/>
              <a:gd name="connsiteY31" fmla="*/ 1114425 h 2085975"/>
              <a:gd name="connsiteX32" fmla="*/ 457330 w 600205"/>
              <a:gd name="connsiteY32" fmla="*/ 914400 h 2085975"/>
              <a:gd name="connsiteX33" fmla="*/ 485905 w 600205"/>
              <a:gd name="connsiteY33" fmla="*/ 585788 h 2085975"/>
              <a:gd name="connsiteX34" fmla="*/ 500193 w 600205"/>
              <a:gd name="connsiteY34" fmla="*/ 542925 h 2085975"/>
              <a:gd name="connsiteX35" fmla="*/ 528768 w 600205"/>
              <a:gd name="connsiteY35" fmla="*/ 500063 h 2085975"/>
              <a:gd name="connsiteX36" fmla="*/ 571630 w 600205"/>
              <a:gd name="connsiteY36" fmla="*/ 371475 h 2085975"/>
              <a:gd name="connsiteX37" fmla="*/ 585918 w 600205"/>
              <a:gd name="connsiteY37" fmla="*/ 328613 h 2085975"/>
              <a:gd name="connsiteX38" fmla="*/ 600205 w 600205"/>
              <a:gd name="connsiteY38" fmla="*/ 271463 h 2085975"/>
              <a:gd name="connsiteX39" fmla="*/ 585918 w 600205"/>
              <a:gd name="connsiteY39" fmla="*/ 71438 h 2085975"/>
              <a:gd name="connsiteX40" fmla="*/ 543055 w 600205"/>
              <a:gd name="connsiteY40" fmla="*/ 42863 h 2085975"/>
              <a:gd name="connsiteX41" fmla="*/ 457330 w 600205"/>
              <a:gd name="connsiteY41" fmla="*/ 0 h 2085975"/>
              <a:gd name="connsiteX42" fmla="*/ 343030 w 600205"/>
              <a:gd name="connsiteY42" fmla="*/ 71438 h 2085975"/>
              <a:gd name="connsiteX43" fmla="*/ 271593 w 600205"/>
              <a:gd name="connsiteY43" fmla="*/ 85725 h 208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0205" h="2085975">
                <a:moveTo>
                  <a:pt x="271593" y="85725"/>
                </a:moveTo>
                <a:cubicBezTo>
                  <a:pt x="254924" y="100012"/>
                  <a:pt x="254488" y="134224"/>
                  <a:pt x="243018" y="157163"/>
                </a:cubicBezTo>
                <a:cubicBezTo>
                  <a:pt x="235339" y="172521"/>
                  <a:pt x="221417" y="184334"/>
                  <a:pt x="214443" y="200025"/>
                </a:cubicBezTo>
                <a:cubicBezTo>
                  <a:pt x="183360" y="269961"/>
                  <a:pt x="190760" y="278966"/>
                  <a:pt x="171580" y="342900"/>
                </a:cubicBezTo>
                <a:cubicBezTo>
                  <a:pt x="162925" y="371750"/>
                  <a:pt x="152530" y="400050"/>
                  <a:pt x="143005" y="428625"/>
                </a:cubicBezTo>
                <a:cubicBezTo>
                  <a:pt x="138243" y="442913"/>
                  <a:pt x="132371" y="456877"/>
                  <a:pt x="128718" y="471488"/>
                </a:cubicBezTo>
                <a:cubicBezTo>
                  <a:pt x="123955" y="490538"/>
                  <a:pt x="120073" y="509830"/>
                  <a:pt x="114430" y="528638"/>
                </a:cubicBezTo>
                <a:cubicBezTo>
                  <a:pt x="105775" y="557488"/>
                  <a:pt x="93160" y="585142"/>
                  <a:pt x="85855" y="614363"/>
                </a:cubicBezTo>
                <a:cubicBezTo>
                  <a:pt x="81093" y="633413"/>
                  <a:pt x="77210" y="652705"/>
                  <a:pt x="71568" y="671513"/>
                </a:cubicBezTo>
                <a:cubicBezTo>
                  <a:pt x="54365" y="728857"/>
                  <a:pt x="38837" y="758663"/>
                  <a:pt x="28705" y="814388"/>
                </a:cubicBezTo>
                <a:cubicBezTo>
                  <a:pt x="22681" y="847521"/>
                  <a:pt x="19180" y="881063"/>
                  <a:pt x="14418" y="914400"/>
                </a:cubicBezTo>
                <a:cubicBezTo>
                  <a:pt x="771" y="1214619"/>
                  <a:pt x="-9686" y="1175657"/>
                  <a:pt x="14418" y="1428750"/>
                </a:cubicBezTo>
                <a:cubicBezTo>
                  <a:pt x="17611" y="1462274"/>
                  <a:pt x="21133" y="1495949"/>
                  <a:pt x="28705" y="1528763"/>
                </a:cubicBezTo>
                <a:cubicBezTo>
                  <a:pt x="28710" y="1528785"/>
                  <a:pt x="64421" y="1635908"/>
                  <a:pt x="71568" y="1657350"/>
                </a:cubicBezTo>
                <a:cubicBezTo>
                  <a:pt x="76331" y="1671638"/>
                  <a:pt x="77501" y="1687682"/>
                  <a:pt x="85855" y="1700213"/>
                </a:cubicBezTo>
                <a:cubicBezTo>
                  <a:pt x="95380" y="1714500"/>
                  <a:pt x="107456" y="1727384"/>
                  <a:pt x="114430" y="1743075"/>
                </a:cubicBezTo>
                <a:cubicBezTo>
                  <a:pt x="126663" y="1770600"/>
                  <a:pt x="126297" y="1803738"/>
                  <a:pt x="143005" y="1828800"/>
                </a:cubicBezTo>
                <a:cubicBezTo>
                  <a:pt x="152530" y="1843088"/>
                  <a:pt x="164606" y="1855971"/>
                  <a:pt x="171580" y="1871663"/>
                </a:cubicBezTo>
                <a:cubicBezTo>
                  <a:pt x="183813" y="1899188"/>
                  <a:pt x="178856" y="1936090"/>
                  <a:pt x="200155" y="1957388"/>
                </a:cubicBezTo>
                <a:cubicBezTo>
                  <a:pt x="214443" y="1971675"/>
                  <a:pt x="230083" y="1984728"/>
                  <a:pt x="243018" y="2000250"/>
                </a:cubicBezTo>
                <a:cubicBezTo>
                  <a:pt x="342483" y="2119607"/>
                  <a:pt x="189225" y="1960745"/>
                  <a:pt x="314455" y="2085975"/>
                </a:cubicBezTo>
                <a:cubicBezTo>
                  <a:pt x="347793" y="2081213"/>
                  <a:pt x="386057" y="2089768"/>
                  <a:pt x="414468" y="2071688"/>
                </a:cubicBezTo>
                <a:cubicBezTo>
                  <a:pt x="443442" y="2053250"/>
                  <a:pt x="443043" y="2005013"/>
                  <a:pt x="471618" y="1985963"/>
                </a:cubicBezTo>
                <a:lnTo>
                  <a:pt x="514480" y="1957388"/>
                </a:lnTo>
                <a:cubicBezTo>
                  <a:pt x="559763" y="1889462"/>
                  <a:pt x="537624" y="1930817"/>
                  <a:pt x="571630" y="1828800"/>
                </a:cubicBezTo>
                <a:lnTo>
                  <a:pt x="585918" y="1785938"/>
                </a:lnTo>
                <a:lnTo>
                  <a:pt x="600205" y="1743075"/>
                </a:lnTo>
                <a:cubicBezTo>
                  <a:pt x="594700" y="1688024"/>
                  <a:pt x="581745" y="1546588"/>
                  <a:pt x="571630" y="1485900"/>
                </a:cubicBezTo>
                <a:cubicBezTo>
                  <a:pt x="568402" y="1466531"/>
                  <a:pt x="560856" y="1448070"/>
                  <a:pt x="557343" y="1428750"/>
                </a:cubicBezTo>
                <a:cubicBezTo>
                  <a:pt x="534359" y="1302337"/>
                  <a:pt x="564931" y="1361552"/>
                  <a:pt x="514480" y="1285875"/>
                </a:cubicBezTo>
                <a:cubicBezTo>
                  <a:pt x="509718" y="1247775"/>
                  <a:pt x="506505" y="1209449"/>
                  <a:pt x="500193" y="1171575"/>
                </a:cubicBezTo>
                <a:cubicBezTo>
                  <a:pt x="496965" y="1152206"/>
                  <a:pt x="489756" y="1133680"/>
                  <a:pt x="485905" y="1114425"/>
                </a:cubicBezTo>
                <a:cubicBezTo>
                  <a:pt x="472174" y="1045772"/>
                  <a:pt x="466108" y="984619"/>
                  <a:pt x="457330" y="914400"/>
                </a:cubicBezTo>
                <a:cubicBezTo>
                  <a:pt x="467251" y="725917"/>
                  <a:pt x="450812" y="708614"/>
                  <a:pt x="485905" y="585788"/>
                </a:cubicBezTo>
                <a:cubicBezTo>
                  <a:pt x="490042" y="571307"/>
                  <a:pt x="493458" y="556396"/>
                  <a:pt x="500193" y="542925"/>
                </a:cubicBezTo>
                <a:cubicBezTo>
                  <a:pt x="507872" y="527567"/>
                  <a:pt x="519243" y="514350"/>
                  <a:pt x="528768" y="500063"/>
                </a:cubicBezTo>
                <a:lnTo>
                  <a:pt x="571630" y="371475"/>
                </a:lnTo>
                <a:cubicBezTo>
                  <a:pt x="576392" y="357188"/>
                  <a:pt x="582265" y="343224"/>
                  <a:pt x="585918" y="328613"/>
                </a:cubicBezTo>
                <a:lnTo>
                  <a:pt x="600205" y="271463"/>
                </a:lnTo>
                <a:cubicBezTo>
                  <a:pt x="595443" y="204788"/>
                  <a:pt x="602130" y="136287"/>
                  <a:pt x="585918" y="71438"/>
                </a:cubicBezTo>
                <a:cubicBezTo>
                  <a:pt x="581753" y="54779"/>
                  <a:pt x="558414" y="50542"/>
                  <a:pt x="543055" y="42863"/>
                </a:cubicBezTo>
                <a:cubicBezTo>
                  <a:pt x="424749" y="-16291"/>
                  <a:pt x="580171" y="81893"/>
                  <a:pt x="457330" y="0"/>
                </a:cubicBezTo>
                <a:cubicBezTo>
                  <a:pt x="333651" y="41226"/>
                  <a:pt x="400663" y="-604"/>
                  <a:pt x="343030" y="71438"/>
                </a:cubicBezTo>
                <a:cubicBezTo>
                  <a:pt x="334615" y="81957"/>
                  <a:pt x="288262" y="71438"/>
                  <a:pt x="271593" y="85725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5825" y="4129088"/>
            <a:ext cx="7072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The GCF is 1.</a:t>
            </a:r>
          </a:p>
        </p:txBody>
      </p:sp>
    </p:spTree>
    <p:extLst>
      <p:ext uri="{BB962C8B-B14F-4D97-AF65-F5344CB8AC3E}">
        <p14:creationId xmlns:p14="http://schemas.microsoft.com/office/powerpoint/2010/main" val="95325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619" y="485775"/>
            <a:ext cx="83867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Example 3: Find the GCF of  10, 25, 40.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" y="1470660"/>
            <a:ext cx="81795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10 – </a:t>
            </a: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/>
              <a:t>, 2, </a:t>
            </a:r>
            <a:r>
              <a:rPr lang="en-US" sz="4000" b="1" dirty="0">
                <a:solidFill>
                  <a:srgbClr val="0070C0"/>
                </a:solidFill>
              </a:rPr>
              <a:t>5</a:t>
            </a:r>
            <a:r>
              <a:rPr lang="en-US" sz="4000" b="1" dirty="0"/>
              <a:t>, 10</a:t>
            </a:r>
          </a:p>
          <a:p>
            <a:endParaRPr lang="en-US" sz="4000" b="1" dirty="0"/>
          </a:p>
          <a:p>
            <a:r>
              <a:rPr lang="en-US" sz="4000" b="1" dirty="0"/>
              <a:t>25 – </a:t>
            </a: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/>
              <a:t>, </a:t>
            </a:r>
            <a:r>
              <a:rPr lang="en-US" sz="4000" b="1" dirty="0">
                <a:solidFill>
                  <a:srgbClr val="0070C0"/>
                </a:solidFill>
              </a:rPr>
              <a:t>5</a:t>
            </a:r>
            <a:r>
              <a:rPr lang="en-US" sz="4000" b="1" dirty="0"/>
              <a:t>, 25</a:t>
            </a:r>
          </a:p>
          <a:p>
            <a:endParaRPr lang="en-US" sz="4000" b="1" dirty="0"/>
          </a:p>
          <a:p>
            <a:r>
              <a:rPr lang="en-US" sz="4000" b="1" dirty="0"/>
              <a:t>40 -  </a:t>
            </a:r>
            <a:r>
              <a:rPr lang="en-US" sz="4000" b="1" dirty="0">
                <a:solidFill>
                  <a:srgbClr val="0070C0"/>
                </a:solidFill>
              </a:rPr>
              <a:t>1</a:t>
            </a:r>
            <a:r>
              <a:rPr lang="en-US" sz="4000" b="1" dirty="0"/>
              <a:t>, 2, 4, </a:t>
            </a:r>
            <a:r>
              <a:rPr lang="en-US" sz="4000" b="1" dirty="0">
                <a:solidFill>
                  <a:srgbClr val="0070C0"/>
                </a:solidFill>
              </a:rPr>
              <a:t>5</a:t>
            </a:r>
            <a:r>
              <a:rPr lang="en-US" sz="4000" b="1" dirty="0"/>
              <a:t>, 8, 10, 20, 40</a:t>
            </a:r>
          </a:p>
        </p:txBody>
      </p:sp>
      <p:sp>
        <p:nvSpPr>
          <p:cNvPr id="5" name="Freeform 4"/>
          <p:cNvSpPr/>
          <p:nvPr/>
        </p:nvSpPr>
        <p:spPr>
          <a:xfrm>
            <a:off x="1971675" y="1428750"/>
            <a:ext cx="1714500" cy="3157538"/>
          </a:xfrm>
          <a:custGeom>
            <a:avLst/>
            <a:gdLst>
              <a:gd name="connsiteX0" fmla="*/ 857250 w 1714500"/>
              <a:gd name="connsiteY0" fmla="*/ 57150 h 3157538"/>
              <a:gd name="connsiteX1" fmla="*/ 771525 w 1714500"/>
              <a:gd name="connsiteY1" fmla="*/ 157163 h 3157538"/>
              <a:gd name="connsiteX2" fmla="*/ 742950 w 1714500"/>
              <a:gd name="connsiteY2" fmla="*/ 200025 h 3157538"/>
              <a:gd name="connsiteX3" fmla="*/ 700088 w 1714500"/>
              <a:gd name="connsiteY3" fmla="*/ 257175 h 3157538"/>
              <a:gd name="connsiteX4" fmla="*/ 671513 w 1714500"/>
              <a:gd name="connsiteY4" fmla="*/ 300038 h 3157538"/>
              <a:gd name="connsiteX5" fmla="*/ 585788 w 1714500"/>
              <a:gd name="connsiteY5" fmla="*/ 371475 h 3157538"/>
              <a:gd name="connsiteX6" fmla="*/ 557213 w 1714500"/>
              <a:gd name="connsiteY6" fmla="*/ 414338 h 3157538"/>
              <a:gd name="connsiteX7" fmla="*/ 471488 w 1714500"/>
              <a:gd name="connsiteY7" fmla="*/ 485775 h 3157538"/>
              <a:gd name="connsiteX8" fmla="*/ 385763 w 1714500"/>
              <a:gd name="connsiteY8" fmla="*/ 614363 h 3157538"/>
              <a:gd name="connsiteX9" fmla="*/ 357188 w 1714500"/>
              <a:gd name="connsiteY9" fmla="*/ 657225 h 3157538"/>
              <a:gd name="connsiteX10" fmla="*/ 257175 w 1714500"/>
              <a:gd name="connsiteY10" fmla="*/ 785813 h 3157538"/>
              <a:gd name="connsiteX11" fmla="*/ 200025 w 1714500"/>
              <a:gd name="connsiteY11" fmla="*/ 871538 h 3157538"/>
              <a:gd name="connsiteX12" fmla="*/ 171450 w 1714500"/>
              <a:gd name="connsiteY12" fmla="*/ 914400 h 3157538"/>
              <a:gd name="connsiteX13" fmla="*/ 71438 w 1714500"/>
              <a:gd name="connsiteY13" fmla="*/ 1042988 h 3157538"/>
              <a:gd name="connsiteX14" fmla="*/ 28575 w 1714500"/>
              <a:gd name="connsiteY14" fmla="*/ 1171575 h 3157538"/>
              <a:gd name="connsiteX15" fmla="*/ 14288 w 1714500"/>
              <a:gd name="connsiteY15" fmla="*/ 1214438 h 3157538"/>
              <a:gd name="connsiteX16" fmla="*/ 0 w 1714500"/>
              <a:gd name="connsiteY16" fmla="*/ 1257300 h 3157538"/>
              <a:gd name="connsiteX17" fmla="*/ 28575 w 1714500"/>
              <a:gd name="connsiteY17" fmla="*/ 1443038 h 3157538"/>
              <a:gd name="connsiteX18" fmla="*/ 57150 w 1714500"/>
              <a:gd name="connsiteY18" fmla="*/ 1485900 h 3157538"/>
              <a:gd name="connsiteX19" fmla="*/ 100013 w 1714500"/>
              <a:gd name="connsiteY19" fmla="*/ 1528763 h 3157538"/>
              <a:gd name="connsiteX20" fmla="*/ 200025 w 1714500"/>
              <a:gd name="connsiteY20" fmla="*/ 1643063 h 3157538"/>
              <a:gd name="connsiteX21" fmla="*/ 228600 w 1714500"/>
              <a:gd name="connsiteY21" fmla="*/ 1685925 h 3157538"/>
              <a:gd name="connsiteX22" fmla="*/ 271463 w 1714500"/>
              <a:gd name="connsiteY22" fmla="*/ 1728788 h 3157538"/>
              <a:gd name="connsiteX23" fmla="*/ 328613 w 1714500"/>
              <a:gd name="connsiteY23" fmla="*/ 1800225 h 3157538"/>
              <a:gd name="connsiteX24" fmla="*/ 428625 w 1714500"/>
              <a:gd name="connsiteY24" fmla="*/ 1914525 h 3157538"/>
              <a:gd name="connsiteX25" fmla="*/ 485775 w 1714500"/>
              <a:gd name="connsiteY25" fmla="*/ 1985963 h 3157538"/>
              <a:gd name="connsiteX26" fmla="*/ 542925 w 1714500"/>
              <a:gd name="connsiteY26" fmla="*/ 2057400 h 3157538"/>
              <a:gd name="connsiteX27" fmla="*/ 614363 w 1714500"/>
              <a:gd name="connsiteY27" fmla="*/ 2143125 h 3157538"/>
              <a:gd name="connsiteX28" fmla="*/ 657225 w 1714500"/>
              <a:gd name="connsiteY28" fmla="*/ 2157413 h 3157538"/>
              <a:gd name="connsiteX29" fmla="*/ 757238 w 1714500"/>
              <a:gd name="connsiteY29" fmla="*/ 2271713 h 3157538"/>
              <a:gd name="connsiteX30" fmla="*/ 828675 w 1714500"/>
              <a:gd name="connsiteY30" fmla="*/ 2343150 h 3157538"/>
              <a:gd name="connsiteX31" fmla="*/ 957263 w 1714500"/>
              <a:gd name="connsiteY31" fmla="*/ 2457450 h 3157538"/>
              <a:gd name="connsiteX32" fmla="*/ 985838 w 1714500"/>
              <a:gd name="connsiteY32" fmla="*/ 2500313 h 3157538"/>
              <a:gd name="connsiteX33" fmla="*/ 1071563 w 1714500"/>
              <a:gd name="connsiteY33" fmla="*/ 2557463 h 3157538"/>
              <a:gd name="connsiteX34" fmla="*/ 1128713 w 1714500"/>
              <a:gd name="connsiteY34" fmla="*/ 2643188 h 3157538"/>
              <a:gd name="connsiteX35" fmla="*/ 1200150 w 1714500"/>
              <a:gd name="connsiteY35" fmla="*/ 2728913 h 3157538"/>
              <a:gd name="connsiteX36" fmla="*/ 1228725 w 1714500"/>
              <a:gd name="connsiteY36" fmla="*/ 2814638 h 3157538"/>
              <a:gd name="connsiteX37" fmla="*/ 1257300 w 1714500"/>
              <a:gd name="connsiteY37" fmla="*/ 2857500 h 3157538"/>
              <a:gd name="connsiteX38" fmla="*/ 1285875 w 1714500"/>
              <a:gd name="connsiteY38" fmla="*/ 2943225 h 3157538"/>
              <a:gd name="connsiteX39" fmla="*/ 1371600 w 1714500"/>
              <a:gd name="connsiteY39" fmla="*/ 3071813 h 3157538"/>
              <a:gd name="connsiteX40" fmla="*/ 1400175 w 1714500"/>
              <a:gd name="connsiteY40" fmla="*/ 3114675 h 3157538"/>
              <a:gd name="connsiteX41" fmla="*/ 1485900 w 1714500"/>
              <a:gd name="connsiteY41" fmla="*/ 3157538 h 3157538"/>
              <a:gd name="connsiteX42" fmla="*/ 1528763 w 1714500"/>
              <a:gd name="connsiteY42" fmla="*/ 3114675 h 3157538"/>
              <a:gd name="connsiteX43" fmla="*/ 1557338 w 1714500"/>
              <a:gd name="connsiteY43" fmla="*/ 3071813 h 3157538"/>
              <a:gd name="connsiteX44" fmla="*/ 1600200 w 1714500"/>
              <a:gd name="connsiteY44" fmla="*/ 3043238 h 3157538"/>
              <a:gd name="connsiteX45" fmla="*/ 1657350 w 1714500"/>
              <a:gd name="connsiteY45" fmla="*/ 2957513 h 3157538"/>
              <a:gd name="connsiteX46" fmla="*/ 1700213 w 1714500"/>
              <a:gd name="connsiteY46" fmla="*/ 2871788 h 3157538"/>
              <a:gd name="connsiteX47" fmla="*/ 1714500 w 1714500"/>
              <a:gd name="connsiteY47" fmla="*/ 2828925 h 3157538"/>
              <a:gd name="connsiteX48" fmla="*/ 1700213 w 1714500"/>
              <a:gd name="connsiteY48" fmla="*/ 2743200 h 3157538"/>
              <a:gd name="connsiteX49" fmla="*/ 1614488 w 1714500"/>
              <a:gd name="connsiteY49" fmla="*/ 2571750 h 3157538"/>
              <a:gd name="connsiteX50" fmla="*/ 1528763 w 1714500"/>
              <a:gd name="connsiteY50" fmla="*/ 2500313 h 3157538"/>
              <a:gd name="connsiteX51" fmla="*/ 1457325 w 1714500"/>
              <a:gd name="connsiteY51" fmla="*/ 2400300 h 3157538"/>
              <a:gd name="connsiteX52" fmla="*/ 1414463 w 1714500"/>
              <a:gd name="connsiteY52" fmla="*/ 2386013 h 3157538"/>
              <a:gd name="connsiteX53" fmla="*/ 1385888 w 1714500"/>
              <a:gd name="connsiteY53" fmla="*/ 2343150 h 3157538"/>
              <a:gd name="connsiteX54" fmla="*/ 1300163 w 1714500"/>
              <a:gd name="connsiteY54" fmla="*/ 2271713 h 3157538"/>
              <a:gd name="connsiteX55" fmla="*/ 1228725 w 1714500"/>
              <a:gd name="connsiteY55" fmla="*/ 2200275 h 3157538"/>
              <a:gd name="connsiteX56" fmla="*/ 1200150 w 1714500"/>
              <a:gd name="connsiteY56" fmla="*/ 2157413 h 3157538"/>
              <a:gd name="connsiteX57" fmla="*/ 1114425 w 1714500"/>
              <a:gd name="connsiteY57" fmla="*/ 2085975 h 3157538"/>
              <a:gd name="connsiteX58" fmla="*/ 1028700 w 1714500"/>
              <a:gd name="connsiteY58" fmla="*/ 2014538 h 3157538"/>
              <a:gd name="connsiteX59" fmla="*/ 1000125 w 1714500"/>
              <a:gd name="connsiteY59" fmla="*/ 1971675 h 3157538"/>
              <a:gd name="connsiteX60" fmla="*/ 914400 w 1714500"/>
              <a:gd name="connsiteY60" fmla="*/ 1914525 h 3157538"/>
              <a:gd name="connsiteX61" fmla="*/ 828675 w 1714500"/>
              <a:gd name="connsiteY61" fmla="*/ 1857375 h 3157538"/>
              <a:gd name="connsiteX62" fmla="*/ 785813 w 1714500"/>
              <a:gd name="connsiteY62" fmla="*/ 1828800 h 3157538"/>
              <a:gd name="connsiteX63" fmla="*/ 742950 w 1714500"/>
              <a:gd name="connsiteY63" fmla="*/ 1814513 h 3157538"/>
              <a:gd name="connsiteX64" fmla="*/ 671513 w 1714500"/>
              <a:gd name="connsiteY64" fmla="*/ 1728788 h 3157538"/>
              <a:gd name="connsiteX65" fmla="*/ 628650 w 1714500"/>
              <a:gd name="connsiteY65" fmla="*/ 1700213 h 3157538"/>
              <a:gd name="connsiteX66" fmla="*/ 600075 w 1714500"/>
              <a:gd name="connsiteY66" fmla="*/ 1657350 h 3157538"/>
              <a:gd name="connsiteX67" fmla="*/ 557213 w 1714500"/>
              <a:gd name="connsiteY67" fmla="*/ 1628775 h 3157538"/>
              <a:gd name="connsiteX68" fmla="*/ 500063 w 1714500"/>
              <a:gd name="connsiteY68" fmla="*/ 1543050 h 3157538"/>
              <a:gd name="connsiteX69" fmla="*/ 471488 w 1714500"/>
              <a:gd name="connsiteY69" fmla="*/ 1500188 h 3157538"/>
              <a:gd name="connsiteX70" fmla="*/ 428625 w 1714500"/>
              <a:gd name="connsiteY70" fmla="*/ 1371600 h 3157538"/>
              <a:gd name="connsiteX71" fmla="*/ 414338 w 1714500"/>
              <a:gd name="connsiteY71" fmla="*/ 1328738 h 3157538"/>
              <a:gd name="connsiteX72" fmla="*/ 400050 w 1714500"/>
              <a:gd name="connsiteY72" fmla="*/ 1285875 h 3157538"/>
              <a:gd name="connsiteX73" fmla="*/ 414338 w 1714500"/>
              <a:gd name="connsiteY73" fmla="*/ 1185863 h 3157538"/>
              <a:gd name="connsiteX74" fmla="*/ 500063 w 1714500"/>
              <a:gd name="connsiteY74" fmla="*/ 1100138 h 3157538"/>
              <a:gd name="connsiteX75" fmla="*/ 585788 w 1714500"/>
              <a:gd name="connsiteY75" fmla="*/ 1014413 h 3157538"/>
              <a:gd name="connsiteX76" fmla="*/ 628650 w 1714500"/>
              <a:gd name="connsiteY76" fmla="*/ 985838 h 3157538"/>
              <a:gd name="connsiteX77" fmla="*/ 700088 w 1714500"/>
              <a:gd name="connsiteY77" fmla="*/ 914400 h 3157538"/>
              <a:gd name="connsiteX78" fmla="*/ 728663 w 1714500"/>
              <a:gd name="connsiteY78" fmla="*/ 871538 h 3157538"/>
              <a:gd name="connsiteX79" fmla="*/ 814388 w 1714500"/>
              <a:gd name="connsiteY79" fmla="*/ 785813 h 3157538"/>
              <a:gd name="connsiteX80" fmla="*/ 885825 w 1714500"/>
              <a:gd name="connsiteY80" fmla="*/ 700088 h 3157538"/>
              <a:gd name="connsiteX81" fmla="*/ 957263 w 1714500"/>
              <a:gd name="connsiteY81" fmla="*/ 571500 h 3157538"/>
              <a:gd name="connsiteX82" fmla="*/ 1057275 w 1714500"/>
              <a:gd name="connsiteY82" fmla="*/ 442913 h 3157538"/>
              <a:gd name="connsiteX83" fmla="*/ 1114425 w 1714500"/>
              <a:gd name="connsiteY83" fmla="*/ 314325 h 3157538"/>
              <a:gd name="connsiteX84" fmla="*/ 1100138 w 1714500"/>
              <a:gd name="connsiteY84" fmla="*/ 114300 h 3157538"/>
              <a:gd name="connsiteX85" fmla="*/ 1085850 w 1714500"/>
              <a:gd name="connsiteY85" fmla="*/ 71438 h 3157538"/>
              <a:gd name="connsiteX86" fmla="*/ 1042988 w 1714500"/>
              <a:gd name="connsiteY86" fmla="*/ 28575 h 3157538"/>
              <a:gd name="connsiteX87" fmla="*/ 1000125 w 1714500"/>
              <a:gd name="connsiteY87" fmla="*/ 0 h 3157538"/>
              <a:gd name="connsiteX88" fmla="*/ 928688 w 1714500"/>
              <a:gd name="connsiteY88" fmla="*/ 14288 h 3157538"/>
              <a:gd name="connsiteX89" fmla="*/ 914400 w 1714500"/>
              <a:gd name="connsiteY89" fmla="*/ 57150 h 3157538"/>
              <a:gd name="connsiteX90" fmla="*/ 857250 w 1714500"/>
              <a:gd name="connsiteY90" fmla="*/ 57150 h 315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714500" h="3157538">
                <a:moveTo>
                  <a:pt x="857250" y="57150"/>
                </a:moveTo>
                <a:cubicBezTo>
                  <a:pt x="833437" y="73819"/>
                  <a:pt x="870476" y="58214"/>
                  <a:pt x="771525" y="157163"/>
                </a:cubicBezTo>
                <a:cubicBezTo>
                  <a:pt x="759383" y="169305"/>
                  <a:pt x="752931" y="186052"/>
                  <a:pt x="742950" y="200025"/>
                </a:cubicBezTo>
                <a:cubicBezTo>
                  <a:pt x="729109" y="219402"/>
                  <a:pt x="713929" y="237798"/>
                  <a:pt x="700088" y="257175"/>
                </a:cubicBezTo>
                <a:cubicBezTo>
                  <a:pt x="690107" y="271148"/>
                  <a:pt x="683655" y="287896"/>
                  <a:pt x="671513" y="300038"/>
                </a:cubicBezTo>
                <a:cubicBezTo>
                  <a:pt x="559127" y="412424"/>
                  <a:pt x="702816" y="231041"/>
                  <a:pt x="585788" y="371475"/>
                </a:cubicBezTo>
                <a:cubicBezTo>
                  <a:pt x="574795" y="384667"/>
                  <a:pt x="569355" y="402196"/>
                  <a:pt x="557213" y="414338"/>
                </a:cubicBezTo>
                <a:cubicBezTo>
                  <a:pt x="474662" y="496889"/>
                  <a:pt x="553410" y="380446"/>
                  <a:pt x="471488" y="485775"/>
                </a:cubicBezTo>
                <a:cubicBezTo>
                  <a:pt x="471480" y="485785"/>
                  <a:pt x="400054" y="592927"/>
                  <a:pt x="385763" y="614363"/>
                </a:cubicBezTo>
                <a:cubicBezTo>
                  <a:pt x="376238" y="628650"/>
                  <a:pt x="369330" y="645083"/>
                  <a:pt x="357188" y="657225"/>
                </a:cubicBezTo>
                <a:cubicBezTo>
                  <a:pt x="290040" y="724373"/>
                  <a:pt x="325534" y="683275"/>
                  <a:pt x="257175" y="785813"/>
                </a:cubicBezTo>
                <a:lnTo>
                  <a:pt x="200025" y="871538"/>
                </a:lnTo>
                <a:cubicBezTo>
                  <a:pt x="190500" y="885825"/>
                  <a:pt x="183592" y="902258"/>
                  <a:pt x="171450" y="914400"/>
                </a:cubicBezTo>
                <a:cubicBezTo>
                  <a:pt x="134468" y="951383"/>
                  <a:pt x="88527" y="991721"/>
                  <a:pt x="71438" y="1042988"/>
                </a:cubicBezTo>
                <a:lnTo>
                  <a:pt x="28575" y="1171575"/>
                </a:lnTo>
                <a:lnTo>
                  <a:pt x="14288" y="1214438"/>
                </a:lnTo>
                <a:lnTo>
                  <a:pt x="0" y="1257300"/>
                </a:lnTo>
                <a:cubicBezTo>
                  <a:pt x="4097" y="1298266"/>
                  <a:pt x="2831" y="1391550"/>
                  <a:pt x="28575" y="1443038"/>
                </a:cubicBezTo>
                <a:cubicBezTo>
                  <a:pt x="36254" y="1458397"/>
                  <a:pt x="46157" y="1472709"/>
                  <a:pt x="57150" y="1485900"/>
                </a:cubicBezTo>
                <a:cubicBezTo>
                  <a:pt x="70085" y="1501422"/>
                  <a:pt x="87608" y="1512814"/>
                  <a:pt x="100013" y="1528763"/>
                </a:cubicBezTo>
                <a:cubicBezTo>
                  <a:pt x="189768" y="1644162"/>
                  <a:pt x="117048" y="1587744"/>
                  <a:pt x="200025" y="1643063"/>
                </a:cubicBezTo>
                <a:cubicBezTo>
                  <a:pt x="209550" y="1657350"/>
                  <a:pt x="217607" y="1672734"/>
                  <a:pt x="228600" y="1685925"/>
                </a:cubicBezTo>
                <a:cubicBezTo>
                  <a:pt x="241535" y="1701447"/>
                  <a:pt x="260255" y="1711976"/>
                  <a:pt x="271463" y="1728788"/>
                </a:cubicBezTo>
                <a:cubicBezTo>
                  <a:pt x="326672" y="1811601"/>
                  <a:pt x="232751" y="1736318"/>
                  <a:pt x="328613" y="1800225"/>
                </a:cubicBezTo>
                <a:cubicBezTo>
                  <a:pt x="395288" y="1900237"/>
                  <a:pt x="357188" y="1866900"/>
                  <a:pt x="428625" y="1914525"/>
                </a:cubicBezTo>
                <a:cubicBezTo>
                  <a:pt x="464538" y="2022261"/>
                  <a:pt x="411917" y="1893642"/>
                  <a:pt x="485775" y="1985963"/>
                </a:cubicBezTo>
                <a:cubicBezTo>
                  <a:pt x="564645" y="2084550"/>
                  <a:pt x="420089" y="1975508"/>
                  <a:pt x="542925" y="2057400"/>
                </a:cubicBezTo>
                <a:cubicBezTo>
                  <a:pt x="564011" y="2089030"/>
                  <a:pt x="581358" y="2121122"/>
                  <a:pt x="614363" y="2143125"/>
                </a:cubicBezTo>
                <a:cubicBezTo>
                  <a:pt x="626894" y="2151479"/>
                  <a:pt x="642938" y="2152650"/>
                  <a:pt x="657225" y="2157413"/>
                </a:cubicBezTo>
                <a:cubicBezTo>
                  <a:pt x="723900" y="2257426"/>
                  <a:pt x="685800" y="2224088"/>
                  <a:pt x="757238" y="2271713"/>
                </a:cubicBezTo>
                <a:cubicBezTo>
                  <a:pt x="816120" y="2360035"/>
                  <a:pt x="750744" y="2273878"/>
                  <a:pt x="828675" y="2343150"/>
                </a:cubicBezTo>
                <a:cubicBezTo>
                  <a:pt x="975472" y="2473636"/>
                  <a:pt x="859985" y="2392598"/>
                  <a:pt x="957263" y="2457450"/>
                </a:cubicBezTo>
                <a:cubicBezTo>
                  <a:pt x="966788" y="2471738"/>
                  <a:pt x="972915" y="2489005"/>
                  <a:pt x="985838" y="2500313"/>
                </a:cubicBezTo>
                <a:cubicBezTo>
                  <a:pt x="1011684" y="2522928"/>
                  <a:pt x="1071563" y="2557463"/>
                  <a:pt x="1071563" y="2557463"/>
                </a:cubicBezTo>
                <a:cubicBezTo>
                  <a:pt x="1096671" y="2632788"/>
                  <a:pt x="1069256" y="2571840"/>
                  <a:pt x="1128713" y="2643188"/>
                </a:cubicBezTo>
                <a:cubicBezTo>
                  <a:pt x="1228178" y="2762546"/>
                  <a:pt x="1074918" y="2603678"/>
                  <a:pt x="1200150" y="2728913"/>
                </a:cubicBezTo>
                <a:cubicBezTo>
                  <a:pt x="1209675" y="2757488"/>
                  <a:pt x="1212017" y="2789576"/>
                  <a:pt x="1228725" y="2814638"/>
                </a:cubicBezTo>
                <a:cubicBezTo>
                  <a:pt x="1238250" y="2828925"/>
                  <a:pt x="1250326" y="2841809"/>
                  <a:pt x="1257300" y="2857500"/>
                </a:cubicBezTo>
                <a:cubicBezTo>
                  <a:pt x="1269533" y="2885025"/>
                  <a:pt x="1269167" y="2918163"/>
                  <a:pt x="1285875" y="2943225"/>
                </a:cubicBezTo>
                <a:lnTo>
                  <a:pt x="1371600" y="3071813"/>
                </a:lnTo>
                <a:cubicBezTo>
                  <a:pt x="1381125" y="3086100"/>
                  <a:pt x="1385888" y="3105150"/>
                  <a:pt x="1400175" y="3114675"/>
                </a:cubicBezTo>
                <a:cubicBezTo>
                  <a:pt x="1455569" y="3151604"/>
                  <a:pt x="1426748" y="3137820"/>
                  <a:pt x="1485900" y="3157538"/>
                </a:cubicBezTo>
                <a:cubicBezTo>
                  <a:pt x="1500188" y="3143250"/>
                  <a:pt x="1515828" y="3130197"/>
                  <a:pt x="1528763" y="3114675"/>
                </a:cubicBezTo>
                <a:cubicBezTo>
                  <a:pt x="1539756" y="3101484"/>
                  <a:pt x="1545196" y="3083955"/>
                  <a:pt x="1557338" y="3071813"/>
                </a:cubicBezTo>
                <a:cubicBezTo>
                  <a:pt x="1569480" y="3059671"/>
                  <a:pt x="1585913" y="3052763"/>
                  <a:pt x="1600200" y="3043238"/>
                </a:cubicBezTo>
                <a:cubicBezTo>
                  <a:pt x="1619250" y="3014663"/>
                  <a:pt x="1646490" y="2990093"/>
                  <a:pt x="1657350" y="2957513"/>
                </a:cubicBezTo>
                <a:cubicBezTo>
                  <a:pt x="1677068" y="2898360"/>
                  <a:pt x="1663284" y="2927181"/>
                  <a:pt x="1700213" y="2871788"/>
                </a:cubicBezTo>
                <a:cubicBezTo>
                  <a:pt x="1704975" y="2857500"/>
                  <a:pt x="1714500" y="2843985"/>
                  <a:pt x="1714500" y="2828925"/>
                </a:cubicBezTo>
                <a:cubicBezTo>
                  <a:pt x="1714500" y="2799956"/>
                  <a:pt x="1707239" y="2771304"/>
                  <a:pt x="1700213" y="2743200"/>
                </a:cubicBezTo>
                <a:cubicBezTo>
                  <a:pt x="1688803" y="2697560"/>
                  <a:pt x="1656392" y="2599686"/>
                  <a:pt x="1614488" y="2571750"/>
                </a:cubicBezTo>
                <a:cubicBezTo>
                  <a:pt x="1572343" y="2543654"/>
                  <a:pt x="1563140" y="2541566"/>
                  <a:pt x="1528763" y="2500313"/>
                </a:cubicBezTo>
                <a:cubicBezTo>
                  <a:pt x="1505070" y="2471881"/>
                  <a:pt x="1485404" y="2423699"/>
                  <a:pt x="1457325" y="2400300"/>
                </a:cubicBezTo>
                <a:cubicBezTo>
                  <a:pt x="1445755" y="2390659"/>
                  <a:pt x="1428750" y="2390775"/>
                  <a:pt x="1414463" y="2386013"/>
                </a:cubicBezTo>
                <a:cubicBezTo>
                  <a:pt x="1404938" y="2371725"/>
                  <a:pt x="1396881" y="2356342"/>
                  <a:pt x="1385888" y="2343150"/>
                </a:cubicBezTo>
                <a:cubicBezTo>
                  <a:pt x="1351512" y="2301899"/>
                  <a:pt x="1342306" y="2299809"/>
                  <a:pt x="1300163" y="2271713"/>
                </a:cubicBezTo>
                <a:cubicBezTo>
                  <a:pt x="1223966" y="2157416"/>
                  <a:pt x="1323973" y="2295522"/>
                  <a:pt x="1228725" y="2200275"/>
                </a:cubicBezTo>
                <a:cubicBezTo>
                  <a:pt x="1216583" y="2188133"/>
                  <a:pt x="1211143" y="2170604"/>
                  <a:pt x="1200150" y="2157413"/>
                </a:cubicBezTo>
                <a:cubicBezTo>
                  <a:pt x="1165770" y="2116157"/>
                  <a:pt x="1156573" y="2114073"/>
                  <a:pt x="1114425" y="2085975"/>
                </a:cubicBezTo>
                <a:cubicBezTo>
                  <a:pt x="1044805" y="1981547"/>
                  <a:pt x="1137465" y="2105176"/>
                  <a:pt x="1028700" y="2014538"/>
                </a:cubicBezTo>
                <a:cubicBezTo>
                  <a:pt x="1015508" y="2003545"/>
                  <a:pt x="1013048" y="1982983"/>
                  <a:pt x="1000125" y="1971675"/>
                </a:cubicBezTo>
                <a:cubicBezTo>
                  <a:pt x="974279" y="1949060"/>
                  <a:pt x="942975" y="1933575"/>
                  <a:pt x="914400" y="1914525"/>
                </a:cubicBezTo>
                <a:lnTo>
                  <a:pt x="828675" y="1857375"/>
                </a:lnTo>
                <a:cubicBezTo>
                  <a:pt x="814388" y="1847850"/>
                  <a:pt x="802103" y="1834230"/>
                  <a:pt x="785813" y="1828800"/>
                </a:cubicBezTo>
                <a:lnTo>
                  <a:pt x="742950" y="1814513"/>
                </a:lnTo>
                <a:cubicBezTo>
                  <a:pt x="714854" y="1772368"/>
                  <a:pt x="712766" y="1763165"/>
                  <a:pt x="671513" y="1728788"/>
                </a:cubicBezTo>
                <a:cubicBezTo>
                  <a:pt x="658321" y="1717795"/>
                  <a:pt x="642938" y="1709738"/>
                  <a:pt x="628650" y="1700213"/>
                </a:cubicBezTo>
                <a:cubicBezTo>
                  <a:pt x="619125" y="1685925"/>
                  <a:pt x="612217" y="1669492"/>
                  <a:pt x="600075" y="1657350"/>
                </a:cubicBezTo>
                <a:cubicBezTo>
                  <a:pt x="587933" y="1645208"/>
                  <a:pt x="568520" y="1641698"/>
                  <a:pt x="557213" y="1628775"/>
                </a:cubicBezTo>
                <a:cubicBezTo>
                  <a:pt x="534598" y="1602929"/>
                  <a:pt x="519113" y="1571625"/>
                  <a:pt x="500063" y="1543050"/>
                </a:cubicBezTo>
                <a:cubicBezTo>
                  <a:pt x="490538" y="1528763"/>
                  <a:pt x="476918" y="1516478"/>
                  <a:pt x="471488" y="1500188"/>
                </a:cubicBezTo>
                <a:lnTo>
                  <a:pt x="428625" y="1371600"/>
                </a:lnTo>
                <a:lnTo>
                  <a:pt x="414338" y="1328738"/>
                </a:lnTo>
                <a:lnTo>
                  <a:pt x="400050" y="1285875"/>
                </a:lnTo>
                <a:cubicBezTo>
                  <a:pt x="404813" y="1252538"/>
                  <a:pt x="398372" y="1215514"/>
                  <a:pt x="414338" y="1185863"/>
                </a:cubicBezTo>
                <a:cubicBezTo>
                  <a:pt x="433497" y="1150282"/>
                  <a:pt x="471488" y="1128713"/>
                  <a:pt x="500063" y="1100138"/>
                </a:cubicBezTo>
                <a:lnTo>
                  <a:pt x="585788" y="1014413"/>
                </a:lnTo>
                <a:lnTo>
                  <a:pt x="628650" y="985838"/>
                </a:lnTo>
                <a:cubicBezTo>
                  <a:pt x="704847" y="871541"/>
                  <a:pt x="604840" y="1009647"/>
                  <a:pt x="700088" y="914400"/>
                </a:cubicBezTo>
                <a:cubicBezTo>
                  <a:pt x="712230" y="902258"/>
                  <a:pt x="717255" y="884372"/>
                  <a:pt x="728663" y="871538"/>
                </a:cubicBezTo>
                <a:cubicBezTo>
                  <a:pt x="755511" y="841334"/>
                  <a:pt x="791972" y="819437"/>
                  <a:pt x="814388" y="785813"/>
                </a:cubicBezTo>
                <a:cubicBezTo>
                  <a:pt x="854171" y="726138"/>
                  <a:pt x="830821" y="755092"/>
                  <a:pt x="885825" y="700088"/>
                </a:cubicBezTo>
                <a:cubicBezTo>
                  <a:pt x="903792" y="646189"/>
                  <a:pt x="908136" y="620627"/>
                  <a:pt x="957263" y="571500"/>
                </a:cubicBezTo>
                <a:cubicBezTo>
                  <a:pt x="994246" y="534517"/>
                  <a:pt x="1040186" y="494181"/>
                  <a:pt x="1057275" y="442913"/>
                </a:cubicBezTo>
                <a:cubicBezTo>
                  <a:pt x="1091280" y="340898"/>
                  <a:pt x="1069142" y="382250"/>
                  <a:pt x="1114425" y="314325"/>
                </a:cubicBezTo>
                <a:cubicBezTo>
                  <a:pt x="1109663" y="247650"/>
                  <a:pt x="1107948" y="180687"/>
                  <a:pt x="1100138" y="114300"/>
                </a:cubicBezTo>
                <a:cubicBezTo>
                  <a:pt x="1098378" y="99343"/>
                  <a:pt x="1094204" y="83969"/>
                  <a:pt x="1085850" y="71438"/>
                </a:cubicBezTo>
                <a:cubicBezTo>
                  <a:pt x="1074642" y="54626"/>
                  <a:pt x="1058510" y="41510"/>
                  <a:pt x="1042988" y="28575"/>
                </a:cubicBezTo>
                <a:cubicBezTo>
                  <a:pt x="1029796" y="17582"/>
                  <a:pt x="1014413" y="9525"/>
                  <a:pt x="1000125" y="0"/>
                </a:cubicBezTo>
                <a:cubicBezTo>
                  <a:pt x="976313" y="4763"/>
                  <a:pt x="948893" y="818"/>
                  <a:pt x="928688" y="14288"/>
                </a:cubicBezTo>
                <a:cubicBezTo>
                  <a:pt x="916157" y="22642"/>
                  <a:pt x="921135" y="43680"/>
                  <a:pt x="914400" y="57150"/>
                </a:cubicBezTo>
                <a:cubicBezTo>
                  <a:pt x="911388" y="63174"/>
                  <a:pt x="881063" y="40481"/>
                  <a:pt x="857250" y="5715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00150" y="5000625"/>
            <a:ext cx="6486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The GCF is 5.</a:t>
            </a:r>
          </a:p>
        </p:txBody>
      </p:sp>
    </p:spTree>
    <p:extLst>
      <p:ext uri="{BB962C8B-B14F-4D97-AF65-F5344CB8AC3E}">
        <p14:creationId xmlns:p14="http://schemas.microsoft.com/office/powerpoint/2010/main" val="28286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026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343" y="514350"/>
            <a:ext cx="8215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Example 4: Find the GCF of 27 and 36 using prime factorization.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75" y="2043113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4950" y="2023527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36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14375" y="2485192"/>
            <a:ext cx="128588" cy="18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07268" y="2485192"/>
            <a:ext cx="185738" cy="20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77490" y="2429171"/>
            <a:ext cx="185738" cy="20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960832" y="3089142"/>
            <a:ext cx="128588" cy="18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1910" y="2670930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649620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05509" y="3070389"/>
            <a:ext cx="185738" cy="20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4375" y="3401975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98378" y="3401974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79215" y="2596768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75721" y="2577777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8834" y="3213453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8127" y="3173443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24769" y="323144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82837" y="3182243"/>
            <a:ext cx="771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436390" y="2423812"/>
            <a:ext cx="128588" cy="210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770359" y="2987262"/>
            <a:ext cx="128588" cy="18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96181" y="2965147"/>
            <a:ext cx="128588" cy="186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36390" y="2987262"/>
            <a:ext cx="76346" cy="256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045396" y="2958298"/>
            <a:ext cx="171450" cy="193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42963" y="4414838"/>
            <a:ext cx="40290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27 = </a:t>
            </a:r>
            <a:r>
              <a:rPr lang="en-US" sz="4400" b="1" dirty="0">
                <a:solidFill>
                  <a:srgbClr val="0070C0"/>
                </a:solidFill>
              </a:rPr>
              <a:t>3 </a:t>
            </a:r>
            <a:r>
              <a:rPr lang="en-US" sz="4400" b="1" dirty="0"/>
              <a:t>x </a:t>
            </a:r>
            <a:r>
              <a:rPr lang="en-US" sz="4400" b="1" dirty="0">
                <a:solidFill>
                  <a:srgbClr val="0070C0"/>
                </a:solidFill>
              </a:rPr>
              <a:t>3</a:t>
            </a:r>
            <a:r>
              <a:rPr lang="en-US" sz="4400" b="1" dirty="0"/>
              <a:t> x 3</a:t>
            </a:r>
          </a:p>
          <a:p>
            <a:r>
              <a:rPr lang="en-US" sz="4400" b="1" dirty="0"/>
              <a:t>36 = </a:t>
            </a:r>
            <a:r>
              <a:rPr lang="en-US" sz="4400" b="1" dirty="0">
                <a:solidFill>
                  <a:srgbClr val="0070C0"/>
                </a:solidFill>
              </a:rPr>
              <a:t>3</a:t>
            </a:r>
            <a:r>
              <a:rPr lang="en-US" sz="4400" b="1" dirty="0"/>
              <a:t> x </a:t>
            </a:r>
            <a:r>
              <a:rPr lang="en-US" sz="4400" b="1" dirty="0">
                <a:solidFill>
                  <a:srgbClr val="0070C0"/>
                </a:solidFill>
              </a:rPr>
              <a:t>3</a:t>
            </a:r>
            <a:r>
              <a:rPr lang="en-US" sz="4400" b="1" dirty="0"/>
              <a:t> x 2 x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09099" y="4024937"/>
            <a:ext cx="3964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They both have two 3s in common.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72039" y="5064831"/>
            <a:ext cx="395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GCF is 3 x 3 = 9.</a:t>
            </a:r>
          </a:p>
        </p:txBody>
      </p:sp>
    </p:spTree>
    <p:extLst>
      <p:ext uri="{BB962C8B-B14F-4D97-AF65-F5344CB8AC3E}">
        <p14:creationId xmlns:p14="http://schemas.microsoft.com/office/powerpoint/2010/main" val="262755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0088" y="557213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Practice</a:t>
            </a:r>
          </a:p>
          <a:p>
            <a:r>
              <a:rPr lang="en-US" sz="4000" b="1" dirty="0"/>
              <a:t>Find the GCF.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14 and 28</a:t>
            </a:r>
          </a:p>
          <a:p>
            <a:pPr marL="742950" indent="-742950">
              <a:buAutoNum type="arabicPeriod"/>
            </a:pPr>
            <a:r>
              <a:rPr lang="en-US" sz="4000" b="1" dirty="0"/>
              <a:t>23 and 24</a:t>
            </a:r>
          </a:p>
          <a:p>
            <a:pPr marL="742950" indent="-742950">
              <a:buAutoNum type="arabicPeriod"/>
            </a:pPr>
            <a:r>
              <a:rPr lang="en-US" sz="4000" b="1" dirty="0"/>
              <a:t>10 and 16</a:t>
            </a:r>
          </a:p>
          <a:p>
            <a:pPr marL="742950" indent="-742950">
              <a:buAutoNum type="arabicPeriod"/>
            </a:pPr>
            <a:r>
              <a:rPr lang="en-US" sz="4000" b="1" dirty="0"/>
              <a:t>15 and 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0462" y="1803708"/>
            <a:ext cx="174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0462" y="2360921"/>
            <a:ext cx="174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0461" y="2918134"/>
            <a:ext cx="174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460" y="3630499"/>
            <a:ext cx="174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275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1525" y="642938"/>
            <a:ext cx="74580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Closure</a:t>
            </a:r>
          </a:p>
          <a:p>
            <a:pPr algn="ctr"/>
            <a:endParaRPr lang="en-US" sz="6000" b="1" dirty="0"/>
          </a:p>
          <a:p>
            <a:r>
              <a:rPr lang="en-US" sz="6000" b="1" dirty="0"/>
              <a:t>Find the GCF of 64, 72, and 125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9225" y="4614863"/>
            <a:ext cx="2257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53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308</Words>
  <Application>Microsoft Office PowerPoint</Application>
  <PresentationFormat>Letter Paper (8.5x11 in)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Kimberly Ervin</cp:lastModifiedBy>
  <cp:revision>8</cp:revision>
  <dcterms:created xsi:type="dcterms:W3CDTF">2015-06-27T20:19:46Z</dcterms:created>
  <dcterms:modified xsi:type="dcterms:W3CDTF">2016-07-21T23:41:33Z</dcterms:modified>
</cp:coreProperties>
</file>