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71" r:id="rId2"/>
    <p:sldId id="276" r:id="rId3"/>
    <p:sldId id="349" r:id="rId4"/>
    <p:sldId id="350" r:id="rId5"/>
    <p:sldId id="351" r:id="rId6"/>
    <p:sldId id="334" r:id="rId7"/>
    <p:sldId id="345" r:id="rId8"/>
    <p:sldId id="346" r:id="rId9"/>
    <p:sldId id="347" r:id="rId10"/>
    <p:sldId id="356" r:id="rId11"/>
    <p:sldId id="357" r:id="rId12"/>
    <p:sldId id="286" r:id="rId13"/>
    <p:sldId id="338" r:id="rId14"/>
    <p:sldId id="348" r:id="rId15"/>
    <p:sldId id="279"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72A376"/>
    <a:srgbClr val="669900"/>
    <a:srgbClr val="488D43"/>
    <a:srgbClr val="3E5A3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1266" y="-9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40" d="100"/>
          <a:sy n="40" d="100"/>
        </p:scale>
        <p:origin x="-14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E8602952-39BC-1D4F-879B-4096F6B75A84}" type="datetimeFigureOut">
              <a:rPr lang="en-US"/>
              <a:pPr>
                <a:defRPr/>
              </a:pPr>
              <a:t>10/4/2015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84C0DB5A-47AD-B149-97CF-F8EC93E4F949}" type="slidenum">
              <a:rPr lang="en-US"/>
              <a:pPr>
                <a:defRPr/>
              </a:pPr>
              <a:t>‹#›</a:t>
            </a:fld>
            <a:endParaRPr lang="en-US"/>
          </a:p>
        </p:txBody>
      </p:sp>
    </p:spTree>
    <p:extLst>
      <p:ext uri="{BB962C8B-B14F-4D97-AF65-F5344CB8AC3E}">
        <p14:creationId xmlns:p14="http://schemas.microsoft.com/office/powerpoint/2010/main" val="38435799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sz="900" dirty="0" smtClean="0">
                <a:ea typeface="+mn-ea"/>
                <a:cs typeface="+mn-cs"/>
              </a:rPr>
              <a:t>(3-5 min) Time passed</a:t>
            </a:r>
          </a:p>
          <a:p>
            <a:pPr eaLnBrk="1" hangingPunct="1">
              <a:spcBef>
                <a:spcPct val="0"/>
              </a:spcBef>
              <a:defRPr/>
            </a:pPr>
            <a:r>
              <a:rPr lang="en-US" sz="900" u="sng" dirty="0" smtClean="0">
                <a:ea typeface="+mn-ea"/>
                <a:cs typeface="+mn-cs"/>
              </a:rPr>
              <a:t>In-Class Notes</a:t>
            </a:r>
          </a:p>
          <a:p>
            <a:pPr eaLnBrk="1" hangingPunct="1">
              <a:spcBef>
                <a:spcPct val="0"/>
              </a:spcBef>
              <a:buFontTx/>
              <a:buChar char="•"/>
              <a:defRPr/>
            </a:pPr>
            <a:r>
              <a:rPr lang="en-US" sz="900" dirty="0" smtClean="0">
                <a:ea typeface="+mn-ea"/>
                <a:cs typeface="+mn-cs"/>
              </a:rPr>
              <a:t> Students</a:t>
            </a:r>
            <a:r>
              <a:rPr lang="en-US" sz="900" baseline="0" dirty="0" smtClean="0">
                <a:ea typeface="+mn-ea"/>
                <a:cs typeface="+mn-cs"/>
              </a:rPr>
              <a:t> will review how to write ratios in 3 ways.  Teachers should project the second slide only as a hint if students need help remembering how to write ratios in 3 ways.  </a:t>
            </a:r>
          </a:p>
          <a:p>
            <a:pPr eaLnBrk="1" hangingPunct="1">
              <a:spcBef>
                <a:spcPct val="0"/>
              </a:spcBef>
              <a:buFontTx/>
              <a:buChar char="•"/>
              <a:defRPr/>
            </a:pPr>
            <a:r>
              <a:rPr lang="en-US" sz="900" baseline="0" dirty="0" smtClean="0">
                <a:ea typeface="+mn-ea"/>
                <a:cs typeface="+mn-cs"/>
              </a:rPr>
              <a:t>The purpose of this warm-up is to remind students how to write ratios, remind students to label each part of a ratio, and also to simplify each ratio.</a:t>
            </a:r>
            <a:endParaRPr lang="en-US" sz="900" dirty="0" smtClean="0">
              <a:ea typeface="+mn-ea"/>
              <a:cs typeface="+mn-cs"/>
            </a:endParaRPr>
          </a:p>
          <a:p>
            <a:pPr eaLnBrk="1" hangingPunct="1">
              <a:spcBef>
                <a:spcPct val="0"/>
              </a:spcBef>
              <a:buFontTx/>
              <a:buChar char="•"/>
              <a:defRPr/>
            </a:pPr>
            <a:endParaRPr lang="en-US" sz="900" dirty="0" smtClean="0">
              <a:ea typeface="+mn-ea"/>
              <a:cs typeface="+mn-cs"/>
            </a:endParaRPr>
          </a:p>
          <a:p>
            <a:pPr eaLnBrk="1" hangingPunct="1">
              <a:spcBef>
                <a:spcPct val="0"/>
              </a:spcBef>
              <a:defRPr/>
            </a:pPr>
            <a:r>
              <a:rPr lang="en-US" sz="900" u="sng" dirty="0" smtClean="0">
                <a:ea typeface="+mn-ea"/>
                <a:cs typeface="+mn-cs"/>
              </a:rPr>
              <a:t>Preparation Notes</a:t>
            </a:r>
          </a:p>
          <a:p>
            <a:pPr marL="171450" indent="-171450" eaLnBrk="1" hangingPunct="1">
              <a:spcBef>
                <a:spcPct val="0"/>
              </a:spcBef>
              <a:buFont typeface="Arial" pitchFamily="34" charset="0"/>
              <a:buChar char="•"/>
              <a:defRPr/>
            </a:pPr>
            <a:endParaRPr lang="en-US" sz="900" u="sng" dirty="0" smtClean="0">
              <a:ea typeface="+mn-ea"/>
              <a:cs typeface="+mn-cs"/>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B824817-0121-E347-8DFF-023AE25D3529}" type="slidenum">
              <a:rPr lang="en-US" sz="1200"/>
              <a:pPr eaLnBrk="1" hangingPunct="1"/>
              <a:t>1</a:t>
            </a:fld>
            <a:endParaRPr lang="en-US" sz="1200"/>
          </a:p>
        </p:txBody>
      </p:sp>
    </p:spTree>
    <p:extLst>
      <p:ext uri="{BB962C8B-B14F-4D97-AF65-F5344CB8AC3E}">
        <p14:creationId xmlns:p14="http://schemas.microsoft.com/office/powerpoint/2010/main" val="2013837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(4 min) Time passed</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a:t>
            </a:r>
            <a:r>
              <a:rPr lang="en-US" baseline="0" dirty="0" smtClean="0">
                <a:ea typeface="+mn-ea"/>
                <a:cs typeface="+mn-cs"/>
              </a:rPr>
              <a:t> Teachers should ask students to try to work through this problem first in their partners and then work as a whole class. </a:t>
            </a:r>
          </a:p>
          <a:p>
            <a:pPr eaLnBrk="1" hangingPunct="1">
              <a:spcBef>
                <a:spcPct val="0"/>
              </a:spcBef>
              <a:buFontTx/>
              <a:buChar char="•"/>
              <a:defRPr/>
            </a:pPr>
            <a:r>
              <a:rPr lang="en-US" baseline="0" dirty="0" smtClean="0">
                <a:ea typeface="+mn-ea"/>
                <a:cs typeface="+mn-cs"/>
              </a:rPr>
              <a:t>The goal of this slide is to help students understand that units must go with their correct labels and also that we must find the UNIT for the object or key chain not the dollar amount. </a:t>
            </a:r>
          </a:p>
          <a:p>
            <a:pPr eaLnBrk="1" hangingPunct="1">
              <a:spcBef>
                <a:spcPct val="0"/>
              </a:spcBef>
              <a:buFontTx/>
              <a:buChar char="•"/>
              <a:defRPr/>
            </a:pPr>
            <a:r>
              <a:rPr lang="en-US" baseline="0" dirty="0" smtClean="0">
                <a:ea typeface="+mn-ea"/>
                <a:cs typeface="+mn-cs"/>
              </a:rPr>
              <a:t>This topic will be explored more in-depth in this lesson but hopefully we will introduce idea in this last higher-order question.  </a:t>
            </a: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sng" dirty="0" smtClean="0">
                <a:ea typeface="+mn-ea"/>
                <a:cs typeface="+mn-cs"/>
              </a:rPr>
              <a:t>Students will use their </a:t>
            </a:r>
            <a:r>
              <a:rPr lang="en-US" u="sng" dirty="0" err="1" smtClean="0">
                <a:ea typeface="+mn-ea"/>
                <a:cs typeface="+mn-cs"/>
              </a:rPr>
              <a:t>scaffolded</a:t>
            </a:r>
            <a:r>
              <a:rPr lang="en-US" u="sng" dirty="0" smtClean="0">
                <a:ea typeface="+mn-ea"/>
                <a:cs typeface="+mn-cs"/>
              </a:rPr>
              <a:t> class notes to fill</a:t>
            </a:r>
            <a:r>
              <a:rPr lang="en-US" u="sng" baseline="0" dirty="0" smtClean="0">
                <a:ea typeface="+mn-ea"/>
                <a:cs typeface="+mn-cs"/>
              </a:rPr>
              <a:t> in and follow along with lesson</a:t>
            </a:r>
            <a:endParaRPr lang="en-US" u="sng" dirty="0" smtClean="0">
              <a:ea typeface="+mn-ea"/>
              <a:cs typeface="+mn-cs"/>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0CE32A1-138C-EC4D-B0A0-B4AB8AEB07C1}" type="slidenum">
              <a:rPr lang="en-US" sz="1200"/>
              <a:pPr eaLnBrk="1" hangingPunct="1"/>
              <a:t>10</a:t>
            </a:fld>
            <a:endParaRPr lang="en-US" sz="1200"/>
          </a:p>
        </p:txBody>
      </p:sp>
    </p:spTree>
    <p:extLst>
      <p:ext uri="{BB962C8B-B14F-4D97-AF65-F5344CB8AC3E}">
        <p14:creationId xmlns:p14="http://schemas.microsoft.com/office/powerpoint/2010/main" val="283579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(2 min) Time passed</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a:t>
            </a:r>
            <a:r>
              <a:rPr lang="en-US" baseline="0" dirty="0" smtClean="0">
                <a:ea typeface="+mn-ea"/>
                <a:cs typeface="+mn-cs"/>
              </a:rPr>
              <a:t> Teachers can ask students how they found the answer, and then go through this slide to show students the </a:t>
            </a:r>
            <a:r>
              <a:rPr lang="en-US" baseline="0" smtClean="0">
                <a:ea typeface="+mn-ea"/>
                <a:cs typeface="+mn-cs"/>
              </a:rPr>
              <a:t>correct work.  </a:t>
            </a:r>
            <a:endParaRPr lang="en-US" baseline="0"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sng" dirty="0" smtClean="0">
                <a:ea typeface="+mn-ea"/>
                <a:cs typeface="+mn-cs"/>
              </a:rPr>
              <a:t>Students will use their </a:t>
            </a:r>
            <a:r>
              <a:rPr lang="en-US" u="sng" dirty="0" err="1" smtClean="0">
                <a:ea typeface="+mn-ea"/>
                <a:cs typeface="+mn-cs"/>
              </a:rPr>
              <a:t>scaffolded</a:t>
            </a:r>
            <a:r>
              <a:rPr lang="en-US" u="sng" dirty="0" smtClean="0">
                <a:ea typeface="+mn-ea"/>
                <a:cs typeface="+mn-cs"/>
              </a:rPr>
              <a:t> class notes to fill</a:t>
            </a:r>
            <a:r>
              <a:rPr lang="en-US" u="sng" baseline="0" dirty="0" smtClean="0">
                <a:ea typeface="+mn-ea"/>
                <a:cs typeface="+mn-cs"/>
              </a:rPr>
              <a:t> in and follow along with lesson</a:t>
            </a:r>
            <a:endParaRPr lang="en-US" u="sng" dirty="0" smtClean="0">
              <a:ea typeface="+mn-ea"/>
              <a:cs typeface="+mn-cs"/>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0CE32A1-138C-EC4D-B0A0-B4AB8AEB07C1}" type="slidenum">
              <a:rPr lang="en-US" sz="1200"/>
              <a:pPr eaLnBrk="1" hangingPunct="1"/>
              <a:t>11</a:t>
            </a:fld>
            <a:endParaRPr lang="en-US" sz="1200"/>
          </a:p>
        </p:txBody>
      </p:sp>
    </p:spTree>
    <p:extLst>
      <p:ext uri="{BB962C8B-B14F-4D97-AF65-F5344CB8AC3E}">
        <p14:creationId xmlns:p14="http://schemas.microsoft.com/office/powerpoint/2010/main" val="2574043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(5-7 min) Time passed</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Teachers should call on students</a:t>
            </a:r>
            <a:r>
              <a:rPr lang="en-US" baseline="0" dirty="0" smtClean="0">
                <a:ea typeface="+mn-ea"/>
                <a:cs typeface="+mn-cs"/>
              </a:rPr>
              <a:t> using calling sticks to </a:t>
            </a:r>
            <a:r>
              <a:rPr lang="en-US" baseline="0" dirty="0" err="1" smtClean="0">
                <a:ea typeface="+mn-ea"/>
                <a:cs typeface="+mn-cs"/>
              </a:rPr>
              <a:t>illict</a:t>
            </a:r>
            <a:r>
              <a:rPr lang="en-US" baseline="0" dirty="0" smtClean="0">
                <a:ea typeface="+mn-ea"/>
                <a:cs typeface="+mn-cs"/>
              </a:rPr>
              <a:t> answers from students.</a:t>
            </a:r>
          </a:p>
          <a:p>
            <a:pPr eaLnBrk="1" hangingPunct="1">
              <a:spcBef>
                <a:spcPct val="0"/>
              </a:spcBef>
              <a:buFontTx/>
              <a:buChar char="•"/>
              <a:defRPr/>
            </a:pPr>
            <a:r>
              <a:rPr lang="en-US" baseline="0" dirty="0" smtClean="0">
                <a:ea typeface="+mn-ea"/>
                <a:cs typeface="+mn-cs"/>
              </a:rPr>
              <a:t> Please note that teachers should fill in answer for #3 based on student suggestions.</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74FFD82-81F1-984E-8C26-0CD4EB80BF2C}" type="slidenum">
              <a:rPr lang="en-US" sz="1200"/>
              <a:pPr eaLnBrk="1" hangingPunct="1"/>
              <a:t>12</a:t>
            </a:fld>
            <a:endParaRPr lang="en-US" sz="1200"/>
          </a:p>
        </p:txBody>
      </p:sp>
    </p:spTree>
    <p:extLst>
      <p:ext uri="{BB962C8B-B14F-4D97-AF65-F5344CB8AC3E}">
        <p14:creationId xmlns:p14="http://schemas.microsoft.com/office/powerpoint/2010/main" val="3597527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80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(10 min) Time passed</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Students should work on the following class work</a:t>
            </a:r>
            <a:r>
              <a:rPr lang="en-US" baseline="0" dirty="0" smtClean="0">
                <a:ea typeface="+mn-ea"/>
                <a:cs typeface="+mn-cs"/>
              </a:rPr>
              <a:t> assignment for 10 minutes or less (depending on how much time you have left in class.</a:t>
            </a:r>
          </a:p>
          <a:p>
            <a:pPr eaLnBrk="1" hangingPunct="1">
              <a:spcBef>
                <a:spcPct val="0"/>
              </a:spcBef>
              <a:buFontTx/>
              <a:buChar char="•"/>
              <a:defRPr/>
            </a:pP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sng" dirty="0" smtClean="0">
                <a:ea typeface="+mn-ea"/>
                <a:cs typeface="+mn-cs"/>
              </a:rPr>
              <a:t>Copies of class notes for teachers.  </a:t>
            </a: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DED5EDA-8AB4-4E45-A8F3-75ABB6D12976}" type="slidenum">
              <a:rPr lang="en-US" sz="1200"/>
              <a:pPr eaLnBrk="1" hangingPunct="1"/>
              <a:t>13</a:t>
            </a:fld>
            <a:endParaRPr lang="en-US" sz="1200"/>
          </a:p>
        </p:txBody>
      </p:sp>
    </p:spTree>
    <p:extLst>
      <p:ext uri="{BB962C8B-B14F-4D97-AF65-F5344CB8AC3E}">
        <p14:creationId xmlns:p14="http://schemas.microsoft.com/office/powerpoint/2010/main" val="3305801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80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(5 min) Time passed</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Teachers can review answers</a:t>
            </a:r>
            <a:r>
              <a:rPr lang="en-US" baseline="0" dirty="0" smtClean="0">
                <a:ea typeface="+mn-ea"/>
                <a:cs typeface="+mn-cs"/>
              </a:rPr>
              <a:t> with students. </a:t>
            </a:r>
          </a:p>
          <a:p>
            <a:pPr eaLnBrk="1" hangingPunct="1">
              <a:spcBef>
                <a:spcPct val="0"/>
              </a:spcBef>
              <a:buFontTx/>
              <a:buChar char="•"/>
              <a:defRPr/>
            </a:pPr>
            <a:r>
              <a:rPr lang="en-US" baseline="0" dirty="0" smtClean="0">
                <a:ea typeface="+mn-ea"/>
                <a:cs typeface="+mn-cs"/>
              </a:rPr>
              <a:t>It is suggested that teachers let students check their answers, and then review 1-2 questions as a whole class to ensure that students have reviewed.</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DED5EDA-8AB4-4E45-A8F3-75ABB6D12976}" type="slidenum">
              <a:rPr lang="en-US" sz="1200"/>
              <a:pPr eaLnBrk="1" hangingPunct="1"/>
              <a:t>14</a:t>
            </a:fld>
            <a:endParaRPr lang="en-US" sz="1200"/>
          </a:p>
        </p:txBody>
      </p:sp>
    </p:spTree>
    <p:extLst>
      <p:ext uri="{BB962C8B-B14F-4D97-AF65-F5344CB8AC3E}">
        <p14:creationId xmlns:p14="http://schemas.microsoft.com/office/powerpoint/2010/main" val="3688932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93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(3-5</a:t>
            </a:r>
            <a:r>
              <a:rPr lang="en-US" baseline="0" dirty="0" smtClean="0">
                <a:ea typeface="+mn-ea"/>
                <a:cs typeface="+mn-cs"/>
              </a:rPr>
              <a:t> </a:t>
            </a:r>
            <a:r>
              <a:rPr lang="en-US" dirty="0" smtClean="0">
                <a:ea typeface="+mn-ea"/>
                <a:cs typeface="+mn-cs"/>
              </a:rPr>
              <a:t>min) Time passed</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Students can</a:t>
            </a:r>
            <a:r>
              <a:rPr lang="en-US" baseline="0" dirty="0" smtClean="0">
                <a:ea typeface="+mn-ea"/>
                <a:cs typeface="+mn-cs"/>
              </a:rPr>
              <a:t> complete this assignment on a post-it note or independently.</a:t>
            </a:r>
          </a:p>
          <a:p>
            <a:pPr eaLnBrk="1" hangingPunct="1">
              <a:spcBef>
                <a:spcPct val="0"/>
              </a:spcBef>
              <a:buFontTx/>
              <a:buChar char="•"/>
              <a:defRPr/>
            </a:pPr>
            <a:r>
              <a:rPr lang="en-US" baseline="0" dirty="0" smtClean="0">
                <a:ea typeface="+mn-ea"/>
                <a:cs typeface="+mn-cs"/>
              </a:rPr>
              <a:t>Students should write their names and answers on the post-it or index card, and teachers can collect.</a:t>
            </a:r>
          </a:p>
          <a:p>
            <a:pPr eaLnBrk="1" hangingPunct="1">
              <a:spcBef>
                <a:spcPct val="0"/>
              </a:spcBef>
              <a:buFontTx/>
              <a:buChar char="•"/>
              <a:defRPr/>
            </a:pPr>
            <a:r>
              <a:rPr lang="en-US" baseline="0" dirty="0" smtClean="0">
                <a:ea typeface="+mn-ea"/>
                <a:cs typeface="+mn-cs"/>
              </a:rPr>
              <a:t>Before students leave class, teachers can quickly review answers.  </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sng" dirty="0" smtClean="0">
                <a:ea typeface="+mn-ea"/>
                <a:cs typeface="+mn-cs"/>
              </a:rPr>
              <a:t>Index cards, post-it</a:t>
            </a:r>
            <a:r>
              <a:rPr lang="en-US" u="sng" baseline="0" dirty="0" smtClean="0">
                <a:ea typeface="+mn-ea"/>
                <a:cs typeface="+mn-cs"/>
              </a:rPr>
              <a:t> notes or half-sheet of paper</a:t>
            </a:r>
            <a:endParaRPr lang="en-US" u="sng" dirty="0" smtClean="0">
              <a:ea typeface="+mn-ea"/>
              <a:cs typeface="+mn-cs"/>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4B41B80-5597-EE42-A62E-96538FE2779A}" type="slidenum">
              <a:rPr lang="en-US" sz="1200"/>
              <a:pPr eaLnBrk="1" hangingPunct="1"/>
              <a:t>15</a:t>
            </a:fld>
            <a:endParaRPr lang="en-US" sz="1200"/>
          </a:p>
        </p:txBody>
      </p:sp>
    </p:spTree>
    <p:extLst>
      <p:ext uri="{BB962C8B-B14F-4D97-AF65-F5344CB8AC3E}">
        <p14:creationId xmlns:p14="http://schemas.microsoft.com/office/powerpoint/2010/main" val="74553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(Time on this slide - min) Time passed</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a:t>
            </a: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B61B63D-7D7B-3349-BDCB-ACBADA31AF4F}" type="slidenum">
              <a:rPr lang="en-US" sz="1200"/>
              <a:pPr eaLnBrk="1" hangingPunct="1"/>
              <a:t>2</a:t>
            </a:fld>
            <a:endParaRPr lang="en-US" sz="1200"/>
          </a:p>
        </p:txBody>
      </p:sp>
    </p:spTree>
    <p:extLst>
      <p:ext uri="{BB962C8B-B14F-4D97-AF65-F5344CB8AC3E}">
        <p14:creationId xmlns:p14="http://schemas.microsoft.com/office/powerpoint/2010/main" val="92200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(5 min) Time passed</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Teachers should plan on starting</a:t>
            </a:r>
            <a:r>
              <a:rPr lang="en-US" baseline="0" dirty="0" smtClean="0">
                <a:ea typeface="+mn-ea"/>
                <a:cs typeface="+mn-cs"/>
              </a:rPr>
              <a:t> the video clip at the 2 minutes mark and finish.  The entire video is too much for the motivation and launch, and the music gets a little annoying.</a:t>
            </a:r>
          </a:p>
          <a:p>
            <a:pPr eaLnBrk="1" hangingPunct="1">
              <a:spcBef>
                <a:spcPct val="0"/>
              </a:spcBef>
              <a:buFontTx/>
              <a:buChar char="•"/>
              <a:defRPr/>
            </a:pPr>
            <a:r>
              <a:rPr lang="en-US" baseline="0" dirty="0" smtClean="0">
                <a:ea typeface="+mn-ea"/>
                <a:cs typeface="+mn-cs"/>
              </a:rPr>
              <a:t>Teachers should use then use calling sticks to ask students the follow-up questions.  For the second question, how do we know he’s the fastest, we hope to encourage students to say their must have been a race or contest that involved a distance and timed event.  </a:t>
            </a:r>
          </a:p>
          <a:p>
            <a:pPr eaLnBrk="1" hangingPunct="1">
              <a:spcBef>
                <a:spcPct val="0"/>
              </a:spcBef>
              <a:buFontTx/>
              <a:buChar char="•"/>
              <a:defRPr/>
            </a:pPr>
            <a:r>
              <a:rPr lang="en-US" baseline="0" dirty="0" smtClean="0">
                <a:ea typeface="+mn-ea"/>
                <a:cs typeface="+mn-cs"/>
              </a:rPr>
              <a:t>Then we can show his time. </a:t>
            </a:r>
          </a:p>
          <a:p>
            <a:pPr eaLnBrk="1" hangingPunct="1">
              <a:spcBef>
                <a:spcPct val="0"/>
              </a:spcBef>
              <a:buFontTx/>
              <a:buChar char="•"/>
              <a:defRPr/>
            </a:pPr>
            <a:r>
              <a:rPr lang="en-US" baseline="0" dirty="0" smtClean="0">
                <a:ea typeface="+mn-ea"/>
                <a:cs typeface="+mn-cs"/>
              </a:rPr>
              <a:t>Here is link to video:  http://</a:t>
            </a:r>
            <a:r>
              <a:rPr lang="en-US" baseline="0" dirty="0" err="1" smtClean="0">
                <a:ea typeface="+mn-ea"/>
                <a:cs typeface="+mn-cs"/>
              </a:rPr>
              <a:t>www.animalplanet.com</a:t>
            </a:r>
            <a:r>
              <a:rPr lang="en-US" baseline="0" dirty="0" smtClean="0">
                <a:ea typeface="+mn-ea"/>
                <a:cs typeface="+mn-cs"/>
              </a:rPr>
              <a:t>/</a:t>
            </a:r>
            <a:r>
              <a:rPr lang="en-US" baseline="0" dirty="0" err="1" smtClean="0">
                <a:ea typeface="+mn-ea"/>
                <a:cs typeface="+mn-cs"/>
              </a:rPr>
              <a:t>tv</a:t>
            </a:r>
            <a:r>
              <a:rPr lang="en-US" baseline="0" smtClean="0">
                <a:ea typeface="+mn-ea"/>
                <a:cs typeface="+mn-cs"/>
              </a:rPr>
              <a:t>-shows/animal-planet-presents/videos/most-outrageous-skateboarding-bulldog/</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33D2755-3AD5-BF4E-BD67-78C8D4967393}" type="slidenum">
              <a:rPr lang="en-US" sz="1200"/>
              <a:pPr eaLnBrk="1" hangingPunct="1"/>
              <a:t>3</a:t>
            </a:fld>
            <a:endParaRPr lang="en-US" sz="1200"/>
          </a:p>
        </p:txBody>
      </p:sp>
    </p:spTree>
    <p:extLst>
      <p:ext uri="{BB962C8B-B14F-4D97-AF65-F5344CB8AC3E}">
        <p14:creationId xmlns:p14="http://schemas.microsoft.com/office/powerpoint/2010/main" val="33283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(3 min) Time passed</a:t>
            </a:r>
          </a:p>
          <a:p>
            <a:pPr eaLnBrk="1" hangingPunct="1">
              <a:spcBef>
                <a:spcPct val="0"/>
              </a:spcBef>
              <a:defRPr/>
            </a:pPr>
            <a:r>
              <a:rPr lang="en-US" u="sng" dirty="0" smtClean="0">
                <a:ea typeface="+mn-ea"/>
                <a:cs typeface="+mn-cs"/>
              </a:rPr>
              <a:t>In-Class Note:</a:t>
            </a:r>
            <a:r>
              <a:rPr lang="en-US" u="sng" baseline="0" dirty="0" smtClean="0">
                <a:ea typeface="+mn-ea"/>
                <a:cs typeface="+mn-cs"/>
              </a:rPr>
              <a:t> </a:t>
            </a:r>
          </a:p>
          <a:p>
            <a:pPr eaLnBrk="1" hangingPunct="1">
              <a:spcBef>
                <a:spcPct val="0"/>
              </a:spcBef>
              <a:defRPr/>
            </a:pPr>
            <a:r>
              <a:rPr lang="en-US" u="none" baseline="0" dirty="0" smtClean="0">
                <a:ea typeface="+mn-ea"/>
                <a:cs typeface="+mn-cs"/>
              </a:rPr>
              <a:t>Teachers will use this ratio as a way to introduce the idea of rate.  We will focus on the definition of rate in the next slide but it is important for teachers to make a big deal about a rate being a special kind of ratio because we are looking at 2 different units of measure.  </a:t>
            </a:r>
          </a:p>
          <a:p>
            <a:pPr eaLnBrk="1" hangingPunct="1">
              <a:spcBef>
                <a:spcPct val="0"/>
              </a:spcBef>
              <a:defRPr/>
            </a:pPr>
            <a:r>
              <a:rPr lang="en-US" u="none" baseline="0" dirty="0" smtClean="0">
                <a:ea typeface="+mn-ea"/>
                <a:cs typeface="+mn-cs"/>
              </a:rPr>
              <a:t>Before moving to next slide, teachers should pause to ask students if they can write these ratios in a different way, i.e. using the colon or word to</a:t>
            </a:r>
            <a:endParaRPr lang="en-US" u="none"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sng" dirty="0" err="1" smtClean="0">
                <a:ea typeface="+mn-ea"/>
                <a:cs typeface="+mn-cs"/>
              </a:rPr>
              <a:t>Scaffolded</a:t>
            </a:r>
            <a:r>
              <a:rPr lang="en-US" u="sng" dirty="0" smtClean="0">
                <a:ea typeface="+mn-ea"/>
                <a:cs typeface="+mn-cs"/>
              </a:rPr>
              <a:t> Class notes</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33D2755-3AD5-BF4E-BD67-78C8D4967393}" type="slidenum">
              <a:rPr lang="en-US" sz="1200"/>
              <a:pPr eaLnBrk="1" hangingPunct="1"/>
              <a:t>4</a:t>
            </a:fld>
            <a:endParaRPr lang="en-US" sz="1200"/>
          </a:p>
        </p:txBody>
      </p:sp>
    </p:spTree>
    <p:extLst>
      <p:ext uri="{BB962C8B-B14F-4D97-AF65-F5344CB8AC3E}">
        <p14:creationId xmlns:p14="http://schemas.microsoft.com/office/powerpoint/2010/main" val="94763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(2-3 min) Time passed</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Teachers should ask students</a:t>
            </a:r>
            <a:r>
              <a:rPr lang="en-US" baseline="0" dirty="0" smtClean="0">
                <a:ea typeface="+mn-ea"/>
                <a:cs typeface="+mn-cs"/>
              </a:rPr>
              <a:t> to fill in definition of rate on their class notes.</a:t>
            </a:r>
          </a:p>
          <a:p>
            <a:pPr eaLnBrk="1" hangingPunct="1">
              <a:spcBef>
                <a:spcPct val="0"/>
              </a:spcBef>
              <a:buFontTx/>
              <a:buChar char="•"/>
              <a:defRPr/>
            </a:pPr>
            <a:r>
              <a:rPr lang="en-US" baseline="0" dirty="0" smtClean="0">
                <a:ea typeface="+mn-ea"/>
                <a:cs typeface="+mn-cs"/>
              </a:rPr>
              <a:t>We will focus on the language and wording of rates in the next lesson but this slide will help introduce students to this concept.  </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sng" dirty="0" smtClean="0">
                <a:ea typeface="+mn-ea"/>
                <a:cs typeface="+mn-cs"/>
              </a:rPr>
              <a:t>Students will use their </a:t>
            </a:r>
            <a:r>
              <a:rPr lang="en-US" u="sng" dirty="0" err="1" smtClean="0">
                <a:ea typeface="+mn-ea"/>
                <a:cs typeface="+mn-cs"/>
              </a:rPr>
              <a:t>scaffolded</a:t>
            </a:r>
            <a:r>
              <a:rPr lang="en-US" u="sng" dirty="0" smtClean="0">
                <a:ea typeface="+mn-ea"/>
                <a:cs typeface="+mn-cs"/>
              </a:rPr>
              <a:t> class notes to fill</a:t>
            </a:r>
            <a:r>
              <a:rPr lang="en-US" u="sng" baseline="0" dirty="0" smtClean="0">
                <a:ea typeface="+mn-ea"/>
                <a:cs typeface="+mn-cs"/>
              </a:rPr>
              <a:t> in and follow along with lesson</a:t>
            </a:r>
            <a:endParaRPr lang="en-US" u="sng" dirty="0" smtClean="0">
              <a:ea typeface="+mn-ea"/>
              <a:cs typeface="+mn-cs"/>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0CE32A1-138C-EC4D-B0A0-B4AB8AEB07C1}" type="slidenum">
              <a:rPr lang="en-US" sz="1200"/>
              <a:pPr eaLnBrk="1" hangingPunct="1"/>
              <a:t>5</a:t>
            </a:fld>
            <a:endParaRPr lang="en-US" sz="1200"/>
          </a:p>
        </p:txBody>
      </p:sp>
    </p:spTree>
    <p:extLst>
      <p:ext uri="{BB962C8B-B14F-4D97-AF65-F5344CB8AC3E}">
        <p14:creationId xmlns:p14="http://schemas.microsoft.com/office/powerpoint/2010/main" val="363339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dirty="0" smtClean="0">
                <a:ea typeface="+mn-ea"/>
                <a:cs typeface="+mn-cs"/>
              </a:rPr>
              <a:t>(3 min) Time passed</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This slide will</a:t>
            </a:r>
            <a:r>
              <a:rPr lang="en-US" baseline="0" dirty="0" smtClean="0">
                <a:ea typeface="+mn-ea"/>
                <a:cs typeface="+mn-cs"/>
              </a:rPr>
              <a:t> introduce students to the idea of unit rate.  Students should copy down the definition in their class notes. </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sng" dirty="0" smtClean="0">
                <a:ea typeface="+mn-ea"/>
                <a:cs typeface="+mn-cs"/>
              </a:rPr>
              <a:t>Class notes</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F62DE1A-1143-A346-88E8-27D568A56CE8}" type="slidenum">
              <a:rPr lang="en-US" sz="1200"/>
              <a:pPr eaLnBrk="1" hangingPunct="1"/>
              <a:t>6</a:t>
            </a:fld>
            <a:endParaRPr lang="en-US" sz="1200"/>
          </a:p>
        </p:txBody>
      </p:sp>
    </p:spTree>
    <p:extLst>
      <p:ext uri="{BB962C8B-B14F-4D97-AF65-F5344CB8AC3E}">
        <p14:creationId xmlns:p14="http://schemas.microsoft.com/office/powerpoint/2010/main" val="3249741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(2-3 min) Time passed</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Teachers</a:t>
            </a:r>
            <a:r>
              <a:rPr lang="en-US" baseline="0" dirty="0" smtClean="0">
                <a:ea typeface="+mn-ea"/>
                <a:cs typeface="+mn-cs"/>
              </a:rPr>
              <a:t> may want to ask students to answer questions like, why are these real-world examples?  How do we use distance and time everyday?</a:t>
            </a:r>
          </a:p>
          <a:p>
            <a:pPr eaLnBrk="1" hangingPunct="1">
              <a:spcBef>
                <a:spcPct val="0"/>
              </a:spcBef>
              <a:buFontTx/>
              <a:buChar char="•"/>
              <a:defRPr/>
            </a:pPr>
            <a:r>
              <a:rPr lang="en-US" baseline="0" dirty="0" smtClean="0">
                <a:ea typeface="+mn-ea"/>
                <a:cs typeface="+mn-cs"/>
              </a:rPr>
              <a:t>The call-out bubbles are to help reinforce students understanding of the definition of rate and unit rate.   </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sng" dirty="0" smtClean="0">
                <a:ea typeface="+mn-ea"/>
                <a:cs typeface="+mn-cs"/>
              </a:rPr>
              <a:t>Students will use their </a:t>
            </a:r>
            <a:r>
              <a:rPr lang="en-US" u="sng" dirty="0" err="1" smtClean="0">
                <a:ea typeface="+mn-ea"/>
                <a:cs typeface="+mn-cs"/>
              </a:rPr>
              <a:t>scaffolded</a:t>
            </a:r>
            <a:r>
              <a:rPr lang="en-US" u="sng" dirty="0" smtClean="0">
                <a:ea typeface="+mn-ea"/>
                <a:cs typeface="+mn-cs"/>
              </a:rPr>
              <a:t> class notes to fill</a:t>
            </a:r>
            <a:r>
              <a:rPr lang="en-US" u="sng" baseline="0" dirty="0" smtClean="0">
                <a:ea typeface="+mn-ea"/>
                <a:cs typeface="+mn-cs"/>
              </a:rPr>
              <a:t> in and follow along with lesson</a:t>
            </a:r>
            <a:endParaRPr lang="en-US" u="sng" dirty="0" smtClean="0">
              <a:ea typeface="+mn-ea"/>
              <a:cs typeface="+mn-cs"/>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0CE32A1-138C-EC4D-B0A0-B4AB8AEB07C1}" type="slidenum">
              <a:rPr lang="en-US" sz="1200"/>
              <a:pPr eaLnBrk="1" hangingPunct="1"/>
              <a:t>7</a:t>
            </a:fld>
            <a:endParaRPr lang="en-US" sz="1200"/>
          </a:p>
        </p:txBody>
      </p:sp>
    </p:spTree>
    <p:extLst>
      <p:ext uri="{BB962C8B-B14F-4D97-AF65-F5344CB8AC3E}">
        <p14:creationId xmlns:p14="http://schemas.microsoft.com/office/powerpoint/2010/main" val="2681465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(2-3 min) Time passed</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Teachers</a:t>
            </a:r>
            <a:r>
              <a:rPr lang="en-US" baseline="0" dirty="0" smtClean="0">
                <a:ea typeface="+mn-ea"/>
                <a:cs typeface="+mn-cs"/>
              </a:rPr>
              <a:t> can ask students what Homer is doing in his photo – how does this connect with the real world?</a:t>
            </a:r>
          </a:p>
          <a:p>
            <a:pPr eaLnBrk="1" hangingPunct="1">
              <a:spcBef>
                <a:spcPct val="0"/>
              </a:spcBef>
              <a:buFontTx/>
              <a:buChar char="•"/>
              <a:defRPr/>
            </a:pPr>
            <a:r>
              <a:rPr lang="en-US" baseline="0" dirty="0" smtClean="0">
                <a:ea typeface="+mn-ea"/>
                <a:cs typeface="+mn-cs"/>
              </a:rPr>
              <a:t>The real goal of this slide is to help students reinforce simplifying rates down to unit rates using simple numbers.  In the next PP, we will tackle simplifying with more complex #s. </a:t>
            </a:r>
          </a:p>
          <a:p>
            <a:pPr eaLnBrk="1" hangingPunct="1">
              <a:spcBef>
                <a:spcPct val="0"/>
              </a:spcBef>
              <a:buFontTx/>
              <a:buChar char="•"/>
              <a:defRPr/>
            </a:pPr>
            <a:r>
              <a:rPr lang="en-US" baseline="0" dirty="0" smtClean="0">
                <a:ea typeface="+mn-ea"/>
                <a:cs typeface="+mn-cs"/>
              </a:rPr>
              <a:t>Teachers can introduce per in this slide, and remind students that it is just like “for each” when we use per, it replaces the 1. </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sng" dirty="0" smtClean="0">
                <a:ea typeface="+mn-ea"/>
                <a:cs typeface="+mn-cs"/>
              </a:rPr>
              <a:t>Students will use their </a:t>
            </a:r>
            <a:r>
              <a:rPr lang="en-US" u="sng" dirty="0" err="1" smtClean="0">
                <a:ea typeface="+mn-ea"/>
                <a:cs typeface="+mn-cs"/>
              </a:rPr>
              <a:t>scaffolded</a:t>
            </a:r>
            <a:r>
              <a:rPr lang="en-US" u="sng" dirty="0" smtClean="0">
                <a:ea typeface="+mn-ea"/>
                <a:cs typeface="+mn-cs"/>
              </a:rPr>
              <a:t> class notes to fill</a:t>
            </a:r>
            <a:r>
              <a:rPr lang="en-US" u="sng" baseline="0" dirty="0" smtClean="0">
                <a:ea typeface="+mn-ea"/>
                <a:cs typeface="+mn-cs"/>
              </a:rPr>
              <a:t> in and follow along with lesson</a:t>
            </a:r>
            <a:endParaRPr lang="en-US" u="sng" dirty="0" smtClean="0">
              <a:ea typeface="+mn-ea"/>
              <a:cs typeface="+mn-cs"/>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0CE32A1-138C-EC4D-B0A0-B4AB8AEB07C1}" type="slidenum">
              <a:rPr lang="en-US" sz="1200"/>
              <a:pPr eaLnBrk="1" hangingPunct="1"/>
              <a:t>8</a:t>
            </a:fld>
            <a:endParaRPr lang="en-US" sz="1200"/>
          </a:p>
        </p:txBody>
      </p:sp>
    </p:spTree>
    <p:extLst>
      <p:ext uri="{BB962C8B-B14F-4D97-AF65-F5344CB8AC3E}">
        <p14:creationId xmlns:p14="http://schemas.microsoft.com/office/powerpoint/2010/main" val="178439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(6 min) Time passed</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a:t>
            </a:r>
            <a:r>
              <a:rPr lang="en-US" baseline="0" dirty="0" smtClean="0">
                <a:ea typeface="+mn-ea"/>
                <a:cs typeface="+mn-cs"/>
              </a:rPr>
              <a:t> Teachers can begin this slide by asking students why this is a real world example.  </a:t>
            </a:r>
          </a:p>
          <a:p>
            <a:pPr eaLnBrk="1" hangingPunct="1">
              <a:spcBef>
                <a:spcPct val="0"/>
              </a:spcBef>
              <a:buFontTx/>
              <a:buChar char="•"/>
              <a:defRPr/>
            </a:pPr>
            <a:r>
              <a:rPr lang="en-US" baseline="0" dirty="0" smtClean="0">
                <a:ea typeface="+mn-ea"/>
                <a:cs typeface="+mn-cs"/>
              </a:rPr>
              <a:t> Students can then try this with a partner on their </a:t>
            </a:r>
            <a:r>
              <a:rPr lang="en-US" baseline="0" dirty="0" err="1" smtClean="0">
                <a:ea typeface="+mn-ea"/>
                <a:cs typeface="+mn-cs"/>
              </a:rPr>
              <a:t>scaffolded</a:t>
            </a:r>
            <a:r>
              <a:rPr lang="en-US" baseline="0" dirty="0" smtClean="0">
                <a:ea typeface="+mn-ea"/>
                <a:cs typeface="+mn-cs"/>
              </a:rPr>
              <a:t> notes and then the teacher can review the question or go over any questions with students.  </a:t>
            </a:r>
          </a:p>
          <a:p>
            <a:pPr eaLnBrk="1" hangingPunct="1">
              <a:spcBef>
                <a:spcPct val="0"/>
              </a:spcBef>
              <a:buFontTx/>
              <a:buChar char="•"/>
              <a:defRPr/>
            </a:pPr>
            <a:r>
              <a:rPr lang="en-US" baseline="0" dirty="0" smtClean="0">
                <a:ea typeface="+mn-ea"/>
                <a:cs typeface="+mn-cs"/>
              </a:rPr>
              <a:t>Teachers should emphasis that a unit rate again tells us that we have a 1 for the denominator in our ratio fraction.  </a:t>
            </a: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sng" dirty="0" smtClean="0">
                <a:ea typeface="+mn-ea"/>
                <a:cs typeface="+mn-cs"/>
              </a:rPr>
              <a:t>Students will use their </a:t>
            </a:r>
            <a:r>
              <a:rPr lang="en-US" u="sng" dirty="0" err="1" smtClean="0">
                <a:ea typeface="+mn-ea"/>
                <a:cs typeface="+mn-cs"/>
              </a:rPr>
              <a:t>scaffolded</a:t>
            </a:r>
            <a:r>
              <a:rPr lang="en-US" u="sng" dirty="0" smtClean="0">
                <a:ea typeface="+mn-ea"/>
                <a:cs typeface="+mn-cs"/>
              </a:rPr>
              <a:t> class notes to fill</a:t>
            </a:r>
            <a:r>
              <a:rPr lang="en-US" u="sng" baseline="0" dirty="0" smtClean="0">
                <a:ea typeface="+mn-ea"/>
                <a:cs typeface="+mn-cs"/>
              </a:rPr>
              <a:t> in and follow along with lesson</a:t>
            </a:r>
            <a:endParaRPr lang="en-US" u="sng" dirty="0" smtClean="0">
              <a:ea typeface="+mn-ea"/>
              <a:cs typeface="+mn-cs"/>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0CE32A1-138C-EC4D-B0A0-B4AB8AEB07C1}" type="slidenum">
              <a:rPr lang="en-US" sz="1200"/>
              <a:pPr eaLnBrk="1" hangingPunct="1"/>
              <a:t>9</a:t>
            </a:fld>
            <a:endParaRPr lang="en-US" sz="1200"/>
          </a:p>
        </p:txBody>
      </p:sp>
    </p:spTree>
    <p:extLst>
      <p:ext uri="{BB962C8B-B14F-4D97-AF65-F5344CB8AC3E}">
        <p14:creationId xmlns:p14="http://schemas.microsoft.com/office/powerpoint/2010/main" val="3713305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503ACF-9523-6C40-8510-0B3AF8B766AB}" type="datetime1">
              <a:rPr lang="en-US"/>
              <a:pPr>
                <a:defRPr/>
              </a:pPr>
              <a:t>10/4/2015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4512BF-2EB9-CB40-AE18-0C79A427F119}" type="slidenum">
              <a:rPr lang="en-US"/>
              <a:pPr>
                <a:defRPr/>
              </a:pPr>
              <a:t>‹#›</a:t>
            </a:fld>
            <a:endParaRPr lang="en-US"/>
          </a:p>
        </p:txBody>
      </p:sp>
    </p:spTree>
    <p:extLst>
      <p:ext uri="{BB962C8B-B14F-4D97-AF65-F5344CB8AC3E}">
        <p14:creationId xmlns:p14="http://schemas.microsoft.com/office/powerpoint/2010/main" val="4078335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9785B0-4FD6-0D48-9CAE-93ED8681281E}" type="datetime1">
              <a:rPr lang="en-US"/>
              <a:pPr>
                <a:defRPr/>
              </a:pPr>
              <a:t>10/4/2015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E1D721-7D03-C24A-BCDC-897968314865}" type="slidenum">
              <a:rPr lang="en-US"/>
              <a:pPr>
                <a:defRPr/>
              </a:pPr>
              <a:t>‹#›</a:t>
            </a:fld>
            <a:endParaRPr lang="en-US"/>
          </a:p>
        </p:txBody>
      </p:sp>
    </p:spTree>
    <p:extLst>
      <p:ext uri="{BB962C8B-B14F-4D97-AF65-F5344CB8AC3E}">
        <p14:creationId xmlns:p14="http://schemas.microsoft.com/office/powerpoint/2010/main" val="22623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4244A0-4264-204F-8970-CB17ED682910}" type="datetime1">
              <a:rPr lang="en-US"/>
              <a:pPr>
                <a:defRPr/>
              </a:pPr>
              <a:t>10/4/2015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C6ED4A-DB15-EE4B-9955-1EA1B102E8C5}" type="slidenum">
              <a:rPr lang="en-US"/>
              <a:pPr>
                <a:defRPr/>
              </a:pPr>
              <a:t>‹#›</a:t>
            </a:fld>
            <a:endParaRPr lang="en-US"/>
          </a:p>
        </p:txBody>
      </p:sp>
    </p:spTree>
    <p:extLst>
      <p:ext uri="{BB962C8B-B14F-4D97-AF65-F5344CB8AC3E}">
        <p14:creationId xmlns:p14="http://schemas.microsoft.com/office/powerpoint/2010/main" val="374219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23BFA4-048E-5243-B965-190306184EB9}" type="datetime1">
              <a:rPr lang="en-US"/>
              <a:pPr>
                <a:defRPr/>
              </a:pPr>
              <a:t>10/4/2015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9AD582F7-9090-CD41-B6A2-1A29FD63693D}" type="slidenum">
              <a:rPr lang="en-US"/>
              <a:pPr>
                <a:defRPr/>
              </a:pPr>
              <a:t>‹#›</a:t>
            </a:fld>
            <a:endParaRPr lang="en-US"/>
          </a:p>
        </p:txBody>
      </p:sp>
    </p:spTree>
    <p:extLst>
      <p:ext uri="{BB962C8B-B14F-4D97-AF65-F5344CB8AC3E}">
        <p14:creationId xmlns:p14="http://schemas.microsoft.com/office/powerpoint/2010/main" val="219154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C18311-5833-1245-9EBB-DF6CA02B06D5}" type="datetime1">
              <a:rPr lang="en-US"/>
              <a:pPr>
                <a:defRPr/>
              </a:pPr>
              <a:t>10/4/2015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EBDB68-4572-364D-9F6C-99D0AF812A18}" type="slidenum">
              <a:rPr lang="en-US"/>
              <a:pPr>
                <a:defRPr/>
              </a:pPr>
              <a:t>‹#›</a:t>
            </a:fld>
            <a:endParaRPr lang="en-US"/>
          </a:p>
        </p:txBody>
      </p:sp>
    </p:spTree>
    <p:extLst>
      <p:ext uri="{BB962C8B-B14F-4D97-AF65-F5344CB8AC3E}">
        <p14:creationId xmlns:p14="http://schemas.microsoft.com/office/powerpoint/2010/main" val="2518538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4B3776-70FB-7545-B71D-2641ED28EED9}" type="datetime1">
              <a:rPr lang="en-US"/>
              <a:pPr>
                <a:defRPr/>
              </a:pPr>
              <a:t>10/4/2015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38E1E0-D7F4-B546-BAFB-F0B754B47E7C}" type="slidenum">
              <a:rPr lang="en-US"/>
              <a:pPr>
                <a:defRPr/>
              </a:pPr>
              <a:t>‹#›</a:t>
            </a:fld>
            <a:endParaRPr lang="en-US"/>
          </a:p>
        </p:txBody>
      </p:sp>
    </p:spTree>
    <p:extLst>
      <p:ext uri="{BB962C8B-B14F-4D97-AF65-F5344CB8AC3E}">
        <p14:creationId xmlns:p14="http://schemas.microsoft.com/office/powerpoint/2010/main" val="386986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98CADB-03EE-504D-9F3E-90BA1D675B1B}" type="datetime1">
              <a:rPr lang="en-US"/>
              <a:pPr>
                <a:defRPr/>
              </a:pPr>
              <a:t>10/4/2015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9E2301-F93E-BA4A-A63B-8D739653A483}" type="slidenum">
              <a:rPr lang="en-US"/>
              <a:pPr>
                <a:defRPr/>
              </a:pPr>
              <a:t>‹#›</a:t>
            </a:fld>
            <a:endParaRPr lang="en-US"/>
          </a:p>
        </p:txBody>
      </p:sp>
    </p:spTree>
    <p:extLst>
      <p:ext uri="{BB962C8B-B14F-4D97-AF65-F5344CB8AC3E}">
        <p14:creationId xmlns:p14="http://schemas.microsoft.com/office/powerpoint/2010/main" val="105126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D000016-C8B7-5A4E-A489-A830FAEDBE62}" type="datetime1">
              <a:rPr lang="en-US"/>
              <a:pPr>
                <a:defRPr/>
              </a:pPr>
              <a:t>10/4/2015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7F5250-9CE1-C94B-AA09-884549B1A8AC}" type="slidenum">
              <a:rPr lang="en-US"/>
              <a:pPr>
                <a:defRPr/>
              </a:pPr>
              <a:t>‹#›</a:t>
            </a:fld>
            <a:endParaRPr lang="en-US"/>
          </a:p>
        </p:txBody>
      </p:sp>
    </p:spTree>
    <p:extLst>
      <p:ext uri="{BB962C8B-B14F-4D97-AF65-F5344CB8AC3E}">
        <p14:creationId xmlns:p14="http://schemas.microsoft.com/office/powerpoint/2010/main" val="294242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B82C38-EA07-8B4D-B694-C719B76CAA1F}" type="datetime1">
              <a:rPr lang="en-US"/>
              <a:pPr>
                <a:defRPr/>
              </a:pPr>
              <a:t>10/4/2015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B6790C5-7AA1-7E4C-A32F-EA57BAC151F6}" type="slidenum">
              <a:rPr lang="en-US"/>
              <a:pPr>
                <a:defRPr/>
              </a:pPr>
              <a:t>‹#›</a:t>
            </a:fld>
            <a:endParaRPr lang="en-US"/>
          </a:p>
        </p:txBody>
      </p:sp>
    </p:spTree>
    <p:extLst>
      <p:ext uri="{BB962C8B-B14F-4D97-AF65-F5344CB8AC3E}">
        <p14:creationId xmlns:p14="http://schemas.microsoft.com/office/powerpoint/2010/main" val="102893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CC6EDE-568C-8144-8E62-5BDD48E0D4EB}" type="datetime1">
              <a:rPr lang="en-US"/>
              <a:pPr>
                <a:defRPr/>
              </a:pPr>
              <a:t>10/4/2015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7C072E-F550-444D-BDBF-B979E0AC197F}" type="slidenum">
              <a:rPr lang="en-US"/>
              <a:pPr>
                <a:defRPr/>
              </a:pPr>
              <a:t>‹#›</a:t>
            </a:fld>
            <a:endParaRPr lang="en-US"/>
          </a:p>
        </p:txBody>
      </p:sp>
    </p:spTree>
    <p:extLst>
      <p:ext uri="{BB962C8B-B14F-4D97-AF65-F5344CB8AC3E}">
        <p14:creationId xmlns:p14="http://schemas.microsoft.com/office/powerpoint/2010/main" val="58160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C22262-8853-A142-A08B-07EDE2AE98A9}" type="datetime1">
              <a:rPr lang="en-US"/>
              <a:pPr>
                <a:defRPr/>
              </a:pPr>
              <a:t>10/4/2015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A555F3-F2C1-3F45-81A0-EE4A9F03EA18}" type="slidenum">
              <a:rPr lang="en-US"/>
              <a:pPr>
                <a:defRPr/>
              </a:pPr>
              <a:t>‹#›</a:t>
            </a:fld>
            <a:endParaRPr lang="en-US"/>
          </a:p>
        </p:txBody>
      </p:sp>
    </p:spTree>
    <p:extLst>
      <p:ext uri="{BB962C8B-B14F-4D97-AF65-F5344CB8AC3E}">
        <p14:creationId xmlns:p14="http://schemas.microsoft.com/office/powerpoint/2010/main" val="44354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24600" y="63246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36914F7F-DF9B-FC42-B637-39072E1D1EE9}" type="datetime1">
              <a:rPr lang="en-US"/>
              <a:pPr>
                <a:defRPr/>
              </a:pPr>
              <a:t>10/4/2015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810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BBEB9569-129F-D14A-8403-37EDB3D528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0" r:id="rId1"/>
    <p:sldLayoutId id="214748407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2.xml"/><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1.xml"/><Relationship Id="rId7"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5.xml"/><Relationship Id="rId4" Type="http://schemas.openxmlformats.org/officeDocument/2006/relationships/slide" Target="slide3.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animalplanet.com/tv-shows/animal-planet-presents/videos/most-outrageous-skateboarding-bulldog/"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file://localhost/http://3.bp.blogspot.com/-AKvFTilgjps/TsqEwtOLLPI/AAAAAAAAHYU/KXEUqOETT8E/s1600/Creme+De+Menthe+Brownies+Recipe.jpg"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age Title"/>
          <p:cNvSpPr>
            <a:spLocks noGrp="1"/>
          </p:cNvSpPr>
          <p:nvPr>
            <p:ph type="title" idx="4294967295"/>
          </p:nvPr>
        </p:nvSpPr>
        <p:spPr>
          <a:xfrm>
            <a:off x="152400" y="-30163"/>
            <a:ext cx="8229600" cy="639763"/>
          </a:xfrm>
        </p:spPr>
        <p:txBody>
          <a:bodyPr/>
          <a:lstStyle/>
          <a:p>
            <a:pPr algn="l"/>
            <a:r>
              <a:rPr lang="en-US" sz="3200" b="1" dirty="0">
                <a:solidFill>
                  <a:schemeClr val="bg1"/>
                </a:solidFill>
                <a:latin typeface="Calibri" charset="0"/>
              </a:rPr>
              <a:t>Warm Up</a:t>
            </a:r>
          </a:p>
        </p:txBody>
      </p:sp>
      <p:sp>
        <p:nvSpPr>
          <p:cNvPr id="30723" name="Black Background"/>
          <p:cNvSpPr>
            <a:spLocks noChangeArrowheads="1"/>
          </p:cNvSpPr>
          <p:nvPr/>
        </p:nvSpPr>
        <p:spPr bwMode="auto">
          <a:xfrm>
            <a:off x="228600" y="1828800"/>
            <a:ext cx="8686800" cy="3810000"/>
          </a:xfrm>
          <a:prstGeom prst="roundRect">
            <a:avLst>
              <a:gd name="adj" fmla="val 7954"/>
            </a:avLst>
          </a:prstGeom>
          <a:solidFill>
            <a:schemeClr val="tx1"/>
          </a:solidFill>
          <a:ln w="19050">
            <a:solidFill>
              <a:schemeClr val="bg1"/>
            </a:solidFill>
            <a:round/>
            <a:headEnd/>
            <a:tailEnd/>
          </a:ln>
        </p:spPr>
        <p:txBody>
          <a:bodyPr wrap="none" anchor="ctr"/>
          <a:lstStyle/>
          <a:p>
            <a:endParaRPr lang="en-US" dirty="0"/>
          </a:p>
        </p:txBody>
      </p:sp>
      <p:sp>
        <p:nvSpPr>
          <p:cNvPr id="5" name="Objective"/>
          <p:cNvSpPr txBox="1"/>
          <p:nvPr/>
        </p:nvSpPr>
        <p:spPr>
          <a:xfrm>
            <a:off x="404813" y="896938"/>
            <a:ext cx="8550275" cy="7112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
        <p:nvSpPr>
          <p:cNvPr id="6" name="Agenda Link">
            <a:hlinkClick r:id="rId3"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3072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fld id="{FBD3DD93-81EC-BB44-8019-59CB1BFD435A}" type="slidenum">
              <a:rPr lang="en-US" sz="1200">
                <a:solidFill>
                  <a:schemeClr val="bg1"/>
                </a:solidFill>
              </a:rPr>
              <a:pPr algn="ctr" eaLnBrk="1" hangingPunct="1"/>
              <a:t>1</a:t>
            </a:fld>
            <a:endParaRPr lang="en-US" sz="1200">
              <a:solidFill>
                <a:schemeClr val="bg1"/>
              </a:solidFill>
            </a:endParaRPr>
          </a:p>
        </p:txBody>
      </p:sp>
      <p:pic>
        <p:nvPicPr>
          <p:cNvPr id="30727" name="Picture 1" descr="Warm-up.gi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0" y="1752600"/>
            <a:ext cx="976939" cy="84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1000" y="3124200"/>
            <a:ext cx="8229600" cy="2431435"/>
          </a:xfrm>
          <a:prstGeom prst="rect">
            <a:avLst/>
          </a:prstGeom>
        </p:spPr>
        <p:txBody>
          <a:bodyPr wrap="square">
            <a:spAutoFit/>
          </a:bodyPr>
          <a:lstStyle/>
          <a:p>
            <a:endParaRPr lang="en-US" b="1" dirty="0">
              <a:solidFill>
                <a:srgbClr val="FFFFFF"/>
              </a:solidFill>
            </a:endParaRPr>
          </a:p>
          <a:p>
            <a:r>
              <a:rPr lang="en-US" sz="2200" b="1" dirty="0">
                <a:solidFill>
                  <a:srgbClr val="FFFFFF"/>
                </a:solidFill>
              </a:rPr>
              <a:t>1) _______ jumps to _________ </a:t>
            </a:r>
            <a:r>
              <a:rPr lang="en-US" sz="2200" b="1" dirty="0" smtClean="0">
                <a:solidFill>
                  <a:srgbClr val="FFFFFF"/>
                </a:solidFill>
              </a:rPr>
              <a:t>minute</a:t>
            </a:r>
            <a:endParaRPr lang="en-US" sz="2200" dirty="0">
              <a:solidFill>
                <a:srgbClr val="FFFFFF"/>
              </a:solidFill>
            </a:endParaRPr>
          </a:p>
          <a:p>
            <a:r>
              <a:rPr lang="en-US" sz="2200" dirty="0">
                <a:solidFill>
                  <a:srgbClr val="FFFFFF"/>
                </a:solidFill>
              </a:rPr>
              <a:t> </a:t>
            </a:r>
          </a:p>
          <a:p>
            <a:r>
              <a:rPr lang="en-US" sz="2200" b="1" dirty="0">
                <a:solidFill>
                  <a:srgbClr val="FFFFFF"/>
                </a:solidFill>
              </a:rPr>
              <a:t>2) ________ jumps: __________ </a:t>
            </a:r>
            <a:r>
              <a:rPr lang="en-US" sz="2200" b="1" dirty="0" smtClean="0">
                <a:solidFill>
                  <a:srgbClr val="FFFFFF"/>
                </a:solidFill>
              </a:rPr>
              <a:t>minute</a:t>
            </a:r>
            <a:endParaRPr lang="en-US" sz="2200" dirty="0">
              <a:solidFill>
                <a:srgbClr val="FFFFFF"/>
              </a:solidFill>
            </a:endParaRPr>
          </a:p>
          <a:p>
            <a:r>
              <a:rPr lang="en-US" sz="2200" dirty="0">
                <a:solidFill>
                  <a:srgbClr val="FFFFFF"/>
                </a:solidFill>
              </a:rPr>
              <a:t> </a:t>
            </a:r>
          </a:p>
          <a:p>
            <a:r>
              <a:rPr lang="en-US" sz="2200" b="1" dirty="0">
                <a:solidFill>
                  <a:srgbClr val="FFFFFF"/>
                </a:solidFill>
              </a:rPr>
              <a:t>3)  </a:t>
            </a:r>
            <a:r>
              <a:rPr lang="en-US" sz="2200" b="1" u="sng" dirty="0">
                <a:solidFill>
                  <a:srgbClr val="FFFFFF"/>
                </a:solidFill>
              </a:rPr>
              <a:t>		</a:t>
            </a:r>
            <a:r>
              <a:rPr lang="en-US" sz="2200" b="1" u="sng" dirty="0" smtClean="0">
                <a:solidFill>
                  <a:srgbClr val="FFFFFF"/>
                </a:solidFill>
              </a:rPr>
              <a:t>Jumps</a:t>
            </a:r>
            <a:r>
              <a:rPr lang="en-US" sz="2200" b="1" dirty="0" smtClean="0">
                <a:solidFill>
                  <a:srgbClr val="FFFFFF"/>
                </a:solidFill>
              </a:rPr>
              <a:t>		</a:t>
            </a:r>
            <a:r>
              <a:rPr lang="en-US" sz="2000" b="1" dirty="0" smtClean="0">
                <a:solidFill>
                  <a:srgbClr val="FFFFFF"/>
                </a:solidFill>
              </a:rPr>
              <a:t>4</a:t>
            </a:r>
            <a:r>
              <a:rPr lang="en-US" sz="2000" b="1" dirty="0">
                <a:solidFill>
                  <a:srgbClr val="FFFFFF"/>
                </a:solidFill>
              </a:rPr>
              <a:t>) Write a sentence using ratio language.</a:t>
            </a:r>
            <a:r>
              <a:rPr lang="en-US" sz="2400" b="1" dirty="0">
                <a:solidFill>
                  <a:srgbClr val="FFFFFF"/>
                </a:solidFill>
              </a:rPr>
              <a:t> </a:t>
            </a:r>
            <a:endParaRPr lang="en-US" sz="2200" dirty="0">
              <a:solidFill>
                <a:srgbClr val="FFFFFF"/>
              </a:solidFill>
            </a:endParaRPr>
          </a:p>
          <a:p>
            <a:r>
              <a:rPr lang="en-US" sz="2200" b="1" dirty="0">
                <a:solidFill>
                  <a:srgbClr val="FFFFFF"/>
                </a:solidFill>
              </a:rPr>
              <a:t>		</a:t>
            </a:r>
            <a:r>
              <a:rPr lang="en-US" sz="2200" b="1" dirty="0" smtClean="0">
                <a:solidFill>
                  <a:srgbClr val="FFFFFF"/>
                </a:solidFill>
              </a:rPr>
              <a:t>minute</a:t>
            </a:r>
            <a:endParaRPr lang="en-US" sz="2200" dirty="0">
              <a:solidFill>
                <a:srgbClr val="FFFFFF"/>
              </a:solidFill>
            </a:endParaRPr>
          </a:p>
        </p:txBody>
      </p:sp>
      <p:sp>
        <p:nvSpPr>
          <p:cNvPr id="2" name="TextBox 1"/>
          <p:cNvSpPr txBox="1"/>
          <p:nvPr/>
        </p:nvSpPr>
        <p:spPr>
          <a:xfrm>
            <a:off x="457200" y="1905000"/>
            <a:ext cx="6888524" cy="769441"/>
          </a:xfrm>
          <a:prstGeom prst="rect">
            <a:avLst/>
          </a:prstGeom>
          <a:noFill/>
        </p:spPr>
        <p:txBody>
          <a:bodyPr wrap="none" rtlCol="0">
            <a:spAutoFit/>
          </a:bodyPr>
          <a:lstStyle/>
          <a:p>
            <a:r>
              <a:rPr lang="en-US" sz="2200" b="1" dirty="0" smtClean="0">
                <a:solidFill>
                  <a:schemeClr val="bg1"/>
                </a:solidFill>
              </a:rPr>
              <a:t>Alex is trying to win a jumping jack competition.  He does </a:t>
            </a:r>
          </a:p>
          <a:p>
            <a:r>
              <a:rPr lang="en-US" sz="2200" b="1" dirty="0" smtClean="0">
                <a:solidFill>
                  <a:schemeClr val="bg1"/>
                </a:solidFill>
              </a:rPr>
              <a:t>100 jumping jacks in 2 minutes.  </a:t>
            </a:r>
            <a:endParaRPr lang="en-US" sz="2200" b="1" dirty="0">
              <a:solidFill>
                <a:schemeClr val="bg1"/>
              </a:solidFill>
            </a:endParaRPr>
          </a:p>
        </p:txBody>
      </p:sp>
      <p:sp>
        <p:nvSpPr>
          <p:cNvPr id="12" name="TextBox 11"/>
          <p:cNvSpPr txBox="1"/>
          <p:nvPr/>
        </p:nvSpPr>
        <p:spPr>
          <a:xfrm>
            <a:off x="533400" y="2590800"/>
            <a:ext cx="7692756" cy="769441"/>
          </a:xfrm>
          <a:prstGeom prst="rect">
            <a:avLst/>
          </a:prstGeom>
          <a:noFill/>
        </p:spPr>
        <p:txBody>
          <a:bodyPr wrap="none" rtlCol="0">
            <a:spAutoFit/>
          </a:bodyPr>
          <a:lstStyle/>
          <a:p>
            <a:r>
              <a:rPr lang="en-US" sz="2200" b="1" dirty="0">
                <a:solidFill>
                  <a:srgbClr val="FFFFFF"/>
                </a:solidFill>
              </a:rPr>
              <a:t>Write a ratio in three ways comparing jumping jacks to minutes. </a:t>
            </a:r>
            <a:r>
              <a:rPr lang="en-US" sz="2200" b="1" dirty="0" smtClean="0">
                <a:solidFill>
                  <a:srgbClr val="FFFFFF"/>
                </a:solidFill>
              </a:rPr>
              <a:t> </a:t>
            </a:r>
          </a:p>
          <a:p>
            <a:r>
              <a:rPr lang="en-US" sz="22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Remember to simplify</a:t>
            </a:r>
            <a:r>
              <a:rPr lang="en-US"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sz="2200" b="1" dirty="0">
              <a:solidFill>
                <a:srgbClr val="FFFFFF"/>
              </a:solidFill>
            </a:endParaRPr>
          </a:p>
        </p:txBody>
      </p:sp>
      <p:sp>
        <p:nvSpPr>
          <p:cNvPr id="13" name="Rectangle 12"/>
          <p:cNvSpPr/>
          <p:nvPr/>
        </p:nvSpPr>
        <p:spPr>
          <a:xfrm>
            <a:off x="381000" y="3124200"/>
            <a:ext cx="8229600" cy="2400657"/>
          </a:xfrm>
          <a:prstGeom prst="rect">
            <a:avLst/>
          </a:prstGeom>
        </p:spPr>
        <p:txBody>
          <a:bodyPr wrap="square">
            <a:spAutoFit/>
          </a:bodyPr>
          <a:lstStyle/>
          <a:p>
            <a:endParaRPr lang="en-US" b="1" dirty="0">
              <a:solidFill>
                <a:srgbClr val="FFFFFF"/>
              </a:solidFill>
            </a:endParaRPr>
          </a:p>
          <a:p>
            <a:r>
              <a:rPr lang="en-US" sz="2200" b="1" dirty="0">
                <a:solidFill>
                  <a:srgbClr val="FFFFFF"/>
                </a:solidFill>
              </a:rPr>
              <a:t>1) </a:t>
            </a:r>
            <a:r>
              <a:rPr lang="en-US" sz="2200" b="1" dirty="0" smtClean="0">
                <a:solidFill>
                  <a:srgbClr val="FFFFFF"/>
                </a:solidFill>
              </a:rPr>
              <a:t>__50___ </a:t>
            </a:r>
            <a:r>
              <a:rPr lang="en-US" sz="2200" b="1" dirty="0">
                <a:solidFill>
                  <a:srgbClr val="FFFFFF"/>
                </a:solidFill>
              </a:rPr>
              <a:t>jumps to </a:t>
            </a:r>
            <a:r>
              <a:rPr lang="en-US" sz="2200" b="1" dirty="0" smtClean="0">
                <a:solidFill>
                  <a:srgbClr val="FFFFFF"/>
                </a:solidFill>
              </a:rPr>
              <a:t>____1____ minute</a:t>
            </a:r>
            <a:endParaRPr lang="en-US" sz="2200" dirty="0">
              <a:solidFill>
                <a:srgbClr val="FFFFFF"/>
              </a:solidFill>
            </a:endParaRPr>
          </a:p>
          <a:p>
            <a:r>
              <a:rPr lang="en-US" sz="2200" dirty="0">
                <a:solidFill>
                  <a:srgbClr val="FFFFFF"/>
                </a:solidFill>
              </a:rPr>
              <a:t> </a:t>
            </a:r>
          </a:p>
          <a:p>
            <a:r>
              <a:rPr lang="en-US" sz="2200" b="1" dirty="0">
                <a:solidFill>
                  <a:srgbClr val="FFFFFF"/>
                </a:solidFill>
              </a:rPr>
              <a:t>2) </a:t>
            </a:r>
            <a:r>
              <a:rPr lang="en-US" sz="2200" b="1" dirty="0" smtClean="0">
                <a:solidFill>
                  <a:srgbClr val="FFFFFF"/>
                </a:solidFill>
              </a:rPr>
              <a:t>___50___ </a:t>
            </a:r>
            <a:r>
              <a:rPr lang="en-US" sz="2200" b="1" dirty="0">
                <a:solidFill>
                  <a:srgbClr val="FFFFFF"/>
                </a:solidFill>
              </a:rPr>
              <a:t>jumps: </a:t>
            </a:r>
            <a:r>
              <a:rPr lang="en-US" sz="2200" b="1" dirty="0" smtClean="0">
                <a:solidFill>
                  <a:srgbClr val="FFFFFF"/>
                </a:solidFill>
              </a:rPr>
              <a:t>___1______ minute</a:t>
            </a:r>
            <a:endParaRPr lang="en-US" sz="2200" dirty="0">
              <a:solidFill>
                <a:srgbClr val="FFFFFF"/>
              </a:solidFill>
            </a:endParaRPr>
          </a:p>
          <a:p>
            <a:r>
              <a:rPr lang="en-US" sz="2200" dirty="0">
                <a:solidFill>
                  <a:srgbClr val="FFFFFF"/>
                </a:solidFill>
              </a:rPr>
              <a:t> </a:t>
            </a:r>
          </a:p>
          <a:p>
            <a:r>
              <a:rPr lang="en-US" sz="2200" b="1" dirty="0" smtClean="0">
                <a:solidFill>
                  <a:srgbClr val="FFFFFF"/>
                </a:solidFill>
              </a:rPr>
              <a:t>3)  </a:t>
            </a:r>
            <a:r>
              <a:rPr lang="en-US" sz="2200" b="1" u="sng" dirty="0" smtClean="0">
                <a:solidFill>
                  <a:srgbClr val="FFFFFF"/>
                </a:solidFill>
              </a:rPr>
              <a:t>	50	jumps</a:t>
            </a:r>
            <a:r>
              <a:rPr lang="en-US" sz="2200" b="1" dirty="0" smtClean="0">
                <a:solidFill>
                  <a:srgbClr val="FFFFFF"/>
                </a:solidFill>
              </a:rPr>
              <a:t>	      </a:t>
            </a:r>
            <a:r>
              <a:rPr lang="en-US" sz="2000" b="1" dirty="0">
                <a:solidFill>
                  <a:srgbClr val="FFFFFF"/>
                </a:solidFill>
              </a:rPr>
              <a:t>4) Write a sentence using ratio language. </a:t>
            </a:r>
            <a:endParaRPr lang="en-US" sz="2000" dirty="0" smtClean="0">
              <a:solidFill>
                <a:srgbClr val="FFFFFF"/>
              </a:solidFill>
            </a:endParaRPr>
          </a:p>
          <a:p>
            <a:r>
              <a:rPr lang="en-US" sz="2200" b="1" dirty="0">
                <a:solidFill>
                  <a:srgbClr val="FFFFFF"/>
                </a:solidFill>
              </a:rPr>
              <a:t>	</a:t>
            </a:r>
            <a:r>
              <a:rPr lang="en-US" sz="2200" b="1" dirty="0" smtClean="0">
                <a:solidFill>
                  <a:srgbClr val="FFFFFF"/>
                </a:solidFill>
              </a:rPr>
              <a:t>  1</a:t>
            </a:r>
            <a:r>
              <a:rPr lang="en-US" sz="2200" b="1" dirty="0">
                <a:solidFill>
                  <a:srgbClr val="FFFFFF"/>
                </a:solidFill>
              </a:rPr>
              <a:t>	</a:t>
            </a:r>
            <a:r>
              <a:rPr lang="en-US" sz="2200" b="1" dirty="0" smtClean="0">
                <a:solidFill>
                  <a:srgbClr val="FFFFFF"/>
                </a:solidFill>
              </a:rPr>
              <a:t>minute	</a:t>
            </a:r>
            <a:r>
              <a:rPr lang="en-US" sz="2200" b="1" dirty="0">
                <a:solidFill>
                  <a:srgbClr val="FFFFFF"/>
                </a:solidFill>
              </a:rPr>
              <a:t> </a:t>
            </a:r>
            <a:r>
              <a:rPr lang="en-US" sz="2200" b="1" dirty="0" smtClean="0">
                <a:solidFill>
                  <a:srgbClr val="FFFFFF"/>
                </a:solidFill>
              </a:rPr>
              <a:t>         Alex jumps 50 times for each second.</a:t>
            </a:r>
            <a:endParaRPr lang="en-US" sz="2200" dirty="0">
              <a:solidFill>
                <a:srgbClr val="FFFFFF"/>
              </a:solidFill>
            </a:endParaRPr>
          </a:p>
        </p:txBody>
      </p:sp>
      <p:sp>
        <p:nvSpPr>
          <p:cNvPr id="14" name="AutoShape 29"/>
          <p:cNvSpPr>
            <a:spLocks noChangeArrowheads="1"/>
          </p:cNvSpPr>
          <p:nvPr/>
        </p:nvSpPr>
        <p:spPr bwMode="auto">
          <a:xfrm>
            <a:off x="152400" y="533400"/>
            <a:ext cx="8686800" cy="1219200"/>
          </a:xfrm>
          <a:prstGeom prst="roundRect">
            <a:avLst>
              <a:gd name="adj" fmla="val 25000"/>
            </a:avLst>
          </a:prstGeom>
          <a:gradFill rotWithShape="1">
            <a:gsLst>
              <a:gs pos="0">
                <a:srgbClr val="1F3316"/>
              </a:gs>
              <a:gs pos="50000">
                <a:srgbClr val="324D24"/>
              </a:gs>
              <a:gs pos="100000">
                <a:srgbClr val="3D5D2D"/>
              </a:gs>
            </a:gsLst>
            <a:lin ang="0" scaled="1"/>
          </a:gradFill>
          <a:ln w="19050">
            <a:solidFill>
              <a:schemeClr val="bg1"/>
            </a:solidFill>
            <a:round/>
            <a:headEnd/>
            <a:tailEnd/>
          </a:ln>
        </p:spPr>
        <p:txBody>
          <a:bodyPr wrap="square" anchor="ctr"/>
          <a:lstStyle/>
          <a:p>
            <a:pPr fontAlgn="auto">
              <a:spcAft>
                <a:spcPts val="0"/>
              </a:spcAft>
              <a:defRPr/>
            </a:pPr>
            <a:r>
              <a:rPr lang="en-US" sz="2000" b="1" i="1" dirty="0">
                <a:solidFill>
                  <a:srgbClr val="FFFF00"/>
                </a:solidFill>
                <a:latin typeface="Calibri" pitchFamily="34" charset="0"/>
                <a:cs typeface="Arial" charset="0"/>
              </a:rPr>
              <a:t>OBJECTIVE: Students will understand </a:t>
            </a:r>
            <a:r>
              <a:rPr lang="en-US" sz="2000" b="1" i="1" dirty="0" smtClean="0">
                <a:solidFill>
                  <a:srgbClr val="FFFF00"/>
                </a:solidFill>
                <a:latin typeface="Calibri" pitchFamily="34" charset="0"/>
                <a:cs typeface="Arial" charset="0"/>
              </a:rPr>
              <a:t>use rates and unit rates to solve real-world problems.</a:t>
            </a:r>
            <a:endParaRPr lang="en-US" sz="2000" b="1" i="1" dirty="0">
              <a:solidFill>
                <a:srgbClr val="FFFF00"/>
              </a:solidFill>
              <a:latin typeface="Calibri" pitchFamily="34" charset="0"/>
              <a:cs typeface="Arial" charset="0"/>
            </a:endParaRPr>
          </a:p>
          <a:p>
            <a:pPr fontAlgn="auto">
              <a:spcAft>
                <a:spcPts val="0"/>
              </a:spcAft>
              <a:defRPr/>
            </a:pPr>
            <a:r>
              <a:rPr lang="en-US" sz="2000" b="1" i="1" dirty="0">
                <a:solidFill>
                  <a:srgbClr val="FFFF00"/>
                </a:solidFill>
                <a:latin typeface="Calibri" pitchFamily="34" charset="0"/>
                <a:cs typeface="Arial" charset="0"/>
              </a:rPr>
              <a:t>Language Objective:  Students will define rate and unit rate using real-world examples.    </a:t>
            </a:r>
            <a:endParaRPr lang="en-US" sz="2000" dirty="0">
              <a:latin typeface="Perpet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1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ppt_y</p:attrName>
                                        </p:attrNameLst>
                                      </p:cBhvr>
                                      <p:tavLst>
                                        <p:tav tm="0">
                                          <p:val>
                                            <p:strVal val="#ppt_y+#ppt_h*1.125000"/>
                                          </p:val>
                                        </p:tav>
                                        <p:tav tm="100000">
                                          <p:val>
                                            <p:strVal val="#ppt_y"/>
                                          </p:val>
                                        </p:tav>
                                      </p:tavLst>
                                    </p:anim>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latin typeface="Calibri" charset="0"/>
              </a:rPr>
              <a:t>Challenge – Partner Work</a:t>
            </a:r>
            <a:endParaRPr lang="en-US" sz="3200" b="1" dirty="0">
              <a:solidFill>
                <a:schemeClr val="bg1"/>
              </a:solidFill>
              <a:latin typeface="Calibri" charset="0"/>
            </a:endParaRPr>
          </a:p>
        </p:txBody>
      </p:sp>
      <p:sp>
        <p:nvSpPr>
          <p:cNvPr id="4" name="Agenda Link">
            <a:hlinkClick r:id="rId3"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fld id="{AD235A41-E7B0-4E43-819E-B266B4E2F748}" type="slidenum">
              <a:rPr lang="en-US" sz="1200">
                <a:solidFill>
                  <a:schemeClr val="bg1"/>
                </a:solidFill>
              </a:rPr>
              <a:pPr algn="ctr" eaLnBrk="1" hangingPunct="1"/>
              <a:t>10</a:t>
            </a:fld>
            <a:endParaRPr lang="en-US" sz="1200">
              <a:solidFill>
                <a:schemeClr val="bg1"/>
              </a:solidFill>
            </a:endParaRPr>
          </a:p>
        </p:txBody>
      </p:sp>
      <p:sp>
        <p:nvSpPr>
          <p:cNvPr id="35844" name="Green Background"/>
          <p:cNvSpPr>
            <a:spLocks noChangeArrowheads="1"/>
          </p:cNvSpPr>
          <p:nvPr/>
        </p:nvSpPr>
        <p:spPr bwMode="auto">
          <a:xfrm>
            <a:off x="228600" y="762000"/>
            <a:ext cx="8686800" cy="4910137"/>
          </a:xfrm>
          <a:prstGeom prst="roundRect">
            <a:avLst>
              <a:gd name="adj" fmla="val 7954"/>
            </a:avLst>
          </a:prstGeom>
          <a:solidFill>
            <a:schemeClr val="tx1">
              <a:alpha val="50195"/>
            </a:schemeClr>
          </a:solidFill>
          <a:ln w="19050">
            <a:solidFill>
              <a:schemeClr val="bg1"/>
            </a:solidFill>
            <a:round/>
            <a:headEnd/>
            <a:tailEnd/>
          </a:ln>
        </p:spPr>
        <p:txBody>
          <a:bodyPr wrap="none" anchor="ctr">
            <a:scene3d>
              <a:camera prst="orthographicFront"/>
              <a:lightRig rig="soft" dir="t">
                <a:rot lat="0" lon="0" rev="10800000"/>
              </a:lightRig>
            </a:scene3d>
            <a:sp3d>
              <a:bevelT w="27940" h="12700"/>
              <a:contourClr>
                <a:srgbClr val="DDDDDD"/>
              </a:contourClr>
            </a:sp3d>
          </a:bodyPr>
          <a:lstStyle/>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spc="150" dirty="0">
              <a:ln w="11430"/>
              <a:solidFill>
                <a:srgbClr val="F8F8F8"/>
              </a:solidFill>
              <a:effectLst>
                <a:outerShdw blurRad="25400" algn="tl" rotWithShape="0">
                  <a:srgbClr val="000000">
                    <a:alpha val="43000"/>
                  </a:srgbClr>
                </a:outerShdw>
              </a:effectLst>
            </a:endParaRPr>
          </a:p>
          <a:p>
            <a:pPr>
              <a:defRPr/>
            </a:pPr>
            <a:endParaRPr lang="en-US" sz="30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p:txBody>
      </p:sp>
      <p:sp>
        <p:nvSpPr>
          <p:cNvPr id="9" name="TextBox 8"/>
          <p:cNvSpPr txBox="1"/>
          <p:nvPr/>
        </p:nvSpPr>
        <p:spPr>
          <a:xfrm>
            <a:off x="0" y="914400"/>
            <a:ext cx="8839200" cy="769441"/>
          </a:xfrm>
          <a:prstGeom prst="rect">
            <a:avLst/>
          </a:prstGeom>
          <a:noFill/>
        </p:spPr>
        <p:txBody>
          <a:bodyPr wrap="square" rtlCol="0">
            <a:spAutoFit/>
          </a:bodyPr>
          <a:lstStyle/>
          <a:p>
            <a:pPr lvl="1"/>
            <a:r>
              <a:rPr lang="en-US" sz="2200" b="1" dirty="0">
                <a:solidFill>
                  <a:srgbClr val="FFFFFF"/>
                </a:solidFill>
                <a:sym typeface="Wingdings"/>
              </a:rPr>
              <a:t>(</a:t>
            </a:r>
            <a:r>
              <a:rPr lang="en-US" sz="2200" b="1" dirty="0" smtClean="0">
                <a:solidFill>
                  <a:srgbClr val="FFFFFF"/>
                </a:solidFill>
                <a:sym typeface="Wingdings"/>
              </a:rPr>
              <a:t>ex 3) Ricardo wants to buy 40 key chains for his new business.  An online merchant has the following special posted.  </a:t>
            </a:r>
            <a:endParaRPr lang="en-US" sz="2200" b="1" dirty="0">
              <a:solidFill>
                <a:srgbClr val="FFFFFF"/>
              </a:solidFill>
              <a:sym typeface="Wingdings"/>
            </a:endParaRPr>
          </a:p>
        </p:txBody>
      </p:sp>
      <p:sp>
        <p:nvSpPr>
          <p:cNvPr id="16" name="TextBox 15"/>
          <p:cNvSpPr txBox="1"/>
          <p:nvPr/>
        </p:nvSpPr>
        <p:spPr>
          <a:xfrm>
            <a:off x="457200" y="1676400"/>
            <a:ext cx="2971800" cy="369332"/>
          </a:xfrm>
          <a:prstGeom prst="rect">
            <a:avLst/>
          </a:prstGeom>
          <a:noFill/>
        </p:spPr>
        <p:txBody>
          <a:bodyPr wrap="square" rtlCol="0">
            <a:spAutoFit/>
          </a:bodyPr>
          <a:lstStyle/>
          <a:p>
            <a:r>
              <a:rPr lang="en-US" dirty="0" smtClean="0"/>
              <a:t>           </a:t>
            </a:r>
            <a:endParaRPr lang="en-US" dirty="0"/>
          </a:p>
        </p:txBody>
      </p:sp>
      <p:sp>
        <p:nvSpPr>
          <p:cNvPr id="2" name="Rectangle 1"/>
          <p:cNvSpPr/>
          <p:nvPr/>
        </p:nvSpPr>
        <p:spPr>
          <a:xfrm>
            <a:off x="2667000" y="1752600"/>
            <a:ext cx="29718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smtClean="0"/>
              <a:t>SPECIAL</a:t>
            </a:r>
            <a:r>
              <a:rPr lang="en-US" b="1" dirty="0" smtClean="0"/>
              <a:t>:</a:t>
            </a:r>
          </a:p>
          <a:p>
            <a:pPr algn="ctr"/>
            <a:r>
              <a:rPr lang="en-US" dirty="0"/>
              <a:t>8</a:t>
            </a:r>
            <a:r>
              <a:rPr lang="en-US" dirty="0" smtClean="0"/>
              <a:t>0 Key Chains for $40 </a:t>
            </a:r>
            <a:endParaRPr lang="en-US" dirty="0"/>
          </a:p>
        </p:txBody>
      </p:sp>
      <p:sp>
        <p:nvSpPr>
          <p:cNvPr id="15" name="TextBox 14"/>
          <p:cNvSpPr txBox="1"/>
          <p:nvPr/>
        </p:nvSpPr>
        <p:spPr>
          <a:xfrm>
            <a:off x="294652" y="2895600"/>
            <a:ext cx="8839200" cy="430887"/>
          </a:xfrm>
          <a:prstGeom prst="rect">
            <a:avLst/>
          </a:prstGeom>
          <a:noFill/>
        </p:spPr>
        <p:txBody>
          <a:bodyPr wrap="square" rtlCol="0">
            <a:spAutoFit/>
          </a:bodyPr>
          <a:lstStyle/>
          <a:p>
            <a:pPr lvl="1"/>
            <a:r>
              <a:rPr lang="en-US" sz="2200" b="1" dirty="0" smtClean="0">
                <a:solidFill>
                  <a:srgbClr val="FFFFFF"/>
                </a:solidFill>
                <a:sym typeface="Wingdings"/>
              </a:rPr>
              <a:t>Ricardo completes the following calculations to find the unit price:</a:t>
            </a:r>
          </a:p>
        </p:txBody>
      </p:sp>
      <p:sp>
        <p:nvSpPr>
          <p:cNvPr id="19" name="TextBox 18"/>
          <p:cNvSpPr txBox="1"/>
          <p:nvPr/>
        </p:nvSpPr>
        <p:spPr>
          <a:xfrm>
            <a:off x="335072" y="3429001"/>
            <a:ext cx="2408128" cy="762000"/>
          </a:xfrm>
          <a:prstGeom prst="rect">
            <a:avLst/>
          </a:prstGeom>
          <a:noFill/>
        </p:spPr>
        <p:txBody>
          <a:bodyPr wrap="square" rtlCol="0">
            <a:spAutoFit/>
          </a:bodyPr>
          <a:lstStyle/>
          <a:p>
            <a:pPr lvl="1"/>
            <a:r>
              <a:rPr lang="en-US" sz="2200" b="1" u="sng" dirty="0">
                <a:solidFill>
                  <a:srgbClr val="FFFFFF"/>
                </a:solidFill>
                <a:sym typeface="Wingdings"/>
              </a:rPr>
              <a:t>8</a:t>
            </a:r>
            <a:r>
              <a:rPr lang="en-US" sz="2200" b="1" u="sng" dirty="0" smtClean="0">
                <a:solidFill>
                  <a:srgbClr val="FFFFFF"/>
                </a:solidFill>
                <a:sym typeface="Wingdings"/>
              </a:rPr>
              <a:t>0 key chains</a:t>
            </a:r>
          </a:p>
          <a:p>
            <a:pPr lvl="1"/>
            <a:r>
              <a:rPr lang="en-US" sz="2200" b="1" dirty="0">
                <a:solidFill>
                  <a:srgbClr val="FFFFFF"/>
                </a:solidFill>
                <a:sym typeface="Wingdings"/>
              </a:rPr>
              <a:t> </a:t>
            </a:r>
            <a:r>
              <a:rPr lang="en-US" sz="2200" b="1" dirty="0" smtClean="0">
                <a:solidFill>
                  <a:srgbClr val="FFFFFF"/>
                </a:solidFill>
                <a:sym typeface="Wingdings"/>
              </a:rPr>
              <a:t>        </a:t>
            </a:r>
            <a:r>
              <a:rPr lang="en-US" sz="2200" b="1" u="sng" dirty="0" smtClean="0">
                <a:solidFill>
                  <a:srgbClr val="FFFFFF"/>
                </a:solidFill>
                <a:sym typeface="Wingdings"/>
              </a:rPr>
              <a:t>$</a:t>
            </a:r>
            <a:r>
              <a:rPr lang="en-US" sz="2200" b="1" dirty="0">
                <a:solidFill>
                  <a:srgbClr val="FFFFFF"/>
                </a:solidFill>
                <a:sym typeface="Wingdings"/>
              </a:rPr>
              <a:t>4</a:t>
            </a:r>
            <a:r>
              <a:rPr lang="en-US" sz="2200" b="1" dirty="0" smtClean="0">
                <a:solidFill>
                  <a:srgbClr val="FFFFFF"/>
                </a:solidFill>
                <a:sym typeface="Wingdings"/>
              </a:rPr>
              <a:t>0</a:t>
            </a:r>
          </a:p>
        </p:txBody>
      </p:sp>
      <p:sp>
        <p:nvSpPr>
          <p:cNvPr id="20" name="TextBox 19"/>
          <p:cNvSpPr txBox="1"/>
          <p:nvPr/>
        </p:nvSpPr>
        <p:spPr>
          <a:xfrm>
            <a:off x="3124200" y="3505200"/>
            <a:ext cx="2209800" cy="769441"/>
          </a:xfrm>
          <a:prstGeom prst="rect">
            <a:avLst/>
          </a:prstGeom>
          <a:noFill/>
        </p:spPr>
        <p:txBody>
          <a:bodyPr wrap="square" rtlCol="0">
            <a:spAutoFit/>
          </a:bodyPr>
          <a:lstStyle/>
          <a:p>
            <a:pPr lvl="1"/>
            <a:r>
              <a:rPr lang="en-US" sz="2200" b="1" u="sng" dirty="0" smtClean="0">
                <a:solidFill>
                  <a:srgbClr val="FFFFFF"/>
                </a:solidFill>
                <a:sym typeface="Wingdings"/>
              </a:rPr>
              <a:t>2 key chain</a:t>
            </a:r>
          </a:p>
          <a:p>
            <a:pPr lvl="1"/>
            <a:r>
              <a:rPr lang="en-US" sz="2200" b="1" dirty="0">
                <a:solidFill>
                  <a:srgbClr val="FFFFFF"/>
                </a:solidFill>
                <a:sym typeface="Wingdings"/>
              </a:rPr>
              <a:t> </a:t>
            </a:r>
            <a:r>
              <a:rPr lang="en-US" sz="2200" b="1" dirty="0" smtClean="0">
                <a:solidFill>
                  <a:srgbClr val="FFFFFF"/>
                </a:solidFill>
                <a:sym typeface="Wingdings"/>
              </a:rPr>
              <a:t>        $1</a:t>
            </a:r>
          </a:p>
        </p:txBody>
      </p:sp>
      <p:sp>
        <p:nvSpPr>
          <p:cNvPr id="21" name="TextBox 20"/>
          <p:cNvSpPr txBox="1"/>
          <p:nvPr/>
        </p:nvSpPr>
        <p:spPr>
          <a:xfrm>
            <a:off x="5867400" y="3733800"/>
            <a:ext cx="2971800" cy="430887"/>
          </a:xfrm>
          <a:prstGeom prst="rect">
            <a:avLst/>
          </a:prstGeom>
          <a:noFill/>
        </p:spPr>
        <p:txBody>
          <a:bodyPr wrap="square" rtlCol="0">
            <a:spAutoFit/>
          </a:bodyPr>
          <a:lstStyle/>
          <a:p>
            <a:pPr lvl="1"/>
            <a:r>
              <a:rPr lang="en-US" sz="2200" b="1" dirty="0" smtClean="0">
                <a:solidFill>
                  <a:srgbClr val="FFFFFF"/>
                </a:solidFill>
                <a:sym typeface="Wingdings"/>
              </a:rPr>
              <a:t>2 key chains per $1</a:t>
            </a:r>
          </a:p>
        </p:txBody>
      </p:sp>
      <p:sp>
        <p:nvSpPr>
          <p:cNvPr id="22" name="TextBox 21"/>
          <p:cNvSpPr txBox="1"/>
          <p:nvPr/>
        </p:nvSpPr>
        <p:spPr>
          <a:xfrm>
            <a:off x="2438400" y="3581400"/>
            <a:ext cx="990600" cy="553998"/>
          </a:xfrm>
          <a:prstGeom prst="rect">
            <a:avLst/>
          </a:prstGeom>
          <a:noFill/>
        </p:spPr>
        <p:txBody>
          <a:bodyPr wrap="square" rtlCol="0">
            <a:spAutoFit/>
          </a:bodyPr>
          <a:lstStyle/>
          <a:p>
            <a:pPr lvl="1"/>
            <a:r>
              <a:rPr lang="en-US" sz="3000" b="1" dirty="0" smtClean="0">
                <a:solidFill>
                  <a:srgbClr val="FFFFFF"/>
                </a:solidFill>
                <a:sym typeface="Wingdings"/>
              </a:rPr>
              <a:t>=</a:t>
            </a:r>
          </a:p>
        </p:txBody>
      </p:sp>
      <p:sp>
        <p:nvSpPr>
          <p:cNvPr id="23" name="TextBox 22"/>
          <p:cNvSpPr txBox="1"/>
          <p:nvPr/>
        </p:nvSpPr>
        <p:spPr>
          <a:xfrm>
            <a:off x="4953000" y="3657600"/>
            <a:ext cx="990600" cy="553998"/>
          </a:xfrm>
          <a:prstGeom prst="rect">
            <a:avLst/>
          </a:prstGeom>
          <a:noFill/>
        </p:spPr>
        <p:txBody>
          <a:bodyPr wrap="square" rtlCol="0">
            <a:spAutoFit/>
          </a:bodyPr>
          <a:lstStyle/>
          <a:p>
            <a:pPr lvl="1"/>
            <a:r>
              <a:rPr lang="en-US" sz="3000" b="1" dirty="0" smtClean="0">
                <a:solidFill>
                  <a:srgbClr val="FFFFFF"/>
                </a:solidFill>
                <a:sym typeface="Wingdings"/>
              </a:rPr>
              <a:t>=</a:t>
            </a:r>
          </a:p>
        </p:txBody>
      </p:sp>
      <p:sp>
        <p:nvSpPr>
          <p:cNvPr id="24" name="TextBox 23"/>
          <p:cNvSpPr txBox="1"/>
          <p:nvPr/>
        </p:nvSpPr>
        <p:spPr>
          <a:xfrm>
            <a:off x="304800" y="4419600"/>
            <a:ext cx="8839200" cy="430887"/>
          </a:xfrm>
          <a:prstGeom prst="rect">
            <a:avLst/>
          </a:prstGeom>
          <a:noFill/>
        </p:spPr>
        <p:txBody>
          <a:bodyPr wrap="square" rtlCol="0">
            <a:spAutoFit/>
          </a:bodyPr>
          <a:lstStyle/>
          <a:p>
            <a:pPr lvl="1"/>
            <a:r>
              <a:rPr lang="en-US" sz="2200" b="1" dirty="0" smtClean="0">
                <a:solidFill>
                  <a:srgbClr val="FFFFFF"/>
                </a:solidFill>
                <a:sym typeface="Wingdings"/>
              </a:rPr>
              <a:t>Is Ricardo right?  Why or why not? </a:t>
            </a:r>
          </a:p>
        </p:txBody>
      </p:sp>
    </p:spTree>
    <p:extLst>
      <p:ext uri="{BB962C8B-B14F-4D97-AF65-F5344CB8AC3E}">
        <p14:creationId xmlns:p14="http://schemas.microsoft.com/office/powerpoint/2010/main" val="406108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dissolv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5" grpId="0"/>
      <p:bldP spid="19"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latin typeface="Calibri" charset="0"/>
              </a:rPr>
              <a:t>Challenge – Partner Work</a:t>
            </a:r>
            <a:endParaRPr lang="en-US" sz="3200" b="1" dirty="0">
              <a:solidFill>
                <a:schemeClr val="bg1"/>
              </a:solidFill>
              <a:latin typeface="Calibri" charset="0"/>
            </a:endParaRPr>
          </a:p>
        </p:txBody>
      </p:sp>
      <p:sp>
        <p:nvSpPr>
          <p:cNvPr id="4" name="Agenda Link">
            <a:hlinkClick r:id="rId3"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fld id="{AD235A41-E7B0-4E43-819E-B266B4E2F748}" type="slidenum">
              <a:rPr lang="en-US" sz="1200">
                <a:solidFill>
                  <a:schemeClr val="bg1"/>
                </a:solidFill>
              </a:rPr>
              <a:pPr algn="ctr" eaLnBrk="1" hangingPunct="1"/>
              <a:t>11</a:t>
            </a:fld>
            <a:endParaRPr lang="en-US" sz="1200">
              <a:solidFill>
                <a:schemeClr val="bg1"/>
              </a:solidFill>
            </a:endParaRPr>
          </a:p>
        </p:txBody>
      </p:sp>
      <p:sp>
        <p:nvSpPr>
          <p:cNvPr id="35844" name="Green Background"/>
          <p:cNvSpPr>
            <a:spLocks noChangeArrowheads="1"/>
          </p:cNvSpPr>
          <p:nvPr/>
        </p:nvSpPr>
        <p:spPr bwMode="auto">
          <a:xfrm>
            <a:off x="228600" y="762000"/>
            <a:ext cx="8686800" cy="4910137"/>
          </a:xfrm>
          <a:prstGeom prst="roundRect">
            <a:avLst>
              <a:gd name="adj" fmla="val 7954"/>
            </a:avLst>
          </a:prstGeom>
          <a:solidFill>
            <a:schemeClr val="tx1">
              <a:alpha val="50195"/>
            </a:schemeClr>
          </a:solidFill>
          <a:ln w="19050">
            <a:solidFill>
              <a:schemeClr val="bg1"/>
            </a:solidFill>
            <a:round/>
            <a:headEnd/>
            <a:tailEnd/>
          </a:ln>
        </p:spPr>
        <p:txBody>
          <a:bodyPr wrap="none" anchor="ctr">
            <a:scene3d>
              <a:camera prst="orthographicFront"/>
              <a:lightRig rig="soft" dir="t">
                <a:rot lat="0" lon="0" rev="10800000"/>
              </a:lightRig>
            </a:scene3d>
            <a:sp3d>
              <a:bevelT w="27940" h="12700"/>
              <a:contourClr>
                <a:srgbClr val="DDDDDD"/>
              </a:contourClr>
            </a:sp3d>
          </a:bodyPr>
          <a:lstStyle/>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spc="150" dirty="0">
              <a:ln w="11430"/>
              <a:solidFill>
                <a:srgbClr val="F8F8F8"/>
              </a:solidFill>
              <a:effectLst>
                <a:outerShdw blurRad="25400" algn="tl" rotWithShape="0">
                  <a:srgbClr val="000000">
                    <a:alpha val="43000"/>
                  </a:srgbClr>
                </a:outerShdw>
              </a:effectLst>
            </a:endParaRPr>
          </a:p>
          <a:p>
            <a:pPr>
              <a:defRPr/>
            </a:pPr>
            <a:endParaRPr lang="en-US" sz="30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p:txBody>
      </p:sp>
      <p:sp>
        <p:nvSpPr>
          <p:cNvPr id="9" name="TextBox 8"/>
          <p:cNvSpPr txBox="1"/>
          <p:nvPr/>
        </p:nvSpPr>
        <p:spPr>
          <a:xfrm>
            <a:off x="0" y="914400"/>
            <a:ext cx="8839200" cy="769441"/>
          </a:xfrm>
          <a:prstGeom prst="rect">
            <a:avLst/>
          </a:prstGeom>
          <a:noFill/>
        </p:spPr>
        <p:txBody>
          <a:bodyPr wrap="square" rtlCol="0">
            <a:spAutoFit/>
          </a:bodyPr>
          <a:lstStyle/>
          <a:p>
            <a:pPr lvl="1"/>
            <a:r>
              <a:rPr lang="en-US" sz="2200" b="1" dirty="0">
                <a:solidFill>
                  <a:srgbClr val="FFFFFF"/>
                </a:solidFill>
                <a:sym typeface="Wingdings"/>
              </a:rPr>
              <a:t>(</a:t>
            </a:r>
            <a:r>
              <a:rPr lang="en-US" sz="2200" b="1" dirty="0" smtClean="0">
                <a:solidFill>
                  <a:srgbClr val="FFFFFF"/>
                </a:solidFill>
                <a:sym typeface="Wingdings"/>
              </a:rPr>
              <a:t>ex 3) Ricardo wants to buy 40 key chains for his new business.  An online merchant has the following special posted.  </a:t>
            </a:r>
            <a:endParaRPr lang="en-US" sz="2200" b="1" dirty="0">
              <a:solidFill>
                <a:srgbClr val="FFFFFF"/>
              </a:solidFill>
              <a:sym typeface="Wingdings"/>
            </a:endParaRPr>
          </a:p>
        </p:txBody>
      </p:sp>
      <p:sp>
        <p:nvSpPr>
          <p:cNvPr id="16" name="TextBox 15"/>
          <p:cNvSpPr txBox="1"/>
          <p:nvPr/>
        </p:nvSpPr>
        <p:spPr>
          <a:xfrm>
            <a:off x="457200" y="1676400"/>
            <a:ext cx="2971800" cy="369332"/>
          </a:xfrm>
          <a:prstGeom prst="rect">
            <a:avLst/>
          </a:prstGeom>
          <a:noFill/>
        </p:spPr>
        <p:txBody>
          <a:bodyPr wrap="square" rtlCol="0">
            <a:spAutoFit/>
          </a:bodyPr>
          <a:lstStyle/>
          <a:p>
            <a:r>
              <a:rPr lang="en-US" dirty="0" smtClean="0"/>
              <a:t>           </a:t>
            </a:r>
            <a:endParaRPr lang="en-US" dirty="0"/>
          </a:p>
        </p:txBody>
      </p:sp>
      <p:sp>
        <p:nvSpPr>
          <p:cNvPr id="2" name="Rectangle 1"/>
          <p:cNvSpPr/>
          <p:nvPr/>
        </p:nvSpPr>
        <p:spPr>
          <a:xfrm>
            <a:off x="2667000" y="1752600"/>
            <a:ext cx="29718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smtClean="0"/>
              <a:t>SPECIAL</a:t>
            </a:r>
            <a:r>
              <a:rPr lang="en-US" b="1" dirty="0" smtClean="0"/>
              <a:t>:</a:t>
            </a:r>
          </a:p>
          <a:p>
            <a:pPr algn="ctr"/>
            <a:r>
              <a:rPr lang="en-US" dirty="0"/>
              <a:t>8</a:t>
            </a:r>
            <a:r>
              <a:rPr lang="en-US" dirty="0" smtClean="0"/>
              <a:t>0 Key Chains for $40 </a:t>
            </a:r>
            <a:endParaRPr lang="en-US" dirty="0"/>
          </a:p>
        </p:txBody>
      </p:sp>
      <p:sp>
        <p:nvSpPr>
          <p:cNvPr id="15" name="TextBox 14"/>
          <p:cNvSpPr txBox="1"/>
          <p:nvPr/>
        </p:nvSpPr>
        <p:spPr>
          <a:xfrm>
            <a:off x="294652" y="2895600"/>
            <a:ext cx="8839200" cy="430887"/>
          </a:xfrm>
          <a:prstGeom prst="rect">
            <a:avLst/>
          </a:prstGeom>
          <a:noFill/>
        </p:spPr>
        <p:txBody>
          <a:bodyPr wrap="square" rtlCol="0">
            <a:spAutoFit/>
          </a:bodyPr>
          <a:lstStyle/>
          <a:p>
            <a:pPr lvl="1"/>
            <a:r>
              <a:rPr lang="en-US" sz="2200" b="1" dirty="0" smtClean="0">
                <a:solidFill>
                  <a:srgbClr val="FFFFFF"/>
                </a:solidFill>
                <a:sym typeface="Wingdings"/>
              </a:rPr>
              <a:t>Ricardo completes the following calculations to find the unit price:</a:t>
            </a:r>
          </a:p>
        </p:txBody>
      </p:sp>
      <p:sp>
        <p:nvSpPr>
          <p:cNvPr id="19" name="TextBox 18"/>
          <p:cNvSpPr txBox="1"/>
          <p:nvPr/>
        </p:nvSpPr>
        <p:spPr>
          <a:xfrm>
            <a:off x="335072" y="3429001"/>
            <a:ext cx="2408128" cy="762000"/>
          </a:xfrm>
          <a:prstGeom prst="rect">
            <a:avLst/>
          </a:prstGeom>
          <a:noFill/>
        </p:spPr>
        <p:txBody>
          <a:bodyPr wrap="square" rtlCol="0">
            <a:spAutoFit/>
          </a:bodyPr>
          <a:lstStyle/>
          <a:p>
            <a:pPr lvl="1"/>
            <a:r>
              <a:rPr lang="en-US" sz="2200" b="1" u="sng" dirty="0">
                <a:solidFill>
                  <a:schemeClr val="bg1"/>
                </a:solidFill>
                <a:sym typeface="Wingdings"/>
              </a:rPr>
              <a:t>8</a:t>
            </a:r>
            <a:r>
              <a:rPr lang="en-US" sz="2200" b="1" u="sng" dirty="0" smtClean="0">
                <a:solidFill>
                  <a:schemeClr val="bg1"/>
                </a:solidFill>
                <a:sym typeface="Wingdings"/>
              </a:rPr>
              <a:t>0 key chains</a:t>
            </a:r>
          </a:p>
          <a:p>
            <a:pPr lvl="1"/>
            <a:r>
              <a:rPr lang="en-US" sz="2200" b="1" dirty="0">
                <a:solidFill>
                  <a:schemeClr val="bg1"/>
                </a:solidFill>
                <a:sym typeface="Wingdings"/>
              </a:rPr>
              <a:t> </a:t>
            </a:r>
            <a:r>
              <a:rPr lang="en-US" sz="2200" b="1" dirty="0" smtClean="0">
                <a:solidFill>
                  <a:schemeClr val="bg1"/>
                </a:solidFill>
                <a:sym typeface="Wingdings"/>
              </a:rPr>
              <a:t>        </a:t>
            </a:r>
            <a:r>
              <a:rPr lang="en-US" sz="2200" b="1" u="sng" dirty="0" smtClean="0">
                <a:solidFill>
                  <a:schemeClr val="bg1"/>
                </a:solidFill>
                <a:sym typeface="Wingdings"/>
              </a:rPr>
              <a:t>$</a:t>
            </a:r>
            <a:r>
              <a:rPr lang="en-US" sz="2200" b="1" dirty="0">
                <a:solidFill>
                  <a:schemeClr val="bg1"/>
                </a:solidFill>
                <a:sym typeface="Wingdings"/>
              </a:rPr>
              <a:t>4</a:t>
            </a:r>
            <a:r>
              <a:rPr lang="en-US" sz="2200" b="1" dirty="0" smtClean="0">
                <a:solidFill>
                  <a:schemeClr val="bg1"/>
                </a:solidFill>
                <a:sym typeface="Wingdings"/>
              </a:rPr>
              <a:t>0</a:t>
            </a:r>
          </a:p>
        </p:txBody>
      </p:sp>
      <p:sp>
        <p:nvSpPr>
          <p:cNvPr id="20" name="TextBox 19"/>
          <p:cNvSpPr txBox="1"/>
          <p:nvPr/>
        </p:nvSpPr>
        <p:spPr>
          <a:xfrm>
            <a:off x="3124200" y="3505200"/>
            <a:ext cx="2209800" cy="769441"/>
          </a:xfrm>
          <a:prstGeom prst="rect">
            <a:avLst/>
          </a:prstGeom>
          <a:noFill/>
        </p:spPr>
        <p:txBody>
          <a:bodyPr wrap="square" rtlCol="0">
            <a:spAutoFit/>
          </a:bodyPr>
          <a:lstStyle/>
          <a:p>
            <a:pPr lvl="1"/>
            <a:r>
              <a:rPr lang="en-US" sz="2200" b="1" u="sng" dirty="0" smtClean="0">
                <a:solidFill>
                  <a:srgbClr val="FFFFFF"/>
                </a:solidFill>
                <a:sym typeface="Wingdings"/>
              </a:rPr>
              <a:t>2 key chain</a:t>
            </a:r>
          </a:p>
          <a:p>
            <a:pPr lvl="1"/>
            <a:r>
              <a:rPr lang="en-US" sz="2200" b="1" dirty="0">
                <a:solidFill>
                  <a:srgbClr val="FFFFFF"/>
                </a:solidFill>
                <a:sym typeface="Wingdings"/>
              </a:rPr>
              <a:t> </a:t>
            </a:r>
            <a:r>
              <a:rPr lang="en-US" sz="2200" b="1" dirty="0" smtClean="0">
                <a:solidFill>
                  <a:srgbClr val="FFFFFF"/>
                </a:solidFill>
                <a:sym typeface="Wingdings"/>
              </a:rPr>
              <a:t>        $1</a:t>
            </a:r>
          </a:p>
        </p:txBody>
      </p:sp>
      <p:sp>
        <p:nvSpPr>
          <p:cNvPr id="21" name="TextBox 20"/>
          <p:cNvSpPr txBox="1"/>
          <p:nvPr/>
        </p:nvSpPr>
        <p:spPr>
          <a:xfrm>
            <a:off x="5867400" y="3733800"/>
            <a:ext cx="2971800" cy="430887"/>
          </a:xfrm>
          <a:prstGeom prst="rect">
            <a:avLst/>
          </a:prstGeom>
          <a:noFill/>
        </p:spPr>
        <p:txBody>
          <a:bodyPr wrap="square" rtlCol="0">
            <a:spAutoFit/>
          </a:bodyPr>
          <a:lstStyle/>
          <a:p>
            <a:pPr lvl="1"/>
            <a:r>
              <a:rPr lang="en-US" sz="2200" b="1" dirty="0" smtClean="0">
                <a:solidFill>
                  <a:srgbClr val="FFFFFF"/>
                </a:solidFill>
                <a:sym typeface="Wingdings"/>
              </a:rPr>
              <a:t>$2 per key chain</a:t>
            </a:r>
          </a:p>
        </p:txBody>
      </p:sp>
      <p:sp>
        <p:nvSpPr>
          <p:cNvPr id="22" name="TextBox 21"/>
          <p:cNvSpPr txBox="1"/>
          <p:nvPr/>
        </p:nvSpPr>
        <p:spPr>
          <a:xfrm>
            <a:off x="2743200" y="4724400"/>
            <a:ext cx="990600" cy="553998"/>
          </a:xfrm>
          <a:prstGeom prst="rect">
            <a:avLst/>
          </a:prstGeom>
          <a:noFill/>
        </p:spPr>
        <p:txBody>
          <a:bodyPr wrap="square" rtlCol="0">
            <a:spAutoFit/>
          </a:bodyPr>
          <a:lstStyle/>
          <a:p>
            <a:pPr lvl="1"/>
            <a:r>
              <a:rPr lang="en-US" sz="3000" b="1" dirty="0" smtClean="0">
                <a:solidFill>
                  <a:srgbClr val="E6B9B8"/>
                </a:solidFill>
                <a:sym typeface="Wingdings"/>
              </a:rPr>
              <a:t>=</a:t>
            </a:r>
          </a:p>
        </p:txBody>
      </p:sp>
      <p:sp>
        <p:nvSpPr>
          <p:cNvPr id="23" name="TextBox 22"/>
          <p:cNvSpPr txBox="1"/>
          <p:nvPr/>
        </p:nvSpPr>
        <p:spPr>
          <a:xfrm>
            <a:off x="4953000" y="3657600"/>
            <a:ext cx="990600" cy="553998"/>
          </a:xfrm>
          <a:prstGeom prst="rect">
            <a:avLst/>
          </a:prstGeom>
          <a:noFill/>
        </p:spPr>
        <p:txBody>
          <a:bodyPr wrap="square" rtlCol="0">
            <a:spAutoFit/>
          </a:bodyPr>
          <a:lstStyle/>
          <a:p>
            <a:pPr lvl="1"/>
            <a:r>
              <a:rPr lang="en-US" sz="3000" b="1" dirty="0" smtClean="0">
                <a:solidFill>
                  <a:srgbClr val="FFFFFF"/>
                </a:solidFill>
                <a:sym typeface="Wingdings"/>
              </a:rPr>
              <a:t>=</a:t>
            </a:r>
          </a:p>
        </p:txBody>
      </p:sp>
      <p:sp>
        <p:nvSpPr>
          <p:cNvPr id="25" name="Circular Arrow 24"/>
          <p:cNvSpPr/>
          <p:nvPr/>
        </p:nvSpPr>
        <p:spPr>
          <a:xfrm rot="5907006">
            <a:off x="2037200" y="3561200"/>
            <a:ext cx="822960" cy="822960"/>
          </a:xfrm>
          <a:prstGeom prst="circular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TextBox 26"/>
          <p:cNvSpPr txBox="1"/>
          <p:nvPr/>
        </p:nvSpPr>
        <p:spPr>
          <a:xfrm>
            <a:off x="457200" y="4572000"/>
            <a:ext cx="2408128" cy="762000"/>
          </a:xfrm>
          <a:prstGeom prst="rect">
            <a:avLst/>
          </a:prstGeom>
          <a:noFill/>
        </p:spPr>
        <p:txBody>
          <a:bodyPr wrap="square" rtlCol="0">
            <a:spAutoFit/>
          </a:bodyPr>
          <a:lstStyle/>
          <a:p>
            <a:pPr lvl="1"/>
            <a:r>
              <a:rPr lang="en-US" sz="2200" b="1" u="sng" dirty="0" smtClean="0">
                <a:solidFill>
                  <a:schemeClr val="accent2">
                    <a:lumMod val="60000"/>
                    <a:lumOff val="40000"/>
                  </a:schemeClr>
                </a:solidFill>
                <a:sym typeface="Wingdings"/>
              </a:rPr>
              <a:t>____$40_____</a:t>
            </a:r>
          </a:p>
          <a:p>
            <a:pPr lvl="1"/>
            <a:r>
              <a:rPr lang="en-US" sz="2200" b="1" dirty="0">
                <a:solidFill>
                  <a:schemeClr val="accent2">
                    <a:lumMod val="60000"/>
                    <a:lumOff val="40000"/>
                  </a:schemeClr>
                </a:solidFill>
                <a:sym typeface="Wingdings"/>
              </a:rPr>
              <a:t> </a:t>
            </a:r>
            <a:r>
              <a:rPr lang="en-US" sz="2200" b="1" dirty="0" smtClean="0">
                <a:solidFill>
                  <a:schemeClr val="accent2">
                    <a:lumMod val="60000"/>
                    <a:lumOff val="40000"/>
                  </a:schemeClr>
                </a:solidFill>
                <a:sym typeface="Wingdings"/>
              </a:rPr>
              <a:t>80 key chains</a:t>
            </a:r>
          </a:p>
        </p:txBody>
      </p:sp>
      <p:sp>
        <p:nvSpPr>
          <p:cNvPr id="28" name="TextBox 27"/>
          <p:cNvSpPr txBox="1"/>
          <p:nvPr/>
        </p:nvSpPr>
        <p:spPr>
          <a:xfrm>
            <a:off x="3352800" y="4648200"/>
            <a:ext cx="2209800" cy="769441"/>
          </a:xfrm>
          <a:prstGeom prst="rect">
            <a:avLst/>
          </a:prstGeom>
          <a:noFill/>
        </p:spPr>
        <p:txBody>
          <a:bodyPr wrap="square" rtlCol="0">
            <a:spAutoFit/>
          </a:bodyPr>
          <a:lstStyle/>
          <a:p>
            <a:pPr lvl="1"/>
            <a:r>
              <a:rPr lang="en-US" sz="2200" b="1" u="sng" dirty="0" smtClean="0">
                <a:solidFill>
                  <a:schemeClr val="accent2">
                    <a:lumMod val="40000"/>
                    <a:lumOff val="60000"/>
                  </a:schemeClr>
                </a:solidFill>
                <a:sym typeface="Wingdings"/>
              </a:rPr>
              <a:t>____$1___</a:t>
            </a:r>
          </a:p>
          <a:p>
            <a:pPr lvl="1"/>
            <a:r>
              <a:rPr lang="en-US" sz="2200" b="1" dirty="0" smtClean="0">
                <a:solidFill>
                  <a:schemeClr val="accent2">
                    <a:lumMod val="40000"/>
                    <a:lumOff val="60000"/>
                  </a:schemeClr>
                </a:solidFill>
                <a:sym typeface="Wingdings"/>
              </a:rPr>
              <a:t>2 key chains</a:t>
            </a:r>
          </a:p>
        </p:txBody>
      </p:sp>
      <p:sp>
        <p:nvSpPr>
          <p:cNvPr id="29" name="TextBox 28"/>
          <p:cNvSpPr txBox="1"/>
          <p:nvPr/>
        </p:nvSpPr>
        <p:spPr>
          <a:xfrm>
            <a:off x="5334000" y="4724400"/>
            <a:ext cx="990600" cy="553998"/>
          </a:xfrm>
          <a:prstGeom prst="rect">
            <a:avLst/>
          </a:prstGeom>
          <a:noFill/>
        </p:spPr>
        <p:txBody>
          <a:bodyPr wrap="square" rtlCol="0">
            <a:spAutoFit/>
          </a:bodyPr>
          <a:lstStyle/>
          <a:p>
            <a:pPr lvl="1"/>
            <a:r>
              <a:rPr lang="en-US" sz="3000" b="1" dirty="0" smtClean="0">
                <a:solidFill>
                  <a:srgbClr val="E6B9B8"/>
                </a:solidFill>
                <a:sym typeface="Wingdings"/>
              </a:rPr>
              <a:t>=</a:t>
            </a:r>
          </a:p>
        </p:txBody>
      </p:sp>
      <p:sp>
        <p:nvSpPr>
          <p:cNvPr id="30" name="TextBox 29"/>
          <p:cNvSpPr txBox="1"/>
          <p:nvPr/>
        </p:nvSpPr>
        <p:spPr>
          <a:xfrm>
            <a:off x="6019800" y="4800600"/>
            <a:ext cx="2971800" cy="430887"/>
          </a:xfrm>
          <a:prstGeom prst="rect">
            <a:avLst/>
          </a:prstGeom>
          <a:noFill/>
        </p:spPr>
        <p:txBody>
          <a:bodyPr wrap="square" rtlCol="0">
            <a:spAutoFit/>
          </a:bodyPr>
          <a:lstStyle/>
          <a:p>
            <a:pPr lvl="1"/>
            <a:r>
              <a:rPr lang="en-US" sz="2200" b="1" dirty="0" smtClean="0">
                <a:solidFill>
                  <a:srgbClr val="E6B9B8"/>
                </a:solidFill>
                <a:sym typeface="Wingdings"/>
              </a:rPr>
              <a:t>$0.50 per key chain</a:t>
            </a:r>
          </a:p>
        </p:txBody>
      </p:sp>
      <p:sp>
        <p:nvSpPr>
          <p:cNvPr id="31" name="Circular Arrow 30"/>
          <p:cNvSpPr/>
          <p:nvPr/>
        </p:nvSpPr>
        <p:spPr>
          <a:xfrm rot="16604735">
            <a:off x="350284" y="3550684"/>
            <a:ext cx="822960" cy="822960"/>
          </a:xfrm>
          <a:prstGeom prst="circular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5066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500"/>
                                        <p:tgtEl>
                                          <p:spTgt spid="22"/>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dissolv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age Title"/>
          <p:cNvSpPr>
            <a:spLocks noGrp="1"/>
          </p:cNvSpPr>
          <p:nvPr>
            <p:ph type="title" idx="4294967295"/>
          </p:nvPr>
        </p:nvSpPr>
        <p:spPr>
          <a:xfrm>
            <a:off x="152400" y="127000"/>
            <a:ext cx="8229600" cy="639763"/>
          </a:xfrm>
        </p:spPr>
        <p:txBody>
          <a:bodyPr/>
          <a:lstStyle/>
          <a:p>
            <a:pPr algn="l"/>
            <a:r>
              <a:rPr lang="en-US" sz="3200" b="1" dirty="0">
                <a:solidFill>
                  <a:schemeClr val="bg1"/>
                </a:solidFill>
                <a:latin typeface="Calibri" charset="0"/>
              </a:rPr>
              <a:t>Summary</a:t>
            </a:r>
          </a:p>
        </p:txBody>
      </p:sp>
      <p:sp>
        <p:nvSpPr>
          <p:cNvPr id="41986" name="Green Background"/>
          <p:cNvSpPr>
            <a:spLocks noChangeArrowheads="1"/>
          </p:cNvSpPr>
          <p:nvPr/>
        </p:nvSpPr>
        <p:spPr bwMode="auto">
          <a:xfrm>
            <a:off x="228600" y="804863"/>
            <a:ext cx="8686800" cy="4910137"/>
          </a:xfrm>
          <a:prstGeom prst="roundRect">
            <a:avLst>
              <a:gd name="adj" fmla="val 7954"/>
            </a:avLst>
          </a:prstGeom>
          <a:solidFill>
            <a:schemeClr val="tx1">
              <a:alpha val="50195"/>
            </a:schemeClr>
          </a:solidFill>
          <a:ln w="19050">
            <a:solidFill>
              <a:schemeClr val="bg1"/>
            </a:solidFill>
            <a:round/>
            <a:headEnd/>
            <a:tailEnd/>
          </a:ln>
        </p:spPr>
        <p:txBody>
          <a:bodyPr wrap="none" anchor="ctr"/>
          <a:lstStyle/>
          <a:p>
            <a:endParaRPr lang="en-US"/>
          </a:p>
        </p:txBody>
      </p:sp>
      <p:sp>
        <p:nvSpPr>
          <p:cNvPr id="4198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3272657-6CC4-AC4B-A97A-6881119B6859}" type="slidenum">
              <a:rPr lang="en-US" sz="1200">
                <a:solidFill>
                  <a:schemeClr val="bg1"/>
                </a:solidFill>
              </a:rPr>
              <a:pPr eaLnBrk="1" hangingPunct="1"/>
              <a:t>12</a:t>
            </a:fld>
            <a:endParaRPr lang="en-US" sz="1200">
              <a:solidFill>
                <a:schemeClr val="bg1"/>
              </a:solidFill>
            </a:endParaRPr>
          </a:p>
        </p:txBody>
      </p:sp>
      <p:sp>
        <p:nvSpPr>
          <p:cNvPr id="307" name="Agenda Link">
            <a:hlinkClick r:id="rId3"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TextBox 6"/>
          <p:cNvSpPr txBox="1"/>
          <p:nvPr/>
        </p:nvSpPr>
        <p:spPr>
          <a:xfrm>
            <a:off x="381000" y="1066800"/>
            <a:ext cx="8382000" cy="4539704"/>
          </a:xfrm>
          <a:prstGeom prst="rect">
            <a:avLst/>
          </a:prstGeom>
          <a:noFill/>
        </p:spPr>
        <p:txBody>
          <a:bodyPr wrap="square" rtlCol="0">
            <a:spAutoFit/>
          </a:bodyPr>
          <a:lstStyle/>
          <a:p>
            <a:pPr marL="514350" indent="-514350">
              <a:buAutoNum type="arabicParenR"/>
            </a:pPr>
            <a:r>
              <a:rPr lang="en-US" sz="2800" b="1" dirty="0">
                <a:solidFill>
                  <a:srgbClr val="FFFFFF"/>
                </a:solidFill>
                <a:sym typeface="Wingdings"/>
              </a:rPr>
              <a:t>A rate is a ratio that compares 2 different ______</a:t>
            </a:r>
            <a:r>
              <a:rPr lang="en-US" sz="2800" b="1" dirty="0" smtClean="0">
                <a:solidFill>
                  <a:srgbClr val="FFFFFF"/>
                </a:solidFill>
                <a:sym typeface="Wingdings"/>
              </a:rPr>
              <a:t>.</a:t>
            </a:r>
            <a:endParaRPr lang="en-US" sz="2800" b="1" dirty="0">
              <a:solidFill>
                <a:srgbClr val="FFFFFF"/>
              </a:solidFill>
              <a:sym typeface="Wingdings"/>
            </a:endParaRPr>
          </a:p>
          <a:p>
            <a:pPr marL="514350" indent="-514350">
              <a:buAutoNum type="arabicParenR"/>
            </a:pPr>
            <a:r>
              <a:rPr lang="en-US" sz="2800" b="1" dirty="0">
                <a:solidFill>
                  <a:srgbClr val="FFFFFF"/>
                </a:solidFill>
                <a:sym typeface="Wingdings"/>
              </a:rPr>
              <a:t>A unit </a:t>
            </a:r>
            <a:r>
              <a:rPr lang="en-US" sz="2800" b="1" dirty="0" smtClean="0">
                <a:solidFill>
                  <a:srgbClr val="FFFFFF"/>
                </a:solidFill>
                <a:sym typeface="Wingdings"/>
              </a:rPr>
              <a:t>rate represented as a fraction has </a:t>
            </a:r>
            <a:r>
              <a:rPr lang="en-US" sz="2800" b="1" dirty="0">
                <a:solidFill>
                  <a:srgbClr val="FFFFFF"/>
                </a:solidFill>
                <a:sym typeface="Wingdings"/>
              </a:rPr>
              <a:t>a </a:t>
            </a:r>
            <a:r>
              <a:rPr lang="en-US" sz="2800" b="1" dirty="0" smtClean="0">
                <a:solidFill>
                  <a:srgbClr val="FFFFFF"/>
                </a:solidFill>
                <a:sym typeface="Wingdings"/>
              </a:rPr>
              <a:t>____________ </a:t>
            </a:r>
            <a:r>
              <a:rPr lang="en-US" sz="2800" b="1" dirty="0">
                <a:solidFill>
                  <a:srgbClr val="FFFFFF"/>
                </a:solidFill>
                <a:sym typeface="Wingdings"/>
              </a:rPr>
              <a:t>of 1. </a:t>
            </a:r>
            <a:endParaRPr lang="en-US" sz="2800" b="1" dirty="0" smtClean="0">
              <a:solidFill>
                <a:srgbClr val="FFFFFF"/>
              </a:solidFill>
              <a:sym typeface="Wingdings"/>
            </a:endParaRPr>
          </a:p>
          <a:p>
            <a:endParaRPr lang="en-US" sz="900" b="1" dirty="0" smtClean="0">
              <a:solidFill>
                <a:srgbClr val="FFFFFF"/>
              </a:solidFill>
              <a:sym typeface="Wingdings"/>
            </a:endParaRPr>
          </a:p>
          <a:p>
            <a:pPr marL="514350" indent="-514350">
              <a:buFont typeface="+mj-lt"/>
              <a:buAutoNum type="arabicParenR" startAt="3"/>
            </a:pPr>
            <a:r>
              <a:rPr lang="en-US" sz="2800" b="1" dirty="0" smtClean="0">
                <a:solidFill>
                  <a:srgbClr val="FFFFFF"/>
                </a:solidFill>
                <a:sym typeface="Wingdings"/>
              </a:rPr>
              <a:t>How are rates and unit rates similar?</a:t>
            </a:r>
          </a:p>
          <a:p>
            <a:endParaRPr lang="en-US" sz="2800" b="1" dirty="0" smtClean="0">
              <a:solidFill>
                <a:srgbClr val="FFFFFF"/>
              </a:solidFill>
              <a:sym typeface="Wingdings"/>
            </a:endParaRPr>
          </a:p>
          <a:p>
            <a:pPr marL="514350" indent="-514350">
              <a:buFont typeface="+mj-lt"/>
              <a:buAutoNum type="arabicParenR" startAt="4"/>
            </a:pPr>
            <a:r>
              <a:rPr lang="en-US" sz="2800" b="1" dirty="0" smtClean="0">
                <a:solidFill>
                  <a:srgbClr val="FFFFFF"/>
                </a:solidFill>
                <a:sym typeface="Wingdings"/>
              </a:rPr>
              <a:t>How are rates and unit rates different?</a:t>
            </a:r>
          </a:p>
          <a:p>
            <a:pPr marL="514350" indent="-514350">
              <a:buAutoNum type="arabicParenR" startAt="4"/>
            </a:pPr>
            <a:endParaRPr lang="en-US" sz="2800" b="1" dirty="0">
              <a:solidFill>
                <a:srgbClr val="FFFFFF"/>
              </a:solidFill>
              <a:sym typeface="Wingdings"/>
            </a:endParaRPr>
          </a:p>
          <a:p>
            <a:pPr marL="514350" indent="-514350">
              <a:buAutoNum type="arabicParenR" startAt="4"/>
            </a:pPr>
            <a:endParaRPr lang="en-US" sz="2800" b="1" dirty="0">
              <a:solidFill>
                <a:srgbClr val="FFFFFF"/>
              </a:solidFill>
              <a:sym typeface="Wingdings"/>
            </a:endParaRPr>
          </a:p>
          <a:p>
            <a:pPr marL="514350" indent="-514350">
              <a:buAutoNum type="arabicParenR" startAt="4"/>
            </a:pPr>
            <a:r>
              <a:rPr lang="en-US" sz="2800" b="1" dirty="0" smtClean="0">
                <a:solidFill>
                  <a:srgbClr val="FFFFFF"/>
                </a:solidFill>
                <a:sym typeface="Wingdings"/>
              </a:rPr>
              <a:t>One real </a:t>
            </a:r>
            <a:r>
              <a:rPr lang="en-US" sz="2800" b="1" dirty="0">
                <a:solidFill>
                  <a:srgbClr val="FFFFFF"/>
                </a:solidFill>
                <a:sym typeface="Wingdings"/>
              </a:rPr>
              <a:t>world </a:t>
            </a:r>
            <a:r>
              <a:rPr lang="en-US" sz="2800" b="1" dirty="0" smtClean="0">
                <a:solidFill>
                  <a:srgbClr val="FFFFFF"/>
                </a:solidFill>
                <a:sym typeface="Wingdings"/>
              </a:rPr>
              <a:t>example </a:t>
            </a:r>
            <a:r>
              <a:rPr lang="en-US" sz="2800" b="1" dirty="0">
                <a:solidFill>
                  <a:srgbClr val="FFFFFF"/>
                </a:solidFill>
                <a:sym typeface="Wingdings"/>
              </a:rPr>
              <a:t>of </a:t>
            </a:r>
            <a:r>
              <a:rPr lang="en-US" sz="2800" b="1" dirty="0" smtClean="0">
                <a:solidFill>
                  <a:srgbClr val="FFFFFF"/>
                </a:solidFill>
                <a:sym typeface="Wingdings"/>
              </a:rPr>
              <a:t>rates </a:t>
            </a:r>
            <a:r>
              <a:rPr lang="en-US" sz="2800" b="1" dirty="0">
                <a:solidFill>
                  <a:srgbClr val="FFFFFF"/>
                </a:solidFill>
                <a:sym typeface="Wingdings"/>
              </a:rPr>
              <a:t>and unit rates </a:t>
            </a:r>
            <a:r>
              <a:rPr lang="en-US" sz="2800" b="1" dirty="0" smtClean="0">
                <a:solidFill>
                  <a:srgbClr val="FFFFFF"/>
                </a:solidFill>
                <a:sym typeface="Wingdings"/>
              </a:rPr>
              <a:t>is ________________________ .</a:t>
            </a:r>
            <a:endParaRPr lang="en-US" sz="2800" b="1" dirty="0">
              <a:solidFill>
                <a:srgbClr val="FFFFFF"/>
              </a:solidFill>
              <a:sym typeface="Wingdings"/>
            </a:endParaRPr>
          </a:p>
        </p:txBody>
      </p:sp>
      <p:sp>
        <p:nvSpPr>
          <p:cNvPr id="8" name="TextBox 7"/>
          <p:cNvSpPr txBox="1"/>
          <p:nvPr/>
        </p:nvSpPr>
        <p:spPr>
          <a:xfrm>
            <a:off x="7010400" y="990600"/>
            <a:ext cx="1371600" cy="523220"/>
          </a:xfrm>
          <a:prstGeom prst="rect">
            <a:avLst/>
          </a:prstGeom>
          <a:noFill/>
        </p:spPr>
        <p:txBody>
          <a:bodyPr wrap="square" rtlCol="0">
            <a:spAutoFit/>
          </a:bodyPr>
          <a:lstStyle/>
          <a:p>
            <a:r>
              <a:rPr lang="en-US" sz="2800" b="1" dirty="0" smtClean="0">
                <a:solidFill>
                  <a:schemeClr val="accent2">
                    <a:lumMod val="60000"/>
                    <a:lumOff val="40000"/>
                  </a:schemeClr>
                </a:solidFill>
                <a:sym typeface="Wingdings"/>
              </a:rPr>
              <a:t>_units_</a:t>
            </a:r>
            <a:r>
              <a:rPr lang="en-US" sz="2800" b="1" dirty="0" smtClean="0">
                <a:solidFill>
                  <a:srgbClr val="FFFFFF"/>
                </a:solidFill>
                <a:sym typeface="Wingdings"/>
              </a:rPr>
              <a:t>.</a:t>
            </a:r>
            <a:endParaRPr lang="en-US" sz="2800" b="1" dirty="0">
              <a:solidFill>
                <a:srgbClr val="FFFFFF"/>
              </a:solidFill>
              <a:sym typeface="Wingdings"/>
            </a:endParaRPr>
          </a:p>
        </p:txBody>
      </p:sp>
      <p:sp>
        <p:nvSpPr>
          <p:cNvPr id="9" name="TextBox 8"/>
          <p:cNvSpPr txBox="1"/>
          <p:nvPr/>
        </p:nvSpPr>
        <p:spPr>
          <a:xfrm>
            <a:off x="838200" y="1828800"/>
            <a:ext cx="2133600" cy="523220"/>
          </a:xfrm>
          <a:prstGeom prst="rect">
            <a:avLst/>
          </a:prstGeom>
          <a:noFill/>
        </p:spPr>
        <p:txBody>
          <a:bodyPr wrap="square" rtlCol="0">
            <a:spAutoFit/>
          </a:bodyPr>
          <a:lstStyle/>
          <a:p>
            <a:r>
              <a:rPr lang="en-US" sz="2800" b="1" dirty="0" smtClean="0">
                <a:solidFill>
                  <a:srgbClr val="D99694"/>
                </a:solidFill>
                <a:sym typeface="Wingdings"/>
              </a:rPr>
              <a:t>denominator</a:t>
            </a:r>
            <a:endParaRPr lang="en-US" sz="2800" b="1" dirty="0">
              <a:solidFill>
                <a:srgbClr val="D99694"/>
              </a:solidFill>
              <a:sym typeface="Wingdings"/>
            </a:endParaRPr>
          </a:p>
        </p:txBody>
      </p:sp>
      <p:pic>
        <p:nvPicPr>
          <p:cNvPr id="10" name="Picture 2" descr="010604_0786_1489.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66097" y="-7953"/>
            <a:ext cx="1077903" cy="107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85800" y="2971800"/>
            <a:ext cx="7543800" cy="523220"/>
          </a:xfrm>
          <a:prstGeom prst="rect">
            <a:avLst/>
          </a:prstGeom>
          <a:noFill/>
        </p:spPr>
        <p:txBody>
          <a:bodyPr wrap="square" rtlCol="0">
            <a:spAutoFit/>
          </a:bodyPr>
          <a:lstStyle/>
          <a:p>
            <a:r>
              <a:rPr lang="en-US" sz="2800" b="1" dirty="0" smtClean="0">
                <a:solidFill>
                  <a:srgbClr val="D99694"/>
                </a:solidFill>
                <a:sym typeface="Wingdings"/>
              </a:rPr>
              <a:t>Both are ratios that have 2 different units. </a:t>
            </a:r>
            <a:endParaRPr lang="en-US" sz="2800" b="1" dirty="0">
              <a:solidFill>
                <a:srgbClr val="D99694"/>
              </a:solidFill>
              <a:sym typeface="Wingdings"/>
            </a:endParaRPr>
          </a:p>
        </p:txBody>
      </p:sp>
      <p:sp>
        <p:nvSpPr>
          <p:cNvPr id="12" name="TextBox 11"/>
          <p:cNvSpPr txBox="1"/>
          <p:nvPr/>
        </p:nvSpPr>
        <p:spPr>
          <a:xfrm>
            <a:off x="685800" y="3810000"/>
            <a:ext cx="7543800" cy="769441"/>
          </a:xfrm>
          <a:prstGeom prst="rect">
            <a:avLst/>
          </a:prstGeom>
          <a:noFill/>
        </p:spPr>
        <p:txBody>
          <a:bodyPr wrap="square" rtlCol="0">
            <a:spAutoFit/>
          </a:bodyPr>
          <a:lstStyle/>
          <a:p>
            <a:r>
              <a:rPr lang="en-US" sz="2200" b="1" dirty="0" smtClean="0">
                <a:solidFill>
                  <a:srgbClr val="D99694"/>
                </a:solidFill>
                <a:sym typeface="Wingdings"/>
              </a:rPr>
              <a:t>Rates can be any #s with different units compared but unit rates must have 1 in denominator.  </a:t>
            </a:r>
            <a:endParaRPr lang="en-US" sz="2200" b="1" dirty="0">
              <a:solidFill>
                <a:srgbClr val="D99694"/>
              </a:solidFill>
              <a:sym typeface="Wingding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age Title"/>
          <p:cNvSpPr>
            <a:spLocks noGrp="1"/>
          </p:cNvSpPr>
          <p:nvPr>
            <p:ph type="title" idx="4294967295"/>
          </p:nvPr>
        </p:nvSpPr>
        <p:spPr>
          <a:xfrm>
            <a:off x="152400" y="127000"/>
            <a:ext cx="8991600" cy="635000"/>
          </a:xfrm>
        </p:spPr>
        <p:txBody>
          <a:bodyPr/>
          <a:lstStyle/>
          <a:p>
            <a:pPr algn="l"/>
            <a:r>
              <a:rPr lang="en-US" sz="3000" b="1">
                <a:solidFill>
                  <a:schemeClr val="bg1"/>
                </a:solidFill>
                <a:latin typeface="Calibri" charset="0"/>
              </a:rPr>
              <a:t>Practice</a:t>
            </a:r>
          </a:p>
        </p:txBody>
      </p:sp>
      <p:sp>
        <p:nvSpPr>
          <p:cNvPr id="44034" name="Green Background"/>
          <p:cNvSpPr>
            <a:spLocks noChangeArrowheads="1"/>
          </p:cNvSpPr>
          <p:nvPr/>
        </p:nvSpPr>
        <p:spPr bwMode="auto">
          <a:xfrm>
            <a:off x="228600" y="804863"/>
            <a:ext cx="8686800" cy="4910137"/>
          </a:xfrm>
          <a:prstGeom prst="roundRect">
            <a:avLst>
              <a:gd name="adj" fmla="val 7954"/>
            </a:avLst>
          </a:prstGeom>
          <a:solidFill>
            <a:schemeClr val="tx1">
              <a:alpha val="50195"/>
            </a:schemeClr>
          </a:solidFill>
          <a:ln w="19050">
            <a:solidFill>
              <a:schemeClr val="bg1"/>
            </a:solidFill>
            <a:round/>
            <a:headEnd/>
            <a:tailEnd/>
          </a:ln>
        </p:spPr>
        <p:txBody>
          <a:bodyPr wrap="none" anchor="ctr"/>
          <a:lstStyle/>
          <a:p>
            <a:endParaRPr lang="en-US"/>
          </a:p>
        </p:txBody>
      </p:sp>
      <p:sp>
        <p:nvSpPr>
          <p:cNvPr id="4403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66C86D3-6ABD-6B40-BFB0-AEB51A3DC0D4}" type="slidenum">
              <a:rPr lang="en-US" sz="1200">
                <a:solidFill>
                  <a:schemeClr val="bg1"/>
                </a:solidFill>
              </a:rPr>
              <a:pPr eaLnBrk="1" hangingPunct="1"/>
              <a:t>13</a:t>
            </a:fld>
            <a:endParaRPr lang="en-US" sz="1200">
              <a:solidFill>
                <a:schemeClr val="bg1"/>
              </a:solidFill>
            </a:endParaRPr>
          </a:p>
        </p:txBody>
      </p:sp>
      <p:sp>
        <p:nvSpPr>
          <p:cNvPr id="8" name="Agenda Link">
            <a:hlinkClick r:id="rId3"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pic>
        <p:nvPicPr>
          <p:cNvPr id="6" name="To Do Lis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00800" y="304801"/>
            <a:ext cx="2414588" cy="215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 name="Picture 1"/>
          <p:cNvPicPr>
            <a:picLocks noChangeAspect="1"/>
          </p:cNvPicPr>
          <p:nvPr/>
        </p:nvPicPr>
        <p:blipFill>
          <a:blip r:embed="rId5"/>
          <a:stretch>
            <a:fillRect/>
          </a:stretch>
        </p:blipFill>
        <p:spPr>
          <a:xfrm>
            <a:off x="9544" y="990600"/>
            <a:ext cx="4940300" cy="4112212"/>
          </a:xfrm>
          <a:prstGeom prst="rect">
            <a:avLst/>
          </a:prstGeom>
        </p:spPr>
      </p:pic>
      <p:pic>
        <p:nvPicPr>
          <p:cNvPr id="3" name="Picture 2"/>
          <p:cNvPicPr>
            <a:picLocks noChangeAspect="1"/>
          </p:cNvPicPr>
          <p:nvPr/>
        </p:nvPicPr>
        <p:blipFill>
          <a:blip r:embed="rId6"/>
          <a:stretch>
            <a:fillRect/>
          </a:stretch>
        </p:blipFill>
        <p:spPr>
          <a:xfrm>
            <a:off x="2971800" y="2209800"/>
            <a:ext cx="6502400" cy="37973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age Title"/>
          <p:cNvSpPr>
            <a:spLocks noGrp="1"/>
          </p:cNvSpPr>
          <p:nvPr>
            <p:ph type="title" idx="4294967295"/>
          </p:nvPr>
        </p:nvSpPr>
        <p:spPr>
          <a:xfrm>
            <a:off x="152400" y="127000"/>
            <a:ext cx="8991600" cy="635000"/>
          </a:xfrm>
        </p:spPr>
        <p:txBody>
          <a:bodyPr/>
          <a:lstStyle/>
          <a:p>
            <a:pPr algn="l"/>
            <a:r>
              <a:rPr lang="en-US" sz="3000" b="1">
                <a:solidFill>
                  <a:schemeClr val="bg1"/>
                </a:solidFill>
                <a:latin typeface="Calibri" charset="0"/>
              </a:rPr>
              <a:t>Practice</a:t>
            </a:r>
          </a:p>
        </p:txBody>
      </p:sp>
      <p:sp>
        <p:nvSpPr>
          <p:cNvPr id="44034" name="Green Background"/>
          <p:cNvSpPr>
            <a:spLocks noChangeArrowheads="1"/>
          </p:cNvSpPr>
          <p:nvPr/>
        </p:nvSpPr>
        <p:spPr bwMode="auto">
          <a:xfrm>
            <a:off x="228600" y="804863"/>
            <a:ext cx="8686800" cy="4910137"/>
          </a:xfrm>
          <a:prstGeom prst="roundRect">
            <a:avLst>
              <a:gd name="adj" fmla="val 7954"/>
            </a:avLst>
          </a:prstGeom>
          <a:solidFill>
            <a:schemeClr val="tx1">
              <a:alpha val="50195"/>
            </a:schemeClr>
          </a:solidFill>
          <a:ln w="19050">
            <a:solidFill>
              <a:schemeClr val="bg1"/>
            </a:solidFill>
            <a:round/>
            <a:headEnd/>
            <a:tailEnd/>
          </a:ln>
        </p:spPr>
        <p:txBody>
          <a:bodyPr wrap="none" anchor="ctr"/>
          <a:lstStyle/>
          <a:p>
            <a:endParaRPr lang="en-US"/>
          </a:p>
        </p:txBody>
      </p:sp>
      <p:sp>
        <p:nvSpPr>
          <p:cNvPr id="4403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66C86D3-6ABD-6B40-BFB0-AEB51A3DC0D4}" type="slidenum">
              <a:rPr lang="en-US" sz="1200">
                <a:solidFill>
                  <a:schemeClr val="bg1"/>
                </a:solidFill>
              </a:rPr>
              <a:pPr eaLnBrk="1" hangingPunct="1"/>
              <a:t>14</a:t>
            </a:fld>
            <a:endParaRPr lang="en-US" sz="1200">
              <a:solidFill>
                <a:schemeClr val="bg1"/>
              </a:solidFill>
            </a:endParaRPr>
          </a:p>
        </p:txBody>
      </p:sp>
      <p:sp>
        <p:nvSpPr>
          <p:cNvPr id="8" name="Agenda Link">
            <a:hlinkClick r:id="rId3"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pic>
        <p:nvPicPr>
          <p:cNvPr id="6" name="To Do Lis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00800" y="304801"/>
            <a:ext cx="2414588" cy="215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 name="Picture 2"/>
          <p:cNvPicPr>
            <a:picLocks noChangeAspect="1"/>
          </p:cNvPicPr>
          <p:nvPr/>
        </p:nvPicPr>
        <p:blipFill>
          <a:blip r:embed="rId5"/>
          <a:stretch>
            <a:fillRect/>
          </a:stretch>
        </p:blipFill>
        <p:spPr>
          <a:xfrm>
            <a:off x="838200" y="1600200"/>
            <a:ext cx="6642100" cy="3606800"/>
          </a:xfrm>
          <a:prstGeom prst="rect">
            <a:avLst/>
          </a:prstGeom>
        </p:spPr>
      </p:pic>
      <p:pic>
        <p:nvPicPr>
          <p:cNvPr id="4" name="Picture 3"/>
          <p:cNvPicPr>
            <a:picLocks noChangeAspect="1"/>
          </p:cNvPicPr>
          <p:nvPr/>
        </p:nvPicPr>
        <p:blipFill>
          <a:blip r:embed="rId6"/>
          <a:stretch>
            <a:fillRect/>
          </a:stretch>
        </p:blipFill>
        <p:spPr>
          <a:xfrm>
            <a:off x="838200" y="1600200"/>
            <a:ext cx="6743700" cy="3606800"/>
          </a:xfrm>
          <a:prstGeom prst="rect">
            <a:avLst/>
          </a:prstGeom>
        </p:spPr>
      </p:pic>
      <p:pic>
        <p:nvPicPr>
          <p:cNvPr id="7" name="Picture 6"/>
          <p:cNvPicPr>
            <a:picLocks noChangeAspect="1"/>
          </p:cNvPicPr>
          <p:nvPr/>
        </p:nvPicPr>
        <p:blipFill>
          <a:blip r:embed="rId7"/>
          <a:stretch>
            <a:fillRect/>
          </a:stretch>
        </p:blipFill>
        <p:spPr>
          <a:xfrm>
            <a:off x="1143000" y="914400"/>
            <a:ext cx="4572000" cy="3545086"/>
          </a:xfrm>
          <a:prstGeom prst="rect">
            <a:avLst/>
          </a:prstGeom>
        </p:spPr>
      </p:pic>
      <p:pic>
        <p:nvPicPr>
          <p:cNvPr id="5" name="Picture 4"/>
          <p:cNvPicPr>
            <a:picLocks noChangeAspect="1"/>
          </p:cNvPicPr>
          <p:nvPr/>
        </p:nvPicPr>
        <p:blipFill>
          <a:blip r:embed="rId8"/>
          <a:stretch>
            <a:fillRect/>
          </a:stretch>
        </p:blipFill>
        <p:spPr>
          <a:xfrm>
            <a:off x="990600" y="1752600"/>
            <a:ext cx="6705600" cy="3276600"/>
          </a:xfrm>
          <a:prstGeom prst="rect">
            <a:avLst/>
          </a:prstGeom>
        </p:spPr>
      </p:pic>
    </p:spTree>
    <p:extLst>
      <p:ext uri="{BB962C8B-B14F-4D97-AF65-F5344CB8AC3E}">
        <p14:creationId xmlns:p14="http://schemas.microsoft.com/office/powerpoint/2010/main" val="149550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Page Title"/>
          <p:cNvSpPr>
            <a:spLocks noGrp="1"/>
          </p:cNvSpPr>
          <p:nvPr>
            <p:ph type="title" idx="4294967295"/>
          </p:nvPr>
        </p:nvSpPr>
        <p:spPr>
          <a:xfrm>
            <a:off x="152400" y="127000"/>
            <a:ext cx="8229600" cy="639763"/>
          </a:xfrm>
        </p:spPr>
        <p:txBody>
          <a:bodyPr/>
          <a:lstStyle/>
          <a:p>
            <a:pPr algn="l"/>
            <a:r>
              <a:rPr lang="en-US" sz="3200" b="1" dirty="0">
                <a:solidFill>
                  <a:schemeClr val="bg1"/>
                </a:solidFill>
                <a:latin typeface="Calibri" charset="0"/>
              </a:rPr>
              <a:t>Assessment</a:t>
            </a:r>
          </a:p>
        </p:txBody>
      </p:sp>
      <p:sp>
        <p:nvSpPr>
          <p:cNvPr id="46082" name="Green Background"/>
          <p:cNvSpPr>
            <a:spLocks noChangeArrowheads="1"/>
          </p:cNvSpPr>
          <p:nvPr/>
        </p:nvSpPr>
        <p:spPr bwMode="auto">
          <a:xfrm>
            <a:off x="228600" y="804863"/>
            <a:ext cx="8686800" cy="4910137"/>
          </a:xfrm>
          <a:prstGeom prst="roundRect">
            <a:avLst>
              <a:gd name="adj" fmla="val 7954"/>
            </a:avLst>
          </a:prstGeom>
          <a:solidFill>
            <a:schemeClr val="tx1">
              <a:alpha val="50195"/>
            </a:schemeClr>
          </a:solidFill>
          <a:ln w="19050">
            <a:solidFill>
              <a:schemeClr val="bg1"/>
            </a:solidFill>
            <a:round/>
            <a:headEnd/>
            <a:tailEnd/>
          </a:ln>
        </p:spPr>
        <p:txBody>
          <a:bodyPr wrap="none" anchor="ctr"/>
          <a:lstStyle/>
          <a:p>
            <a:endParaRPr lang="en-US" dirty="0"/>
          </a:p>
        </p:txBody>
      </p:sp>
      <p:sp>
        <p:nvSpPr>
          <p:cNvPr id="4608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B40C8E1-A5BA-C447-9759-A09E00B7F311}" type="slidenum">
              <a:rPr lang="en-US" sz="1200">
                <a:solidFill>
                  <a:schemeClr val="bg1"/>
                </a:solidFill>
              </a:rPr>
              <a:pPr eaLnBrk="1" hangingPunct="1"/>
              <a:t>15</a:t>
            </a:fld>
            <a:endParaRPr lang="en-US" sz="1200">
              <a:solidFill>
                <a:schemeClr val="bg1"/>
              </a:solidFill>
            </a:endParaRPr>
          </a:p>
        </p:txBody>
      </p:sp>
      <p:sp>
        <p:nvSpPr>
          <p:cNvPr id="8" name="Agenda Link">
            <a:hlinkClick r:id="rId3"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6" name="TextBox 5"/>
          <p:cNvSpPr txBox="1"/>
          <p:nvPr/>
        </p:nvSpPr>
        <p:spPr>
          <a:xfrm>
            <a:off x="381000" y="1066800"/>
            <a:ext cx="8382000" cy="2893100"/>
          </a:xfrm>
          <a:prstGeom prst="rect">
            <a:avLst/>
          </a:prstGeom>
          <a:noFill/>
        </p:spPr>
        <p:txBody>
          <a:bodyPr wrap="square" rtlCol="0">
            <a:spAutoFit/>
          </a:bodyPr>
          <a:lstStyle/>
          <a:p>
            <a:r>
              <a:rPr lang="en-US" sz="2800" b="1" dirty="0" smtClean="0">
                <a:solidFill>
                  <a:srgbClr val="FFFFFF"/>
                </a:solidFill>
                <a:sym typeface="Wingdings"/>
              </a:rPr>
              <a:t>Casey spent $80 on 8 pizzas.  </a:t>
            </a:r>
          </a:p>
          <a:p>
            <a:endParaRPr lang="en-US" sz="2400" b="1" dirty="0">
              <a:solidFill>
                <a:srgbClr val="FFFFFF"/>
              </a:solidFill>
              <a:sym typeface="Wingdings"/>
            </a:endParaRPr>
          </a:p>
          <a:p>
            <a:pPr marL="342900" indent="-342900">
              <a:buFont typeface="Wingdings" charset="0"/>
              <a:buChar char="à"/>
            </a:pPr>
            <a:r>
              <a:rPr lang="en-US" sz="2600" b="1" dirty="0" smtClean="0">
                <a:solidFill>
                  <a:srgbClr val="FFFFFF"/>
                </a:solidFill>
                <a:sym typeface="Wingdings"/>
              </a:rPr>
              <a:t>Write a rate as a fraction to represent this situation.</a:t>
            </a:r>
          </a:p>
          <a:p>
            <a:pPr marL="285750" indent="-285750">
              <a:buFont typeface="Wingdings" charset="0"/>
              <a:buChar char="à"/>
            </a:pPr>
            <a:endParaRPr lang="en-US" sz="2600" b="1" dirty="0">
              <a:solidFill>
                <a:srgbClr val="FFFFFF"/>
              </a:solidFill>
              <a:sym typeface="Wingdings"/>
            </a:endParaRPr>
          </a:p>
          <a:p>
            <a:pPr marL="285750" indent="-285750">
              <a:buFont typeface="Wingdings" charset="0"/>
              <a:buChar char="à"/>
            </a:pPr>
            <a:endParaRPr lang="en-US" sz="2600" b="1" dirty="0" smtClean="0">
              <a:solidFill>
                <a:srgbClr val="FFFFFF"/>
              </a:solidFill>
              <a:sym typeface="Wingdings"/>
            </a:endParaRPr>
          </a:p>
          <a:p>
            <a:pPr marL="285750" indent="-285750">
              <a:buFont typeface="Wingdings" charset="0"/>
              <a:buChar char="à"/>
            </a:pPr>
            <a:endParaRPr lang="en-US" sz="2600" b="1" dirty="0" smtClean="0">
              <a:solidFill>
                <a:srgbClr val="FFFFFF"/>
              </a:solidFill>
              <a:sym typeface="Wingdings"/>
            </a:endParaRPr>
          </a:p>
          <a:p>
            <a:pPr marL="285750" indent="-285750">
              <a:buFont typeface="Wingdings" charset="0"/>
              <a:buChar char="à"/>
            </a:pPr>
            <a:r>
              <a:rPr lang="en-US" sz="2600" b="1" dirty="0">
                <a:solidFill>
                  <a:srgbClr val="FFFFFF"/>
                </a:solidFill>
                <a:sym typeface="Wingdings"/>
              </a:rPr>
              <a:t> </a:t>
            </a:r>
            <a:r>
              <a:rPr lang="en-US" sz="2600" b="1" dirty="0" smtClean="0">
                <a:solidFill>
                  <a:srgbClr val="FFFFFF"/>
                </a:solidFill>
                <a:sym typeface="Wingdings"/>
              </a:rPr>
              <a:t>Write a unit rate as a fraction to represent this situation.  </a:t>
            </a:r>
            <a:endParaRPr lang="en-US" sz="2600" dirty="0"/>
          </a:p>
        </p:txBody>
      </p:sp>
      <p:sp>
        <p:nvSpPr>
          <p:cNvPr id="7" name="TextBox 6"/>
          <p:cNvSpPr txBox="1"/>
          <p:nvPr/>
        </p:nvSpPr>
        <p:spPr>
          <a:xfrm>
            <a:off x="1295400" y="2286000"/>
            <a:ext cx="1905000" cy="1015663"/>
          </a:xfrm>
          <a:prstGeom prst="rect">
            <a:avLst/>
          </a:prstGeom>
          <a:noFill/>
        </p:spPr>
        <p:txBody>
          <a:bodyPr wrap="square" rtlCol="0">
            <a:spAutoFit/>
          </a:bodyPr>
          <a:lstStyle/>
          <a:p>
            <a:r>
              <a:rPr lang="en-US" sz="3000" b="1" u="sng" dirty="0" smtClean="0">
                <a:solidFill>
                  <a:schemeClr val="accent2">
                    <a:lumMod val="75000"/>
                  </a:schemeClr>
                </a:solidFill>
                <a:sym typeface="Wingdings"/>
              </a:rPr>
              <a:t>_$80_</a:t>
            </a:r>
          </a:p>
          <a:p>
            <a:r>
              <a:rPr lang="en-US" sz="3000" b="1" dirty="0" smtClean="0">
                <a:solidFill>
                  <a:srgbClr val="953735"/>
                </a:solidFill>
                <a:sym typeface="Wingdings"/>
              </a:rPr>
              <a:t>8 pizzas</a:t>
            </a:r>
          </a:p>
        </p:txBody>
      </p:sp>
      <p:sp>
        <p:nvSpPr>
          <p:cNvPr id="9" name="TextBox 8"/>
          <p:cNvSpPr txBox="1"/>
          <p:nvPr/>
        </p:nvSpPr>
        <p:spPr>
          <a:xfrm>
            <a:off x="1447800" y="4038600"/>
            <a:ext cx="1905000" cy="1015663"/>
          </a:xfrm>
          <a:prstGeom prst="rect">
            <a:avLst/>
          </a:prstGeom>
          <a:noFill/>
        </p:spPr>
        <p:txBody>
          <a:bodyPr wrap="square" rtlCol="0">
            <a:spAutoFit/>
          </a:bodyPr>
          <a:lstStyle/>
          <a:p>
            <a:r>
              <a:rPr lang="en-US" sz="3000" b="1" u="sng" dirty="0" smtClean="0">
                <a:solidFill>
                  <a:schemeClr val="accent2">
                    <a:lumMod val="75000"/>
                  </a:schemeClr>
                </a:solidFill>
                <a:sym typeface="Wingdings"/>
              </a:rPr>
              <a:t>_$10_</a:t>
            </a:r>
          </a:p>
          <a:p>
            <a:r>
              <a:rPr lang="en-US" sz="3000" b="1" dirty="0" smtClean="0">
                <a:solidFill>
                  <a:srgbClr val="953735"/>
                </a:solidFill>
                <a:sym typeface="Wingdings"/>
              </a:rPr>
              <a:t>1 pizza</a:t>
            </a:r>
          </a:p>
        </p:txBody>
      </p:sp>
      <p:pic>
        <p:nvPicPr>
          <p:cNvPr id="2" name="Picture 1"/>
          <p:cNvPicPr>
            <a:picLocks noChangeAspect="1"/>
          </p:cNvPicPr>
          <p:nvPr/>
        </p:nvPicPr>
        <p:blipFill>
          <a:blip r:embed="rId4"/>
          <a:stretch>
            <a:fillRect/>
          </a:stretch>
        </p:blipFill>
        <p:spPr>
          <a:xfrm>
            <a:off x="6629400" y="139700"/>
            <a:ext cx="2260599" cy="17187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utoShape 29"/>
          <p:cNvSpPr>
            <a:spLocks noChangeArrowheads="1"/>
          </p:cNvSpPr>
          <p:nvPr/>
        </p:nvSpPr>
        <p:spPr bwMode="auto">
          <a:xfrm>
            <a:off x="184150" y="681038"/>
            <a:ext cx="8686800" cy="1071562"/>
          </a:xfrm>
          <a:prstGeom prst="roundRect">
            <a:avLst>
              <a:gd name="adj" fmla="val 25000"/>
            </a:avLst>
          </a:prstGeom>
          <a:gradFill rotWithShape="1">
            <a:gsLst>
              <a:gs pos="0">
                <a:srgbClr val="1F3316"/>
              </a:gs>
              <a:gs pos="50000">
                <a:srgbClr val="324D24"/>
              </a:gs>
              <a:gs pos="100000">
                <a:srgbClr val="3D5D2D"/>
              </a:gs>
            </a:gsLst>
            <a:lin ang="0" scaled="1"/>
          </a:gradFill>
          <a:ln w="19050">
            <a:solidFill>
              <a:schemeClr val="bg1"/>
            </a:solidFill>
            <a:round/>
            <a:headEnd/>
            <a:tailEnd/>
          </a:ln>
        </p:spPr>
        <p:txBody>
          <a:bodyPr wrap="none" anchor="ctr"/>
          <a:lstStyle/>
          <a:p>
            <a:endParaRPr lang="en-US" sz="2000" b="1">
              <a:solidFill>
                <a:srgbClr val="FFFF00"/>
              </a:solidFill>
            </a:endParaRPr>
          </a:p>
        </p:txBody>
      </p:sp>
      <p:sp>
        <p:nvSpPr>
          <p:cNvPr id="32770" name="Page Title"/>
          <p:cNvSpPr>
            <a:spLocks noGrp="1"/>
          </p:cNvSpPr>
          <p:nvPr>
            <p:ph type="title" idx="4294967295"/>
          </p:nvPr>
        </p:nvSpPr>
        <p:spPr>
          <a:xfrm>
            <a:off x="152400" y="127000"/>
            <a:ext cx="8229600" cy="639763"/>
          </a:xfrm>
        </p:spPr>
        <p:txBody>
          <a:bodyPr/>
          <a:lstStyle/>
          <a:p>
            <a:pPr algn="l"/>
            <a:r>
              <a:rPr lang="en-US" sz="3200" b="1">
                <a:solidFill>
                  <a:schemeClr val="bg1"/>
                </a:solidFill>
                <a:latin typeface="Calibri" charset="0"/>
              </a:rPr>
              <a:t>Agenda:</a:t>
            </a:r>
          </a:p>
        </p:txBody>
      </p:sp>
      <p:sp>
        <p:nvSpPr>
          <p:cNvPr id="7" name="Objective"/>
          <p:cNvSpPr txBox="1"/>
          <p:nvPr/>
        </p:nvSpPr>
        <p:spPr>
          <a:xfrm>
            <a:off x="301625" y="700088"/>
            <a:ext cx="8550275" cy="1052512"/>
          </a:xfrm>
          <a:prstGeom prst="rect">
            <a:avLst/>
          </a:prstGeom>
        </p:spPr>
        <p:txBody>
          <a:bodyPr anchor="ctr">
            <a:normAutofit fontScale="77500" lnSpcReduction="20000"/>
          </a:bodyPr>
          <a:lstStyle/>
          <a:p>
            <a:pPr fontAlgn="auto">
              <a:spcAft>
                <a:spcPts val="0"/>
              </a:spcAft>
              <a:defRPr/>
            </a:pPr>
            <a:endParaRPr lang="en-US" sz="2400" b="1" i="1" dirty="0" smtClean="0">
              <a:solidFill>
                <a:srgbClr val="FFFF00"/>
              </a:solidFill>
              <a:latin typeface="Calibri" pitchFamily="34" charset="0"/>
              <a:ea typeface="+mn-ea"/>
              <a:cs typeface="Arial" charset="0"/>
            </a:endParaRPr>
          </a:p>
          <a:p>
            <a:pPr fontAlgn="auto">
              <a:spcAft>
                <a:spcPts val="0"/>
              </a:spcAft>
              <a:defRPr/>
            </a:pPr>
            <a:r>
              <a:rPr lang="en-US" sz="2400" b="1" i="1" dirty="0" smtClean="0">
                <a:solidFill>
                  <a:srgbClr val="FFFF00"/>
                </a:solidFill>
                <a:latin typeface="Calibri" pitchFamily="34" charset="0"/>
                <a:ea typeface="+mn-ea"/>
                <a:cs typeface="Arial" charset="0"/>
              </a:rPr>
              <a:t>OBJECTIVE: </a:t>
            </a:r>
            <a:r>
              <a:rPr lang="en-US" sz="2400" b="1" i="1" dirty="0">
                <a:solidFill>
                  <a:srgbClr val="FFFF00"/>
                </a:solidFill>
                <a:latin typeface="Calibri" pitchFamily="34" charset="0"/>
                <a:cs typeface="Arial" charset="0"/>
              </a:rPr>
              <a:t>Students will </a:t>
            </a:r>
            <a:r>
              <a:rPr lang="en-US" sz="2400" b="1" i="1" dirty="0" smtClean="0">
                <a:solidFill>
                  <a:srgbClr val="FFFF00"/>
                </a:solidFill>
                <a:latin typeface="Calibri" pitchFamily="34" charset="0"/>
                <a:cs typeface="Arial" charset="0"/>
              </a:rPr>
              <a:t>use rates and unit rates to solve real-world problems. Language Objective:  Students will define rate and unit rate using real-world examples.    </a:t>
            </a:r>
            <a:endParaRPr lang="en-US" sz="2400" dirty="0">
              <a:latin typeface="Perpetua" pitchFamily="18" charset="0"/>
            </a:endParaRPr>
          </a:p>
          <a:p>
            <a:pPr fontAlgn="auto">
              <a:spcAft>
                <a:spcPts val="0"/>
              </a:spcAft>
              <a:defRPr/>
            </a:pPr>
            <a:endParaRPr lang="en-US" sz="2400" dirty="0">
              <a:latin typeface="Perpetua" pitchFamily="18" charset="0"/>
              <a:ea typeface="+mj-ea"/>
              <a:cs typeface="+mj-cs"/>
            </a:endParaRPr>
          </a:p>
        </p:txBody>
      </p:sp>
      <p:sp>
        <p:nvSpPr>
          <p:cNvPr id="32772" name="Warm Up Link">
            <a:hlinkClick r:id="rId3" action="ppaction://hlinksldjump"/>
          </p:cNvPr>
          <p:cNvSpPr txBox="1">
            <a:spLocks noChangeArrowheads="1"/>
          </p:cNvSpPr>
          <p:nvPr/>
        </p:nvSpPr>
        <p:spPr bwMode="auto">
          <a:xfrm>
            <a:off x="0" y="1797051"/>
            <a:ext cx="4038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solidFill>
                  <a:srgbClr val="FFFF00"/>
                </a:solidFill>
              </a:rPr>
              <a:t>1) Warm </a:t>
            </a:r>
            <a:r>
              <a:rPr lang="en-US" dirty="0" smtClean="0">
                <a:solidFill>
                  <a:srgbClr val="FFFF00"/>
                </a:solidFill>
              </a:rPr>
              <a:t>Up  (Individual) </a:t>
            </a:r>
            <a:endParaRPr lang="en-US" dirty="0">
              <a:solidFill>
                <a:schemeClr val="bg1"/>
              </a:solidFill>
            </a:endParaRPr>
          </a:p>
        </p:txBody>
      </p:sp>
      <p:sp>
        <p:nvSpPr>
          <p:cNvPr id="32773" name="Launch Link">
            <a:hlinkClick r:id="rId4" action="ppaction://hlinksldjump"/>
          </p:cNvPr>
          <p:cNvSpPr txBox="1">
            <a:spLocks noChangeArrowheads="1"/>
          </p:cNvSpPr>
          <p:nvPr/>
        </p:nvSpPr>
        <p:spPr bwMode="auto">
          <a:xfrm>
            <a:off x="0" y="2209800"/>
            <a:ext cx="4699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609600" indent="-6096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Clr>
                <a:schemeClr val="bg1"/>
              </a:buClr>
            </a:pPr>
            <a:r>
              <a:rPr lang="en-US" dirty="0">
                <a:solidFill>
                  <a:srgbClr val="FFFF00"/>
                </a:solidFill>
              </a:rPr>
              <a:t>2) </a:t>
            </a:r>
            <a:r>
              <a:rPr lang="en-US" dirty="0" smtClean="0">
                <a:solidFill>
                  <a:srgbClr val="FFFF00"/>
                </a:solidFill>
              </a:rPr>
              <a:t>Launch:  Tillman the Skateboarder (Whole Class)</a:t>
            </a:r>
            <a:endParaRPr lang="en-US" dirty="0">
              <a:solidFill>
                <a:schemeClr val="bg1"/>
              </a:solidFill>
            </a:endParaRPr>
          </a:p>
        </p:txBody>
      </p:sp>
      <p:sp>
        <p:nvSpPr>
          <p:cNvPr id="32774" name="Explore Link">
            <a:hlinkClick r:id="rId5" action="ppaction://hlinksldjump"/>
          </p:cNvPr>
          <p:cNvSpPr txBox="1">
            <a:spLocks noChangeArrowheads="1"/>
          </p:cNvSpPr>
          <p:nvPr/>
        </p:nvSpPr>
        <p:spPr bwMode="auto">
          <a:xfrm>
            <a:off x="0" y="2743200"/>
            <a:ext cx="5867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609600" indent="-6096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Clr>
                <a:schemeClr val="bg1"/>
              </a:buClr>
            </a:pPr>
            <a:r>
              <a:rPr lang="en-US" dirty="0">
                <a:solidFill>
                  <a:srgbClr val="FFFF00"/>
                </a:solidFill>
              </a:rPr>
              <a:t>3) </a:t>
            </a:r>
            <a:r>
              <a:rPr lang="en-US" dirty="0" smtClean="0">
                <a:solidFill>
                  <a:srgbClr val="FFFF00"/>
                </a:solidFill>
              </a:rPr>
              <a:t>Explore:  Mini-Lesson (Partner and Whole Class) </a:t>
            </a:r>
          </a:p>
        </p:txBody>
      </p:sp>
      <p:sp>
        <p:nvSpPr>
          <p:cNvPr id="32775" name="Summary Link">
            <a:hlinkClick r:id="rId6" action="ppaction://hlinksldjump"/>
          </p:cNvPr>
          <p:cNvSpPr txBox="1">
            <a:spLocks noChangeArrowheads="1"/>
          </p:cNvSpPr>
          <p:nvPr/>
        </p:nvSpPr>
        <p:spPr bwMode="auto">
          <a:xfrm>
            <a:off x="0" y="3802062"/>
            <a:ext cx="61722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609600" indent="-6096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Clr>
                <a:schemeClr val="bg1"/>
              </a:buClr>
            </a:pPr>
            <a:r>
              <a:rPr lang="en-US" dirty="0" smtClean="0">
                <a:solidFill>
                  <a:srgbClr val="FFFF00"/>
                </a:solidFill>
              </a:rPr>
              <a:t>5) </a:t>
            </a:r>
            <a:r>
              <a:rPr lang="en-US" dirty="0">
                <a:solidFill>
                  <a:srgbClr val="FFFF00"/>
                </a:solidFill>
              </a:rPr>
              <a:t>Practice:  (Partner and Whole Class)</a:t>
            </a:r>
          </a:p>
        </p:txBody>
      </p:sp>
      <p:sp>
        <p:nvSpPr>
          <p:cNvPr id="32776" name="Practice Link">
            <a:hlinkClick r:id="rId7" action="ppaction://hlinksldjump"/>
          </p:cNvPr>
          <p:cNvSpPr txBox="1">
            <a:spLocks noChangeArrowheads="1"/>
          </p:cNvSpPr>
          <p:nvPr/>
        </p:nvSpPr>
        <p:spPr bwMode="auto">
          <a:xfrm>
            <a:off x="0" y="3271838"/>
            <a:ext cx="34290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609600" indent="-6096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Clr>
                <a:schemeClr val="bg1"/>
              </a:buClr>
            </a:pPr>
            <a:r>
              <a:rPr lang="en-US" dirty="0" smtClean="0">
                <a:solidFill>
                  <a:srgbClr val="FFFF00"/>
                </a:solidFill>
              </a:rPr>
              <a:t>4) Summary (Whole Class)</a:t>
            </a:r>
            <a:endParaRPr lang="en-US" dirty="0">
              <a:solidFill>
                <a:srgbClr val="FFFF00"/>
              </a:solidFill>
            </a:endParaRPr>
          </a:p>
        </p:txBody>
      </p:sp>
      <p:sp>
        <p:nvSpPr>
          <p:cNvPr id="32777" name="Assessment Link">
            <a:hlinkClick r:id="rId8" action="ppaction://hlinksldjump"/>
          </p:cNvPr>
          <p:cNvSpPr txBox="1">
            <a:spLocks noChangeArrowheads="1"/>
          </p:cNvSpPr>
          <p:nvPr/>
        </p:nvSpPr>
        <p:spPr bwMode="auto">
          <a:xfrm>
            <a:off x="0" y="4267200"/>
            <a:ext cx="3581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609600" indent="-6096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Clr>
                <a:schemeClr val="bg1"/>
              </a:buClr>
            </a:pPr>
            <a:r>
              <a:rPr lang="en-US" dirty="0">
                <a:solidFill>
                  <a:srgbClr val="FFFF00"/>
                </a:solidFill>
              </a:rPr>
              <a:t>6) </a:t>
            </a:r>
            <a:r>
              <a:rPr lang="en-US" dirty="0" smtClean="0">
                <a:solidFill>
                  <a:srgbClr val="FFFF00"/>
                </a:solidFill>
              </a:rPr>
              <a:t>Assessment:  (Independent and Whole Class)</a:t>
            </a:r>
            <a:endParaRPr lang="en-US" dirty="0">
              <a:solidFill>
                <a:schemeClr val="bg1"/>
              </a:solidFill>
            </a:endParaRPr>
          </a:p>
        </p:txBody>
      </p:sp>
      <p:sp>
        <p:nvSpPr>
          <p:cNvPr id="32778" name="Slide Number Placeholder 2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fld id="{BE911033-FA15-F54D-ACE6-6577B1925EA5}" type="slidenum">
              <a:rPr lang="en-US" sz="1200">
                <a:solidFill>
                  <a:schemeClr val="bg1"/>
                </a:solidFill>
              </a:rPr>
              <a:pPr algn="ctr" eaLnBrk="1" hangingPunct="1"/>
              <a:t>2</a:t>
            </a:fld>
            <a:endParaRPr lang="en-US" sz="1200">
              <a:solidFill>
                <a:schemeClr val="bg1"/>
              </a:solidFill>
            </a:endParaRPr>
          </a:p>
        </p:txBody>
      </p:sp>
      <p:pic>
        <p:nvPicPr>
          <p:cNvPr id="12" name="To Do List"/>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248400" y="3733800"/>
            <a:ext cx="1957388" cy="174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age Title"/>
          <p:cNvSpPr>
            <a:spLocks noGrp="1"/>
          </p:cNvSpPr>
          <p:nvPr>
            <p:ph type="title" idx="4294967295"/>
          </p:nvPr>
        </p:nvSpPr>
        <p:spPr>
          <a:xfrm>
            <a:off x="152400" y="127000"/>
            <a:ext cx="8229600" cy="639763"/>
          </a:xfrm>
        </p:spPr>
        <p:txBody>
          <a:bodyPr/>
          <a:lstStyle/>
          <a:p>
            <a:pPr algn="l"/>
            <a:r>
              <a:rPr lang="en-US" sz="3200" b="1">
                <a:solidFill>
                  <a:schemeClr val="bg1"/>
                </a:solidFill>
                <a:latin typeface="Calibri" charset="0"/>
              </a:rPr>
              <a:t>Launch</a:t>
            </a:r>
          </a:p>
        </p:txBody>
      </p:sp>
      <p:sp>
        <p:nvSpPr>
          <p:cNvPr id="4" name="Agenda Link">
            <a:hlinkClick r:id="rId3"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3584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fld id="{70D0B35D-CD03-7646-BB5F-17E83360CEB4}" type="slidenum">
              <a:rPr lang="en-US" sz="1200">
                <a:solidFill>
                  <a:schemeClr val="bg1"/>
                </a:solidFill>
              </a:rPr>
              <a:pPr algn="ctr" eaLnBrk="1" hangingPunct="1"/>
              <a:t>3</a:t>
            </a:fld>
            <a:endParaRPr lang="en-US" sz="1200">
              <a:solidFill>
                <a:schemeClr val="bg1"/>
              </a:solidFill>
            </a:endParaRPr>
          </a:p>
        </p:txBody>
      </p:sp>
      <p:sp>
        <p:nvSpPr>
          <p:cNvPr id="35844" name="Green Background"/>
          <p:cNvSpPr>
            <a:spLocks noChangeArrowheads="1"/>
          </p:cNvSpPr>
          <p:nvPr/>
        </p:nvSpPr>
        <p:spPr bwMode="auto">
          <a:xfrm>
            <a:off x="228600" y="804863"/>
            <a:ext cx="8686800" cy="4910137"/>
          </a:xfrm>
          <a:prstGeom prst="roundRect">
            <a:avLst>
              <a:gd name="adj" fmla="val 7954"/>
            </a:avLst>
          </a:prstGeom>
          <a:solidFill>
            <a:schemeClr val="tx1">
              <a:alpha val="50195"/>
            </a:schemeClr>
          </a:solidFill>
          <a:ln w="19050">
            <a:solidFill>
              <a:schemeClr val="bg1"/>
            </a:solidFill>
            <a:round/>
            <a:headEnd/>
            <a:tailEnd/>
          </a:ln>
        </p:spPr>
        <p:txBody>
          <a:bodyPr wrap="none" anchor="ctr"/>
          <a:lstStyle/>
          <a:p>
            <a:endParaRPr lang="en-US" dirty="0"/>
          </a:p>
        </p:txBody>
      </p:sp>
      <p:sp>
        <p:nvSpPr>
          <p:cNvPr id="2" name="TextBox 1"/>
          <p:cNvSpPr txBox="1"/>
          <p:nvPr/>
        </p:nvSpPr>
        <p:spPr>
          <a:xfrm>
            <a:off x="381000" y="990600"/>
            <a:ext cx="8430513" cy="1692771"/>
          </a:xfrm>
          <a:prstGeom prst="rect">
            <a:avLst/>
          </a:prstGeom>
          <a:noFill/>
        </p:spPr>
        <p:txBody>
          <a:bodyPr wrap="none" rtlCol="0">
            <a:spAutoFit/>
          </a:bodyPr>
          <a:lstStyle/>
          <a:p>
            <a:r>
              <a:rPr lang="en-US" sz="2600" dirty="0" smtClean="0">
                <a:solidFill>
                  <a:schemeClr val="bg1"/>
                </a:solidFill>
              </a:rPr>
              <a:t>Watch the following video about Tillman, the world-recorder</a:t>
            </a:r>
          </a:p>
          <a:p>
            <a:r>
              <a:rPr lang="en-US" sz="2600" dirty="0" smtClean="0">
                <a:solidFill>
                  <a:schemeClr val="bg1"/>
                </a:solidFill>
              </a:rPr>
              <a:t> holder for fastest skateboarder in his class.  </a:t>
            </a:r>
          </a:p>
          <a:p>
            <a:endParaRPr lang="en-US" sz="2600" dirty="0">
              <a:solidFill>
                <a:schemeClr val="bg1"/>
              </a:solidFill>
            </a:endParaRPr>
          </a:p>
          <a:p>
            <a:r>
              <a:rPr lang="en-US" sz="2600" dirty="0" smtClean="0">
                <a:solidFill>
                  <a:schemeClr val="bg1"/>
                </a:solidFill>
                <a:hlinkClick r:id="rId4"/>
              </a:rPr>
              <a:t>Tillman Video</a:t>
            </a:r>
            <a:endParaRPr lang="en-US" sz="2600" dirty="0">
              <a:solidFill>
                <a:schemeClr val="bg1"/>
              </a:solidFill>
            </a:endParaRPr>
          </a:p>
        </p:txBody>
      </p:sp>
      <p:pic>
        <p:nvPicPr>
          <p:cNvPr id="7" name="Picture 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9600" y="3124200"/>
            <a:ext cx="22098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71800" y="2743200"/>
            <a:ext cx="3072776" cy="830997"/>
          </a:xfrm>
          <a:prstGeom prst="rect">
            <a:avLst/>
          </a:prstGeom>
          <a:noFill/>
        </p:spPr>
        <p:txBody>
          <a:bodyPr wrap="none" rtlCol="0">
            <a:spAutoFit/>
          </a:bodyPr>
          <a:lstStyle/>
          <a:p>
            <a:r>
              <a:rPr lang="en-US" sz="2400" dirty="0" smtClean="0">
                <a:solidFill>
                  <a:srgbClr val="FFFFFF"/>
                </a:solidFill>
              </a:rPr>
              <a:t>Why is Tillman special?</a:t>
            </a:r>
          </a:p>
          <a:p>
            <a:endParaRPr lang="en-US" sz="2400" dirty="0">
              <a:solidFill>
                <a:srgbClr val="FFFFFF"/>
              </a:solidFill>
            </a:endParaRPr>
          </a:p>
        </p:txBody>
      </p:sp>
      <p:sp>
        <p:nvSpPr>
          <p:cNvPr id="9" name="TextBox 8"/>
          <p:cNvSpPr txBox="1"/>
          <p:nvPr/>
        </p:nvSpPr>
        <p:spPr>
          <a:xfrm>
            <a:off x="2971800" y="4419600"/>
            <a:ext cx="6046697" cy="1569660"/>
          </a:xfrm>
          <a:prstGeom prst="rect">
            <a:avLst/>
          </a:prstGeom>
          <a:noFill/>
        </p:spPr>
        <p:txBody>
          <a:bodyPr wrap="none" rtlCol="0">
            <a:spAutoFit/>
          </a:bodyPr>
          <a:lstStyle/>
          <a:p>
            <a:r>
              <a:rPr lang="en-US" sz="2400" dirty="0" smtClean="0">
                <a:solidFill>
                  <a:srgbClr val="FFFFFF"/>
                </a:solidFill>
              </a:rPr>
              <a:t>In 2009, Tillman received the Guinness Book of </a:t>
            </a:r>
          </a:p>
          <a:p>
            <a:r>
              <a:rPr lang="en-US" sz="2400" dirty="0" smtClean="0">
                <a:solidFill>
                  <a:srgbClr val="FFFFFF"/>
                </a:solidFill>
              </a:rPr>
              <a:t>Records Award for fastest skateboarding dog, </a:t>
            </a:r>
          </a:p>
          <a:p>
            <a:r>
              <a:rPr lang="en-US" sz="2400" dirty="0" smtClean="0">
                <a:solidFill>
                  <a:srgbClr val="FFFFFF"/>
                </a:solidFill>
              </a:rPr>
              <a:t>when he rode 100 meters in 20 seconds. </a:t>
            </a:r>
          </a:p>
          <a:p>
            <a:endParaRPr lang="en-US" sz="2400" dirty="0">
              <a:solidFill>
                <a:srgbClr val="FFFFFF"/>
              </a:solidFill>
            </a:endParaRPr>
          </a:p>
        </p:txBody>
      </p:sp>
      <p:sp>
        <p:nvSpPr>
          <p:cNvPr id="10" name="TextBox 9"/>
          <p:cNvSpPr txBox="1"/>
          <p:nvPr/>
        </p:nvSpPr>
        <p:spPr>
          <a:xfrm>
            <a:off x="2971800" y="3429000"/>
            <a:ext cx="4398259" cy="1200328"/>
          </a:xfrm>
          <a:prstGeom prst="rect">
            <a:avLst/>
          </a:prstGeom>
          <a:noFill/>
        </p:spPr>
        <p:txBody>
          <a:bodyPr wrap="none" rtlCol="0">
            <a:spAutoFit/>
          </a:bodyPr>
          <a:lstStyle/>
          <a:p>
            <a:r>
              <a:rPr lang="en-US" sz="2400" dirty="0" smtClean="0">
                <a:solidFill>
                  <a:srgbClr val="FFFFFF"/>
                </a:solidFill>
              </a:rPr>
              <a:t>How do we know he’s the fastest </a:t>
            </a:r>
          </a:p>
          <a:p>
            <a:r>
              <a:rPr lang="en-US" sz="2400" dirty="0" smtClean="0">
                <a:solidFill>
                  <a:srgbClr val="FFFFFF"/>
                </a:solidFill>
              </a:rPr>
              <a:t>skateboarding dog?</a:t>
            </a:r>
          </a:p>
          <a:p>
            <a:endParaRPr lang="en-US" sz="2400" dirty="0">
              <a:solidFill>
                <a:srgbClr val="FFFFFF"/>
              </a:solidFill>
            </a:endParaRPr>
          </a:p>
        </p:txBody>
      </p:sp>
    </p:spTree>
    <p:extLst>
      <p:ext uri="{BB962C8B-B14F-4D97-AF65-F5344CB8AC3E}">
        <p14:creationId xmlns:p14="http://schemas.microsoft.com/office/powerpoint/2010/main" val="70336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age Title"/>
          <p:cNvSpPr>
            <a:spLocks noGrp="1"/>
          </p:cNvSpPr>
          <p:nvPr>
            <p:ph type="title" idx="4294967295"/>
          </p:nvPr>
        </p:nvSpPr>
        <p:spPr>
          <a:xfrm>
            <a:off x="152400" y="127000"/>
            <a:ext cx="8229600" cy="639763"/>
          </a:xfrm>
        </p:spPr>
        <p:txBody>
          <a:bodyPr/>
          <a:lstStyle/>
          <a:p>
            <a:pPr algn="l"/>
            <a:r>
              <a:rPr lang="en-US" sz="3200" b="1">
                <a:solidFill>
                  <a:schemeClr val="bg1"/>
                </a:solidFill>
                <a:latin typeface="Calibri" charset="0"/>
              </a:rPr>
              <a:t>Launch</a:t>
            </a:r>
          </a:p>
        </p:txBody>
      </p:sp>
      <p:sp>
        <p:nvSpPr>
          <p:cNvPr id="4" name="Agenda Link">
            <a:hlinkClick r:id="rId3"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3584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fld id="{70D0B35D-CD03-7646-BB5F-17E83360CEB4}" type="slidenum">
              <a:rPr lang="en-US" sz="1200">
                <a:solidFill>
                  <a:schemeClr val="bg1"/>
                </a:solidFill>
              </a:rPr>
              <a:pPr algn="ctr" eaLnBrk="1" hangingPunct="1"/>
              <a:t>4</a:t>
            </a:fld>
            <a:endParaRPr lang="en-US" sz="1200">
              <a:solidFill>
                <a:schemeClr val="bg1"/>
              </a:solidFill>
            </a:endParaRPr>
          </a:p>
        </p:txBody>
      </p:sp>
      <p:sp>
        <p:nvSpPr>
          <p:cNvPr id="35844" name="Green Background"/>
          <p:cNvSpPr>
            <a:spLocks noChangeArrowheads="1"/>
          </p:cNvSpPr>
          <p:nvPr/>
        </p:nvSpPr>
        <p:spPr bwMode="auto">
          <a:xfrm>
            <a:off x="228600" y="685800"/>
            <a:ext cx="8686800" cy="5214937"/>
          </a:xfrm>
          <a:prstGeom prst="roundRect">
            <a:avLst>
              <a:gd name="adj" fmla="val 7954"/>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dirty="0"/>
          </a:p>
        </p:txBody>
      </p:sp>
      <p:pic>
        <p:nvPicPr>
          <p:cNvPr id="7"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81800" y="228600"/>
            <a:ext cx="1981200" cy="194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2133600"/>
            <a:ext cx="7760508" cy="1200328"/>
          </a:xfrm>
          <a:prstGeom prst="rect">
            <a:avLst/>
          </a:prstGeom>
          <a:noFill/>
        </p:spPr>
        <p:txBody>
          <a:bodyPr wrap="none" rtlCol="0">
            <a:spAutoFit/>
          </a:bodyPr>
          <a:lstStyle/>
          <a:p>
            <a:r>
              <a:rPr lang="en-US" sz="2400" dirty="0" smtClean="0">
                <a:solidFill>
                  <a:srgbClr val="000000"/>
                </a:solidFill>
              </a:rPr>
              <a:t>(ex 1)  Write Tillman’s record time as a ratio in fraction form.</a:t>
            </a:r>
          </a:p>
          <a:p>
            <a:r>
              <a:rPr lang="en-US" sz="2400" dirty="0">
                <a:solidFill>
                  <a:srgbClr val="000000"/>
                </a:solidFill>
              </a:rPr>
              <a:t> </a:t>
            </a:r>
            <a:r>
              <a:rPr lang="en-US" sz="2400" dirty="0" smtClean="0">
                <a:solidFill>
                  <a:srgbClr val="000000"/>
                </a:solidFill>
              </a:rPr>
              <a:t>          *Remember to simplify and use </a:t>
            </a:r>
            <a:r>
              <a:rPr lang="en-US" sz="2400" dirty="0" err="1" smtClean="0">
                <a:solidFill>
                  <a:srgbClr val="000000"/>
                </a:solidFill>
              </a:rPr>
              <a:t>lables</a:t>
            </a:r>
            <a:r>
              <a:rPr lang="en-US" sz="2400" dirty="0" smtClean="0">
                <a:solidFill>
                  <a:srgbClr val="000000"/>
                </a:solidFill>
              </a:rPr>
              <a:t>!!!</a:t>
            </a:r>
          </a:p>
          <a:p>
            <a:endParaRPr lang="en-US" sz="2400" dirty="0">
              <a:solidFill>
                <a:srgbClr val="FFFFFF"/>
              </a:solidFill>
            </a:endParaRPr>
          </a:p>
        </p:txBody>
      </p:sp>
      <p:sp>
        <p:nvSpPr>
          <p:cNvPr id="9" name="TextBox 8"/>
          <p:cNvSpPr txBox="1"/>
          <p:nvPr/>
        </p:nvSpPr>
        <p:spPr>
          <a:xfrm>
            <a:off x="453571" y="838200"/>
            <a:ext cx="6019800" cy="1200329"/>
          </a:xfrm>
          <a:prstGeom prst="rect">
            <a:avLst/>
          </a:prstGeom>
          <a:noFill/>
        </p:spPr>
        <p:txBody>
          <a:bodyPr wrap="square" rtlCol="0">
            <a:spAutoFit/>
          </a:bodyPr>
          <a:lstStyle/>
          <a:p>
            <a:r>
              <a:rPr lang="en-US" sz="2400" dirty="0" smtClean="0">
                <a:solidFill>
                  <a:srgbClr val="000000"/>
                </a:solidFill>
              </a:rPr>
              <a:t>In</a:t>
            </a:r>
            <a:r>
              <a:rPr lang="en-US" sz="2400" dirty="0" smtClean="0">
                <a:solidFill>
                  <a:srgbClr val="FFFFFF"/>
                </a:solidFill>
              </a:rPr>
              <a:t> </a:t>
            </a:r>
            <a:r>
              <a:rPr lang="en-US" sz="2400" dirty="0" smtClean="0"/>
              <a:t>2009, Tillman received the Guinness Book of </a:t>
            </a:r>
          </a:p>
          <a:p>
            <a:r>
              <a:rPr lang="en-US" sz="2400" dirty="0" smtClean="0"/>
              <a:t>Records Award for fastest skateboarding dog, </a:t>
            </a:r>
          </a:p>
          <a:p>
            <a:r>
              <a:rPr lang="en-US" sz="2400" dirty="0" smtClean="0"/>
              <a:t>when he rode 100 meters in 20 seconds. </a:t>
            </a:r>
            <a:endParaRPr lang="en-US" sz="2400" dirty="0"/>
          </a:p>
        </p:txBody>
      </p:sp>
      <p:pic>
        <p:nvPicPr>
          <p:cNvPr id="13" name="Picture 12"/>
          <p:cNvPicPr/>
          <p:nvPr/>
        </p:nvPicPr>
        <p:blipFill rotWithShape="1">
          <a:blip r:embed="rId5"/>
          <a:srcRect l="38657" t="-25926" r="41435" b="-37036"/>
          <a:stretch/>
        </p:blipFill>
        <p:spPr bwMode="auto">
          <a:xfrm>
            <a:off x="1752600" y="2895600"/>
            <a:ext cx="1524000" cy="914400"/>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6"/>
          <a:srcRect l="33796" t="-33333" r="34723" b="-40741"/>
          <a:stretch/>
        </p:blipFill>
        <p:spPr bwMode="auto">
          <a:xfrm>
            <a:off x="1822854" y="2857500"/>
            <a:ext cx="2514600" cy="990600"/>
          </a:xfrm>
          <a:prstGeom prst="rect">
            <a:avLst/>
          </a:prstGeom>
          <a:ln>
            <a:noFill/>
          </a:ln>
          <a:extLst>
            <a:ext uri="{53640926-AAD7-44D8-BBD7-CCE9431645EC}">
              <a14:shadowObscured xmlns:a14="http://schemas.microsoft.com/office/drawing/2010/main"/>
            </a:ext>
          </a:extLst>
        </p:spPr>
      </p:pic>
      <p:sp>
        <p:nvSpPr>
          <p:cNvPr id="16" name="TextBox 15"/>
          <p:cNvSpPr txBox="1"/>
          <p:nvPr/>
        </p:nvSpPr>
        <p:spPr>
          <a:xfrm>
            <a:off x="381000" y="4114800"/>
            <a:ext cx="8229600" cy="1200328"/>
          </a:xfrm>
          <a:prstGeom prst="rect">
            <a:avLst/>
          </a:prstGeom>
          <a:noFill/>
        </p:spPr>
        <p:txBody>
          <a:bodyPr wrap="square" rtlCol="0">
            <a:spAutoFit/>
          </a:bodyPr>
          <a:lstStyle/>
          <a:p>
            <a:pPr algn="ctr"/>
            <a:r>
              <a:rPr lang="en-US" sz="2400" dirty="0" smtClean="0">
                <a:solidFill>
                  <a:srgbClr val="000000"/>
                </a:solidFill>
              </a:rPr>
              <a:t>This example is special because we have 2 different units being compared, </a:t>
            </a:r>
            <a:r>
              <a:rPr lang="en-US" sz="2400" u="sng" dirty="0" smtClean="0">
                <a:solidFill>
                  <a:schemeClr val="accent2"/>
                </a:solidFill>
              </a:rPr>
              <a:t>meters</a:t>
            </a:r>
            <a:r>
              <a:rPr lang="en-US" sz="2400" dirty="0" smtClean="0">
                <a:solidFill>
                  <a:schemeClr val="accent2"/>
                </a:solidFill>
              </a:rPr>
              <a:t> </a:t>
            </a:r>
            <a:r>
              <a:rPr lang="en-US" sz="2400" dirty="0" smtClean="0">
                <a:solidFill>
                  <a:srgbClr val="000000"/>
                </a:solidFill>
              </a:rPr>
              <a:t>and </a:t>
            </a:r>
            <a:r>
              <a:rPr lang="en-US" sz="2400" u="sng" dirty="0" smtClean="0">
                <a:solidFill>
                  <a:srgbClr val="C0504D"/>
                </a:solidFill>
              </a:rPr>
              <a:t>seconds</a:t>
            </a:r>
            <a:r>
              <a:rPr lang="en-US" sz="2400" dirty="0" smtClean="0">
                <a:solidFill>
                  <a:srgbClr val="000000"/>
                </a:solidFill>
              </a:rPr>
              <a:t>.  </a:t>
            </a:r>
          </a:p>
          <a:p>
            <a:endParaRPr lang="en-US" sz="2400" dirty="0">
              <a:solidFill>
                <a:srgbClr val="FFFFFF"/>
              </a:solidFill>
            </a:endParaRPr>
          </a:p>
        </p:txBody>
      </p:sp>
      <p:sp>
        <p:nvSpPr>
          <p:cNvPr id="8" name="Oval 7"/>
          <p:cNvSpPr/>
          <p:nvPr/>
        </p:nvSpPr>
        <p:spPr>
          <a:xfrm>
            <a:off x="3276600" y="2895600"/>
            <a:ext cx="1060854" cy="533400"/>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276600" y="3293268"/>
            <a:ext cx="1060854" cy="440532"/>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Callout 19"/>
          <p:cNvSpPr/>
          <p:nvPr/>
        </p:nvSpPr>
        <p:spPr>
          <a:xfrm>
            <a:off x="5029200" y="2514600"/>
            <a:ext cx="3276600" cy="1219200"/>
          </a:xfrm>
          <a:prstGeom prst="wedgeEllipseCallout">
            <a:avLst>
              <a:gd name="adj1" fmla="val 33033"/>
              <a:gd name="adj2" fmla="val -153028"/>
            </a:avLst>
          </a:prstGeom>
          <a:ln/>
        </p:spPr>
        <p:style>
          <a:lnRef idx="1">
            <a:schemeClr val="accent1"/>
          </a:lnRef>
          <a:fillRef idx="3">
            <a:schemeClr val="accent1"/>
          </a:fillRef>
          <a:effectRef idx="2">
            <a:schemeClr val="accent1"/>
          </a:effectRef>
          <a:fontRef idx="minor">
            <a:schemeClr val="lt1"/>
          </a:fontRef>
        </p:style>
        <p:txBody>
          <a:bodyPr/>
          <a:lstStyle/>
          <a:p>
            <a:r>
              <a:rPr lang="en-US" sz="2400" dirty="0" smtClean="0"/>
              <a:t>This special ratio is a </a:t>
            </a:r>
            <a:r>
              <a:rPr lang="en-US" sz="3000" b="1" u="sng" dirty="0" smtClean="0"/>
              <a:t>rate</a:t>
            </a:r>
            <a:r>
              <a:rPr lang="en-US" sz="2400" dirty="0" smtClean="0"/>
              <a:t>! Woof!</a:t>
            </a:r>
            <a:endParaRPr lang="en-US" sz="2400" dirty="0"/>
          </a:p>
        </p:txBody>
      </p:sp>
    </p:spTree>
    <p:extLst>
      <p:ext uri="{BB962C8B-B14F-4D97-AF65-F5344CB8AC3E}">
        <p14:creationId xmlns:p14="http://schemas.microsoft.com/office/powerpoint/2010/main" val="78405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down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edge">
                                      <p:cBhvr>
                                        <p:cTn id="3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latin typeface="Calibri" charset="0"/>
              </a:rPr>
              <a:t>Explore – Mini Lesson</a:t>
            </a:r>
            <a:endParaRPr lang="en-US" sz="3200" b="1" dirty="0">
              <a:solidFill>
                <a:schemeClr val="bg1"/>
              </a:solidFill>
              <a:latin typeface="Calibri" charset="0"/>
            </a:endParaRPr>
          </a:p>
        </p:txBody>
      </p:sp>
      <p:sp>
        <p:nvSpPr>
          <p:cNvPr id="4" name="Agenda Link">
            <a:hlinkClick r:id="rId3"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fld id="{AD235A41-E7B0-4E43-819E-B266B4E2F748}" type="slidenum">
              <a:rPr lang="en-US" sz="1200">
                <a:solidFill>
                  <a:schemeClr val="bg1"/>
                </a:solidFill>
              </a:rPr>
              <a:pPr algn="ctr" eaLnBrk="1" hangingPunct="1"/>
              <a:t>5</a:t>
            </a:fld>
            <a:endParaRPr lang="en-US" sz="1200">
              <a:solidFill>
                <a:schemeClr val="bg1"/>
              </a:solidFill>
            </a:endParaRPr>
          </a:p>
        </p:txBody>
      </p:sp>
      <p:sp>
        <p:nvSpPr>
          <p:cNvPr id="35844" name="Green Background"/>
          <p:cNvSpPr>
            <a:spLocks noChangeArrowheads="1"/>
          </p:cNvSpPr>
          <p:nvPr/>
        </p:nvSpPr>
        <p:spPr bwMode="auto">
          <a:xfrm>
            <a:off x="228600" y="804863"/>
            <a:ext cx="8686800" cy="4910137"/>
          </a:xfrm>
          <a:prstGeom prst="roundRect">
            <a:avLst>
              <a:gd name="adj" fmla="val 7954"/>
            </a:avLst>
          </a:prstGeom>
          <a:ln>
            <a:headEnd/>
            <a:tailEnd/>
          </a:ln>
        </p:spPr>
        <p:style>
          <a:lnRef idx="2">
            <a:schemeClr val="dk1"/>
          </a:lnRef>
          <a:fillRef idx="1">
            <a:schemeClr val="lt1"/>
          </a:fillRef>
          <a:effectRef idx="0">
            <a:schemeClr val="dk1"/>
          </a:effectRef>
          <a:fontRef idx="minor">
            <a:schemeClr val="dk1"/>
          </a:fontRef>
        </p:style>
        <p:txBody>
          <a:bodyPr wrap="none" anchor="ctr">
            <a:scene3d>
              <a:camera prst="orthographicFront"/>
              <a:lightRig rig="soft" dir="t">
                <a:rot lat="0" lon="0" rev="10800000"/>
              </a:lightRig>
            </a:scene3d>
            <a:sp3d>
              <a:bevelT w="27940" h="12700"/>
              <a:contourClr>
                <a:srgbClr val="DDDDDD"/>
              </a:contourClr>
            </a:sp3d>
          </a:bodyPr>
          <a:lstStyle/>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spc="150" dirty="0">
              <a:ln w="11430"/>
              <a:solidFill>
                <a:srgbClr val="F8F8F8"/>
              </a:solidFill>
              <a:effectLst>
                <a:outerShdw blurRad="25400" algn="tl" rotWithShape="0">
                  <a:srgbClr val="000000">
                    <a:alpha val="43000"/>
                  </a:srgbClr>
                </a:outerShdw>
              </a:effectLst>
            </a:endParaRPr>
          </a:p>
          <a:p>
            <a:pPr>
              <a:defRPr/>
            </a:pPr>
            <a:endParaRPr lang="en-US" sz="30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p:txBody>
      </p:sp>
      <p:sp>
        <p:nvSpPr>
          <p:cNvPr id="6" name="TextBox 5"/>
          <p:cNvSpPr txBox="1"/>
          <p:nvPr/>
        </p:nvSpPr>
        <p:spPr>
          <a:xfrm>
            <a:off x="304800" y="1143000"/>
            <a:ext cx="8382000" cy="1200328"/>
          </a:xfrm>
          <a:prstGeom prst="rect">
            <a:avLst/>
          </a:prstGeom>
          <a:noFill/>
        </p:spPr>
        <p:txBody>
          <a:bodyPr wrap="square" rtlCol="0">
            <a:spAutoFit/>
          </a:bodyPr>
          <a:lstStyle/>
          <a:p>
            <a:r>
              <a:rPr lang="en-US" sz="2400" b="1" dirty="0" smtClean="0"/>
              <a:t>A </a:t>
            </a:r>
            <a:r>
              <a:rPr lang="en-US" sz="2400" b="1" u="sng" dirty="0" smtClean="0"/>
              <a:t>rate</a:t>
            </a:r>
            <a:r>
              <a:rPr lang="en-US" sz="2400" b="1" dirty="0" smtClean="0"/>
              <a:t> is a ratio that compares 2 different measurements!</a:t>
            </a:r>
          </a:p>
          <a:p>
            <a:r>
              <a:rPr lang="en-US" sz="2400" b="1" dirty="0" smtClean="0"/>
              <a:t>	</a:t>
            </a:r>
          </a:p>
          <a:p>
            <a:r>
              <a:rPr lang="en-US" sz="2400" b="1" dirty="0"/>
              <a:t>	</a:t>
            </a:r>
            <a:r>
              <a:rPr lang="en-US" sz="2400" b="1" dirty="0" smtClean="0"/>
              <a:t>(ex) Tillman’s skateboarding rate is                       . </a:t>
            </a:r>
            <a:endParaRPr lang="en-US" dirty="0"/>
          </a:p>
        </p:txBody>
      </p:sp>
      <p:sp>
        <p:nvSpPr>
          <p:cNvPr id="8" name="TextBox 7"/>
          <p:cNvSpPr txBox="1"/>
          <p:nvPr/>
        </p:nvSpPr>
        <p:spPr>
          <a:xfrm>
            <a:off x="228600" y="2743200"/>
            <a:ext cx="8534400" cy="2185214"/>
          </a:xfrm>
          <a:prstGeom prst="rect">
            <a:avLst/>
          </a:prstGeom>
          <a:noFill/>
        </p:spPr>
        <p:txBody>
          <a:bodyPr wrap="square" rtlCol="0">
            <a:spAutoFit/>
          </a:bodyPr>
          <a:lstStyle/>
          <a:p>
            <a:r>
              <a:rPr lang="en-US" sz="2400" b="1" dirty="0" smtClean="0">
                <a:solidFill>
                  <a:srgbClr val="000000"/>
                </a:solidFill>
                <a:sym typeface="Wingdings"/>
              </a:rPr>
              <a:t>What happens when we simplify this rate?  </a:t>
            </a:r>
          </a:p>
          <a:p>
            <a:endParaRPr lang="en-US" sz="2400" b="1" dirty="0">
              <a:solidFill>
                <a:srgbClr val="000000"/>
              </a:solidFill>
              <a:sym typeface="Wingdings"/>
            </a:endParaRPr>
          </a:p>
          <a:p>
            <a:pPr lvl="1"/>
            <a:endParaRPr lang="en-US" sz="2400" b="1" dirty="0">
              <a:solidFill>
                <a:srgbClr val="FFFFFF"/>
              </a:solidFill>
              <a:sym typeface="Wingdings"/>
            </a:endParaRPr>
          </a:p>
          <a:p>
            <a:pPr lvl="1"/>
            <a:endParaRPr lang="en-US" sz="2400" b="1" dirty="0" smtClean="0">
              <a:solidFill>
                <a:srgbClr val="FFFFFF"/>
              </a:solidFill>
              <a:sym typeface="Wingdings"/>
            </a:endParaRPr>
          </a:p>
          <a:p>
            <a:pPr lvl="1"/>
            <a:endParaRPr lang="en-US" sz="2200" b="1" dirty="0" smtClean="0">
              <a:solidFill>
                <a:srgbClr val="FFFFFF"/>
              </a:solidFill>
              <a:sym typeface="Wingdings"/>
            </a:endParaRPr>
          </a:p>
          <a:p>
            <a:endParaRPr lang="en-US" dirty="0"/>
          </a:p>
        </p:txBody>
      </p:sp>
      <p:pic>
        <p:nvPicPr>
          <p:cNvPr id="16" name="Picture 15"/>
          <p:cNvPicPr/>
          <p:nvPr/>
        </p:nvPicPr>
        <p:blipFill rotWithShape="1">
          <a:blip r:embed="rId4"/>
          <a:srcRect l="40648" t="-21399" r="44587" b="-37037"/>
          <a:stretch/>
        </p:blipFill>
        <p:spPr bwMode="auto">
          <a:xfrm>
            <a:off x="5867400" y="1676400"/>
            <a:ext cx="1447800" cy="1219200"/>
          </a:xfrm>
          <a:prstGeom prst="rect">
            <a:avLst/>
          </a:prstGeom>
          <a:ln>
            <a:noFill/>
          </a:ln>
          <a:extLst>
            <a:ext uri="{53640926-AAD7-44D8-BBD7-CCE9431645EC}">
              <a14:shadowObscured xmlns:a14="http://schemas.microsoft.com/office/drawing/2010/main"/>
            </a:ext>
          </a:extLst>
        </p:spPr>
      </p:pic>
      <p:pic>
        <p:nvPicPr>
          <p:cNvPr id="18" name="Picture 17"/>
          <p:cNvPicPr/>
          <p:nvPr/>
        </p:nvPicPr>
        <p:blipFill rotWithShape="1">
          <a:blip r:embed="rId5"/>
          <a:srcRect l="33796" t="-33333" r="34723" b="-40741"/>
          <a:stretch/>
        </p:blipFill>
        <p:spPr bwMode="auto">
          <a:xfrm>
            <a:off x="1219200" y="3048000"/>
            <a:ext cx="3048000" cy="1066800"/>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6"/>
          <a:stretch>
            <a:fillRect/>
          </a:stretch>
        </p:blipFill>
        <p:spPr>
          <a:xfrm>
            <a:off x="6096000" y="3429000"/>
            <a:ext cx="2832720" cy="1968500"/>
          </a:xfrm>
          <a:prstGeom prst="rect">
            <a:avLst/>
          </a:prstGeom>
        </p:spPr>
      </p:pic>
      <p:sp>
        <p:nvSpPr>
          <p:cNvPr id="14" name="Oval Callout 13"/>
          <p:cNvSpPr/>
          <p:nvPr/>
        </p:nvSpPr>
        <p:spPr>
          <a:xfrm>
            <a:off x="4953000" y="4724400"/>
            <a:ext cx="1828800" cy="914400"/>
          </a:xfrm>
          <a:prstGeom prst="wedgeEllipseCallout">
            <a:avLst>
              <a:gd name="adj1" fmla="val 94334"/>
              <a:gd name="adj2" fmla="val -65951"/>
            </a:avLst>
          </a:prstGeom>
          <a:ln/>
        </p:spPr>
        <p:style>
          <a:lnRef idx="1">
            <a:schemeClr val="accent1"/>
          </a:lnRef>
          <a:fillRef idx="3">
            <a:schemeClr val="accent1"/>
          </a:fillRef>
          <a:effectRef idx="2">
            <a:schemeClr val="accent1"/>
          </a:effectRef>
          <a:fontRef idx="minor">
            <a:schemeClr val="lt1"/>
          </a:fontRef>
        </p:style>
        <p:txBody>
          <a:bodyPr/>
          <a:lstStyle/>
          <a:p>
            <a:r>
              <a:rPr lang="en-US" sz="2400" dirty="0" smtClean="0"/>
              <a:t>I’m fast!</a:t>
            </a:r>
            <a:endParaRPr lang="en-US" sz="2400" dirty="0"/>
          </a:p>
        </p:txBody>
      </p:sp>
      <p:sp>
        <p:nvSpPr>
          <p:cNvPr id="3" name="TextBox 2"/>
          <p:cNvSpPr txBox="1"/>
          <p:nvPr/>
        </p:nvSpPr>
        <p:spPr>
          <a:xfrm>
            <a:off x="553303" y="4073604"/>
            <a:ext cx="5310468" cy="1107996"/>
          </a:xfrm>
          <a:prstGeom prst="rect">
            <a:avLst/>
          </a:prstGeom>
          <a:noFill/>
        </p:spPr>
        <p:txBody>
          <a:bodyPr wrap="none" rtlCol="0">
            <a:spAutoFit/>
          </a:bodyPr>
          <a:lstStyle/>
          <a:p>
            <a:pPr marL="0" lvl="1"/>
            <a:r>
              <a:rPr lang="en-US" sz="2400" b="1" dirty="0">
                <a:solidFill>
                  <a:srgbClr val="000000"/>
                </a:solidFill>
              </a:rPr>
              <a:t>This means that Tillman travels at a </a:t>
            </a:r>
            <a:r>
              <a:rPr lang="en-US" sz="2400" b="1" u="sng" dirty="0">
                <a:solidFill>
                  <a:srgbClr val="000000"/>
                </a:solidFill>
              </a:rPr>
              <a:t>rate</a:t>
            </a:r>
            <a:r>
              <a:rPr lang="en-US" sz="2400" b="1" dirty="0">
                <a:solidFill>
                  <a:srgbClr val="000000"/>
                </a:solidFill>
              </a:rPr>
              <a:t> </a:t>
            </a:r>
            <a:endParaRPr lang="en-US" sz="2400" b="1" dirty="0" smtClean="0">
              <a:solidFill>
                <a:srgbClr val="000000"/>
              </a:solidFill>
            </a:endParaRPr>
          </a:p>
          <a:p>
            <a:pPr marL="0" lvl="1"/>
            <a:r>
              <a:rPr lang="en-US" sz="2400" b="1" dirty="0">
                <a:solidFill>
                  <a:srgbClr val="000000"/>
                </a:solidFill>
              </a:rPr>
              <a:t> </a:t>
            </a:r>
            <a:r>
              <a:rPr lang="en-US" sz="2400" b="1" dirty="0" smtClean="0">
                <a:solidFill>
                  <a:srgbClr val="000000"/>
                </a:solidFill>
              </a:rPr>
              <a:t>   of 5 </a:t>
            </a:r>
            <a:r>
              <a:rPr lang="en-US" sz="2400" b="1" dirty="0">
                <a:solidFill>
                  <a:srgbClr val="000000"/>
                </a:solidFill>
              </a:rPr>
              <a:t>meters </a:t>
            </a:r>
            <a:r>
              <a:rPr lang="en-US" sz="2400" b="1" dirty="0" smtClean="0">
                <a:solidFill>
                  <a:srgbClr val="000000"/>
                </a:solidFill>
              </a:rPr>
              <a:t>for every 1 second. </a:t>
            </a:r>
            <a:endParaRPr lang="en-US" sz="2400" b="1" dirty="0">
              <a:solidFill>
                <a:srgbClr val="000000"/>
              </a:solidFill>
            </a:endParaRPr>
          </a:p>
          <a:p>
            <a:endParaRPr lang="en-US" dirty="0"/>
          </a:p>
        </p:txBody>
      </p:sp>
      <p:sp>
        <p:nvSpPr>
          <p:cNvPr id="13" name="Oval 12"/>
          <p:cNvSpPr/>
          <p:nvPr/>
        </p:nvSpPr>
        <p:spPr>
          <a:xfrm>
            <a:off x="6324600" y="1752600"/>
            <a:ext cx="1143000" cy="457200"/>
          </a:xfrm>
          <a:prstGeom prst="ellipse">
            <a:avLst/>
          </a:prstGeom>
          <a:solidFill>
            <a:schemeClr val="accent2">
              <a:lumMod val="75000"/>
              <a:alpha val="0"/>
            </a:schemeClr>
          </a:solidFill>
          <a:ln w="3810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flipV="1">
            <a:off x="6248400" y="2286000"/>
            <a:ext cx="1143000" cy="457200"/>
          </a:xfrm>
          <a:prstGeom prst="ellipse">
            <a:avLst/>
          </a:prstGeom>
          <a:solidFill>
            <a:schemeClr val="accent2">
              <a:lumMod val="75000"/>
              <a:alpha val="0"/>
            </a:schemeClr>
          </a:solidFill>
          <a:ln w="3810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99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ppt_y</p:attrName>
                                        </p:attrNameLst>
                                      </p:cBhvr>
                                      <p:tavLst>
                                        <p:tav tm="0">
                                          <p:val>
                                            <p:strVal val="#ppt_y+#ppt_h*1.125000"/>
                                          </p:val>
                                        </p:tav>
                                        <p:tav tm="100000">
                                          <p:val>
                                            <p:strVal val="#ppt_y"/>
                                          </p:val>
                                        </p:tav>
                                      </p:tavLst>
                                    </p:anim>
                                    <p:animEffect transition="in" filter="wipe(up)">
                                      <p:cBhvr>
                                        <p:cTn id="14" dur="500"/>
                                        <p:tgtEl>
                                          <p:spTgt spid="16"/>
                                        </p:tgtEl>
                                      </p:cBhvr>
                                    </p:animEffect>
                                  </p:childTnLst>
                                </p:cTn>
                              </p:par>
                            </p:childTnLst>
                          </p:cTn>
                        </p:par>
                        <p:par>
                          <p:cTn id="15" fill="hold">
                            <p:stCondLst>
                              <p:cond delay="500"/>
                            </p:stCondLst>
                            <p:childTnLst>
                              <p:par>
                                <p:cTn id="16" presetID="2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edge">
                                      <p:cBhvr>
                                        <p:cTn id="18" dur="2000"/>
                                        <p:tgtEl>
                                          <p:spTgt spid="13"/>
                                        </p:tgtEl>
                                      </p:cBhvr>
                                    </p:animEffect>
                                  </p:childTnLst>
                                </p:cTn>
                              </p:par>
                            </p:childTnLst>
                          </p:cTn>
                        </p:par>
                        <p:par>
                          <p:cTn id="19" fill="hold">
                            <p:stCondLst>
                              <p:cond delay="2500"/>
                            </p:stCondLst>
                            <p:childTnLst>
                              <p:par>
                                <p:cTn id="20" presetID="2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edge">
                                      <p:cBhvr>
                                        <p:cTn id="22" dur="2000"/>
                                        <p:tgtEl>
                                          <p:spTgt spid="15"/>
                                        </p:tgtEl>
                                      </p:cBhvr>
                                    </p:animEffect>
                                  </p:childTnLst>
                                </p:cTn>
                              </p:par>
                            </p:childTnLst>
                          </p:cTn>
                        </p:par>
                        <p:par>
                          <p:cTn id="23" fill="hold">
                            <p:stCondLst>
                              <p:cond delay="4500"/>
                            </p:stCondLst>
                            <p:childTnLst>
                              <p:par>
                                <p:cTn id="24" presetID="9" presetClass="entr" presetSubtype="0" fill="hold" nodeType="after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dissolve">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ppt_y</p:attrName>
                                        </p:attrNameLst>
                                      </p:cBhvr>
                                      <p:tavLst>
                                        <p:tav tm="0">
                                          <p:val>
                                            <p:strVal val="#ppt_y+#ppt_h*1.125000"/>
                                          </p:val>
                                        </p:tav>
                                        <p:tav tm="100000">
                                          <p:val>
                                            <p:strVal val="#ppt_y"/>
                                          </p:val>
                                        </p:tav>
                                      </p:tavLst>
                                    </p:anim>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randombar(horizontal)">
                                      <p:cBhvr>
                                        <p:cTn id="37" dur="500"/>
                                        <p:tgtEl>
                                          <p:spTgt spid="3"/>
                                        </p:tgtEl>
                                      </p:cBhvr>
                                    </p:animEffec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ssolv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1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3"/>
          <a:srcRect l="33796" t="-33333" r="34723" b="-40741"/>
          <a:stretch/>
        </p:blipFill>
        <p:spPr bwMode="auto">
          <a:xfrm>
            <a:off x="1066800" y="1600200"/>
            <a:ext cx="3048000" cy="1066800"/>
          </a:xfrm>
          <a:prstGeom prst="rect">
            <a:avLst/>
          </a:prstGeom>
          <a:ln>
            <a:noFill/>
          </a:ln>
          <a:extLst>
            <a:ext uri="{53640926-AAD7-44D8-BBD7-CCE9431645EC}">
              <a14:shadowObscured xmlns:a14="http://schemas.microsoft.com/office/drawing/2010/main"/>
            </a:ext>
          </a:extLst>
        </p:spPr>
      </p:pic>
      <p:sp>
        <p:nvSpPr>
          <p:cNvPr id="39937" name="Page Title"/>
          <p:cNvSpPr>
            <a:spLocks noGrp="1"/>
          </p:cNvSpPr>
          <p:nvPr>
            <p:ph type="title" idx="4294967295"/>
          </p:nvPr>
        </p:nvSpPr>
        <p:spPr>
          <a:xfrm>
            <a:off x="152400" y="127000"/>
            <a:ext cx="8229600" cy="639763"/>
          </a:xfrm>
        </p:spPr>
        <p:txBody>
          <a:bodyPr/>
          <a:lstStyle/>
          <a:p>
            <a:pPr algn="l"/>
            <a:r>
              <a:rPr lang="en-US" sz="3200" b="1" dirty="0">
                <a:solidFill>
                  <a:schemeClr val="bg1"/>
                </a:solidFill>
                <a:latin typeface="Calibri" charset="0"/>
              </a:rPr>
              <a:t>Explore</a:t>
            </a:r>
          </a:p>
        </p:txBody>
      </p:sp>
      <p:sp>
        <p:nvSpPr>
          <p:cNvPr id="39938" name="Green Background"/>
          <p:cNvSpPr>
            <a:spLocks noChangeArrowheads="1"/>
          </p:cNvSpPr>
          <p:nvPr/>
        </p:nvSpPr>
        <p:spPr bwMode="auto">
          <a:xfrm>
            <a:off x="228600" y="685800"/>
            <a:ext cx="8686800" cy="5029200"/>
          </a:xfrm>
          <a:prstGeom prst="roundRect">
            <a:avLst>
              <a:gd name="adj" fmla="val 7954"/>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dirty="0"/>
          </a:p>
        </p:txBody>
      </p:sp>
      <p:sp>
        <p:nvSpPr>
          <p:cNvPr id="399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fld id="{96800BFE-830E-B346-BB27-3C7389F9C825}" type="slidenum">
              <a:rPr lang="en-US" sz="1200">
                <a:solidFill>
                  <a:schemeClr val="bg1"/>
                </a:solidFill>
              </a:rPr>
              <a:pPr algn="ctr" eaLnBrk="1" hangingPunct="1"/>
              <a:t>6</a:t>
            </a:fld>
            <a:endParaRPr lang="en-US" sz="1200">
              <a:solidFill>
                <a:schemeClr val="bg1"/>
              </a:solidFill>
            </a:endParaRPr>
          </a:p>
        </p:txBody>
      </p:sp>
      <p:sp>
        <p:nvSpPr>
          <p:cNvPr id="19" name="Agenda Link">
            <a:hlinkClick r:id="rId4"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10" name="TextBox 9"/>
          <p:cNvSpPr txBox="1"/>
          <p:nvPr/>
        </p:nvSpPr>
        <p:spPr>
          <a:xfrm>
            <a:off x="304800" y="4191000"/>
            <a:ext cx="7772400" cy="1384995"/>
          </a:xfrm>
          <a:prstGeom prst="rect">
            <a:avLst/>
          </a:prstGeom>
          <a:noFill/>
        </p:spPr>
        <p:txBody>
          <a:bodyPr wrap="square" rtlCol="0">
            <a:spAutoFit/>
          </a:bodyPr>
          <a:lstStyle/>
          <a:p>
            <a:r>
              <a:rPr lang="en-US" sz="2800" dirty="0" smtClean="0">
                <a:solidFill>
                  <a:srgbClr val="000000"/>
                </a:solidFill>
              </a:rPr>
              <a:t>A </a:t>
            </a:r>
            <a:r>
              <a:rPr lang="en-US" sz="2800" u="sng" dirty="0" smtClean="0">
                <a:solidFill>
                  <a:srgbClr val="000000"/>
                </a:solidFill>
              </a:rPr>
              <a:t>unit rate </a:t>
            </a:r>
            <a:r>
              <a:rPr lang="en-US" sz="2800" dirty="0" smtClean="0">
                <a:solidFill>
                  <a:srgbClr val="000000"/>
                </a:solidFill>
              </a:rPr>
              <a:t>is a </a:t>
            </a:r>
            <a:r>
              <a:rPr lang="en-US" sz="2800" u="sng" dirty="0"/>
              <a:t>comparison of 2 different quantities where one measurement only has 1 unit</a:t>
            </a:r>
            <a:r>
              <a:rPr lang="en-US" sz="2800" dirty="0"/>
              <a:t>. </a:t>
            </a:r>
            <a:endParaRPr lang="en-US" sz="2800" dirty="0" smtClean="0"/>
          </a:p>
          <a:p>
            <a:r>
              <a:rPr lang="en-US" sz="2800" dirty="0" smtClean="0">
                <a:solidFill>
                  <a:srgbClr val="000000"/>
                </a:solidFill>
              </a:rPr>
              <a:t>Like Tillman’s speed, 5 meters to</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1 </a:t>
            </a:r>
            <a:r>
              <a:rPr lang="en-US" sz="2800" dirty="0" smtClean="0">
                <a:solidFill>
                  <a:srgbClr val="000000"/>
                </a:solidFill>
              </a:rPr>
              <a:t>second! </a:t>
            </a:r>
          </a:p>
        </p:txBody>
      </p:sp>
      <p:sp>
        <p:nvSpPr>
          <p:cNvPr id="12" name="TextBox 11"/>
          <p:cNvSpPr txBox="1"/>
          <p:nvPr/>
        </p:nvSpPr>
        <p:spPr>
          <a:xfrm>
            <a:off x="381000" y="2362200"/>
            <a:ext cx="7772400" cy="523220"/>
          </a:xfrm>
          <a:prstGeom prst="rect">
            <a:avLst/>
          </a:prstGeom>
          <a:noFill/>
        </p:spPr>
        <p:txBody>
          <a:bodyPr wrap="square" rtlCol="0">
            <a:spAutoFit/>
          </a:bodyPr>
          <a:lstStyle/>
          <a:p>
            <a:r>
              <a:rPr lang="en-US" sz="2800" dirty="0" smtClean="0">
                <a:solidFill>
                  <a:schemeClr val="accent2">
                    <a:lumMod val="60000"/>
                    <a:lumOff val="40000"/>
                  </a:schemeClr>
                </a:solidFill>
              </a:rPr>
              <a:t>A </a:t>
            </a:r>
            <a:r>
              <a:rPr lang="en-US" sz="2800" u="sng" dirty="0" smtClean="0">
                <a:solidFill>
                  <a:schemeClr val="accent2">
                    <a:lumMod val="60000"/>
                    <a:lumOff val="40000"/>
                  </a:schemeClr>
                </a:solidFill>
              </a:rPr>
              <a:t>rate</a:t>
            </a:r>
            <a:r>
              <a:rPr lang="en-US" sz="2800" dirty="0" smtClean="0">
                <a:solidFill>
                  <a:schemeClr val="accent2">
                    <a:lumMod val="60000"/>
                    <a:lumOff val="40000"/>
                  </a:schemeClr>
                </a:solidFill>
              </a:rPr>
              <a:t> with a </a:t>
            </a:r>
            <a:r>
              <a:rPr lang="en-US" sz="2800" b="1" u="sng" dirty="0" smtClean="0">
                <a:solidFill>
                  <a:schemeClr val="accent2">
                    <a:lumMod val="60000"/>
                    <a:lumOff val="40000"/>
                  </a:schemeClr>
                </a:solidFill>
              </a:rPr>
              <a:t>denominator of 1 </a:t>
            </a:r>
            <a:r>
              <a:rPr lang="en-US" sz="2800" dirty="0" smtClean="0">
                <a:solidFill>
                  <a:schemeClr val="accent2">
                    <a:lumMod val="60000"/>
                    <a:lumOff val="40000"/>
                  </a:schemeClr>
                </a:solidFill>
              </a:rPr>
              <a:t>has a special name!  </a:t>
            </a:r>
          </a:p>
        </p:txBody>
      </p:sp>
      <p:pic>
        <p:nvPicPr>
          <p:cNvPr id="13" name="Picture 12"/>
          <p:cNvPicPr/>
          <p:nvPr/>
        </p:nvPicPr>
        <p:blipFill rotWithShape="1">
          <a:blip r:embed="rId3"/>
          <a:srcRect l="33796" t="-33333" r="34723" b="-40741"/>
          <a:stretch/>
        </p:blipFill>
        <p:spPr bwMode="auto">
          <a:xfrm>
            <a:off x="685800" y="1219200"/>
            <a:ext cx="3048000" cy="1066800"/>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381000" y="762000"/>
            <a:ext cx="7772400" cy="523220"/>
          </a:xfrm>
          <a:prstGeom prst="rect">
            <a:avLst/>
          </a:prstGeom>
          <a:noFill/>
        </p:spPr>
        <p:txBody>
          <a:bodyPr wrap="square" rtlCol="0">
            <a:spAutoFit/>
          </a:bodyPr>
          <a:lstStyle/>
          <a:p>
            <a:r>
              <a:rPr lang="en-US" sz="2800" dirty="0" smtClean="0">
                <a:solidFill>
                  <a:srgbClr val="000000"/>
                </a:solidFill>
              </a:rPr>
              <a:t>Tillman’s rate of skateboarding: </a:t>
            </a:r>
          </a:p>
        </p:txBody>
      </p:sp>
      <p:sp>
        <p:nvSpPr>
          <p:cNvPr id="2" name="Rectangle 1"/>
          <p:cNvSpPr/>
          <p:nvPr/>
        </p:nvSpPr>
        <p:spPr>
          <a:xfrm>
            <a:off x="2590800" y="3276600"/>
            <a:ext cx="3267090" cy="923330"/>
          </a:xfrm>
          <a:prstGeom prst="rect">
            <a:avLst/>
          </a:prstGeom>
          <a:solidFill>
            <a:srgbClr val="C0504D"/>
          </a:solidFill>
          <a:scene3d>
            <a:camera prst="orthographicFront"/>
            <a:lightRig rig="threePt" dir="t"/>
          </a:scene3d>
          <a:sp3d>
            <a:bevelT/>
          </a:sp3d>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UNIT RATE</a:t>
            </a:r>
            <a:endParaRPr lang="en-US" sz="5400" b="1" cap="none" spc="0"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endParaRPr>
          </a:p>
        </p:txBody>
      </p:sp>
      <p:sp>
        <p:nvSpPr>
          <p:cNvPr id="5" name="Oval 4"/>
          <p:cNvSpPr/>
          <p:nvPr/>
        </p:nvSpPr>
        <p:spPr>
          <a:xfrm>
            <a:off x="2362200" y="1676400"/>
            <a:ext cx="1447800" cy="533400"/>
          </a:xfrm>
          <a:prstGeom prst="ellipse">
            <a:avLst/>
          </a:prstGeom>
          <a:solidFill>
            <a:schemeClr val="accent2">
              <a:lumMod val="75000"/>
              <a:alpha val="0"/>
            </a:schemeClr>
          </a:solidFill>
          <a:ln w="3810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Bent Arrow 13"/>
          <p:cNvSpPr/>
          <p:nvPr/>
        </p:nvSpPr>
        <p:spPr>
          <a:xfrm rot="21195275" flipH="1">
            <a:off x="3702998" y="1702469"/>
            <a:ext cx="491112" cy="801962"/>
          </a:xfrm>
          <a:prstGeom prst="bentArrow">
            <a:avLst>
              <a:gd name="adj1" fmla="val 29837"/>
              <a:gd name="adj2" fmla="val 31428"/>
              <a:gd name="adj3" fmla="val 50000"/>
              <a:gd name="adj4" fmla="val 50000"/>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p:cNvPicPr>
            <a:picLocks noChangeAspect="1"/>
          </p:cNvPicPr>
          <p:nvPr/>
        </p:nvPicPr>
        <p:blipFill>
          <a:blip r:embed="rId5"/>
          <a:stretch>
            <a:fillRect/>
          </a:stretch>
        </p:blipFill>
        <p:spPr>
          <a:xfrm>
            <a:off x="6184900" y="228600"/>
            <a:ext cx="2959100" cy="2020488"/>
          </a:xfrm>
          <a:prstGeom prst="rect">
            <a:avLst/>
          </a:prstGeom>
        </p:spPr>
      </p:pic>
      <p:sp>
        <p:nvSpPr>
          <p:cNvPr id="18" name="Oval Callout 17"/>
          <p:cNvSpPr/>
          <p:nvPr/>
        </p:nvSpPr>
        <p:spPr>
          <a:xfrm>
            <a:off x="5029200" y="609600"/>
            <a:ext cx="1828800" cy="1676400"/>
          </a:xfrm>
          <a:prstGeom prst="wedgeEllipseCallout">
            <a:avLst>
              <a:gd name="adj1" fmla="val 78786"/>
              <a:gd name="adj2" fmla="val -8277"/>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2200" b="1" dirty="0" smtClean="0"/>
              <a:t>The word </a:t>
            </a:r>
            <a:r>
              <a:rPr lang="en-US" sz="2200" b="1" dirty="0" smtClean="0">
                <a:solidFill>
                  <a:schemeClr val="accent2">
                    <a:lumMod val="50000"/>
                  </a:schemeClr>
                </a:solidFill>
              </a:rPr>
              <a:t>unit</a:t>
            </a:r>
            <a:r>
              <a:rPr lang="en-US" sz="2200" b="1" dirty="0" smtClean="0">
                <a:solidFill>
                  <a:srgbClr val="953735"/>
                </a:solidFill>
              </a:rPr>
              <a:t> </a:t>
            </a:r>
            <a:r>
              <a:rPr lang="en-US" sz="2200" b="1" dirty="0" smtClean="0"/>
              <a:t>means 1.</a:t>
            </a:r>
            <a:endParaRPr lang="en-US" sz="2200" b="1"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2"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strips(downLeft)">
                                      <p:cBhvr>
                                        <p:cTn id="25" dur="500"/>
                                        <p:tgtEl>
                                          <p:spTgt spid="2"/>
                                        </p:tgtEl>
                                      </p:cBhvr>
                                    </p:animEffect>
                                  </p:childTnLst>
                                </p:cTn>
                              </p:par>
                            </p:childTnLst>
                          </p:cTn>
                        </p:par>
                        <p:par>
                          <p:cTn id="26" fill="hold">
                            <p:stCondLst>
                              <p:cond delay="500"/>
                            </p:stCondLst>
                            <p:childTnLst>
                              <p:par>
                                <p:cTn id="27" presetID="28" presetClass="path" presetSubtype="0" accel="50000" decel="50000" fill="hold" grpId="1" nodeType="afterEffect">
                                  <p:stCondLst>
                                    <p:cond delay="0"/>
                                  </p:stCondLst>
                                  <p:childTnLst>
                                    <p:animMotion origin="layout" path="M 0 0  C 0.017 0  0.031 0.01867  0.031 0.04133  C 0.031 0.06533  0.017 0.084  0 0.084  C -0.017 0.084  -0.031 0.10267  -0.031 0.12533  C -0.031 0.148  -0.017 0.16667  0 0.16667  C 0.017 0.16667  0.031 0.18533  0.031 0.208  C 0.031 0.23067  0.017 0.24933  0 0.24933  C -0.017 0.24933  -0.031 0.268  -0.031 0.292  C -0.031 0.31467  -0.017 0.33333  0 0.33333  C 0.017 0.33333  0.031 0.31467  0.031 0.292  C 0.031 0.268  0.017 0.24933  0 0.24933  C -0.017 0.24933  -0.031 0.23067  -0.031 0.208  C -0.031 0.18533  -0.017 0.16667  0 0.16667  C 0.017 0.16667  0.031 0.148  0.031 0.12533  C 0.031 0.10267  0.017 0.084  0 0.084  C -0.017 0.084  -0.031 0.06533  -0.031 0.04133  C -0.031 0.01867  -0.017 0  0 0  Z" pathEditMode="relative" ptsTypes="">
                                      <p:cBhvr>
                                        <p:cTn id="28" dur="2000" fill="hold"/>
                                        <p:tgtEl>
                                          <p:spTgt spid="2"/>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ircle(in)">
                                      <p:cBhvr>
                                        <p:cTn id="33" dur="2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 grpId="1" animBg="1"/>
      <p:bldP spid="2" grpId="2" animBg="1"/>
      <p:bldP spid="5" grpId="0" animBg="1"/>
      <p:bldP spid="14"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latin typeface="Calibri" charset="0"/>
              </a:rPr>
              <a:t>Explore – Mini Lesson</a:t>
            </a:r>
            <a:endParaRPr lang="en-US" sz="3200" b="1" dirty="0">
              <a:solidFill>
                <a:schemeClr val="bg1"/>
              </a:solidFill>
              <a:latin typeface="Calibri" charset="0"/>
            </a:endParaRPr>
          </a:p>
        </p:txBody>
      </p:sp>
      <p:sp>
        <p:nvSpPr>
          <p:cNvPr id="4" name="Agenda Link">
            <a:hlinkClick r:id="rId3"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fld id="{AD235A41-E7B0-4E43-819E-B266B4E2F748}" type="slidenum">
              <a:rPr lang="en-US" sz="1200">
                <a:solidFill>
                  <a:schemeClr val="bg1"/>
                </a:solidFill>
              </a:rPr>
              <a:pPr algn="ctr" eaLnBrk="1" hangingPunct="1"/>
              <a:t>7</a:t>
            </a:fld>
            <a:endParaRPr lang="en-US" sz="1200">
              <a:solidFill>
                <a:schemeClr val="bg1"/>
              </a:solidFill>
            </a:endParaRPr>
          </a:p>
        </p:txBody>
      </p:sp>
      <p:sp>
        <p:nvSpPr>
          <p:cNvPr id="35844" name="Green Background"/>
          <p:cNvSpPr>
            <a:spLocks noChangeArrowheads="1"/>
          </p:cNvSpPr>
          <p:nvPr/>
        </p:nvSpPr>
        <p:spPr bwMode="auto">
          <a:xfrm>
            <a:off x="228600" y="838200"/>
            <a:ext cx="8686800" cy="4910137"/>
          </a:xfrm>
          <a:prstGeom prst="roundRect">
            <a:avLst>
              <a:gd name="adj" fmla="val 7954"/>
            </a:avLst>
          </a:prstGeom>
          <a:ln>
            <a:headEnd/>
            <a:tailEnd/>
          </a:ln>
        </p:spPr>
        <p:style>
          <a:lnRef idx="2">
            <a:schemeClr val="dk1"/>
          </a:lnRef>
          <a:fillRef idx="1">
            <a:schemeClr val="lt1"/>
          </a:fillRef>
          <a:effectRef idx="0">
            <a:schemeClr val="dk1"/>
          </a:effectRef>
          <a:fontRef idx="minor">
            <a:schemeClr val="dk1"/>
          </a:fontRef>
        </p:style>
        <p:txBody>
          <a:bodyPr wrap="none" anchor="ctr">
            <a:scene3d>
              <a:camera prst="orthographicFront"/>
              <a:lightRig rig="soft" dir="t">
                <a:rot lat="0" lon="0" rev="10800000"/>
              </a:lightRig>
            </a:scene3d>
            <a:sp3d>
              <a:bevelT w="27940" h="12700"/>
              <a:contourClr>
                <a:srgbClr val="DDDDDD"/>
              </a:contourClr>
            </a:sp3d>
          </a:bodyPr>
          <a:lstStyle/>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spc="150" dirty="0">
              <a:ln w="11430"/>
              <a:solidFill>
                <a:srgbClr val="F8F8F8"/>
              </a:solidFill>
              <a:effectLst>
                <a:outerShdw blurRad="25400" algn="tl" rotWithShape="0">
                  <a:srgbClr val="000000">
                    <a:alpha val="43000"/>
                  </a:srgbClr>
                </a:outerShdw>
              </a:effectLst>
            </a:endParaRPr>
          </a:p>
          <a:p>
            <a:pPr>
              <a:defRPr/>
            </a:pPr>
            <a:endParaRPr lang="en-US" sz="30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p:txBody>
      </p:sp>
      <p:pic>
        <p:nvPicPr>
          <p:cNvPr id="10" name="Picture 9"/>
          <p:cNvPicPr>
            <a:picLocks noChangeAspect="1"/>
          </p:cNvPicPr>
          <p:nvPr/>
        </p:nvPicPr>
        <p:blipFill>
          <a:blip r:embed="rId4"/>
          <a:stretch>
            <a:fillRect/>
          </a:stretch>
        </p:blipFill>
        <p:spPr>
          <a:xfrm>
            <a:off x="7278049" y="4114800"/>
            <a:ext cx="1893534" cy="2022484"/>
          </a:xfrm>
          <a:prstGeom prst="rect">
            <a:avLst/>
          </a:prstGeom>
        </p:spPr>
      </p:pic>
      <p:sp>
        <p:nvSpPr>
          <p:cNvPr id="8" name="TextBox 7"/>
          <p:cNvSpPr txBox="1"/>
          <p:nvPr/>
        </p:nvSpPr>
        <p:spPr>
          <a:xfrm>
            <a:off x="381000" y="1066800"/>
            <a:ext cx="8382000" cy="2185214"/>
          </a:xfrm>
          <a:prstGeom prst="rect">
            <a:avLst/>
          </a:prstGeom>
          <a:noFill/>
        </p:spPr>
        <p:txBody>
          <a:bodyPr wrap="square" rtlCol="0">
            <a:spAutoFit/>
          </a:bodyPr>
          <a:lstStyle/>
          <a:p>
            <a:r>
              <a:rPr lang="en-US" sz="2400" b="1" dirty="0" smtClean="0">
                <a:solidFill>
                  <a:srgbClr val="000000"/>
                </a:solidFill>
              </a:rPr>
              <a:t>A </a:t>
            </a:r>
            <a:r>
              <a:rPr lang="en-US" sz="2400" b="1" u="sng" dirty="0" smtClean="0">
                <a:solidFill>
                  <a:srgbClr val="000000"/>
                </a:solidFill>
              </a:rPr>
              <a:t>rate and unit rate</a:t>
            </a:r>
            <a:r>
              <a:rPr lang="en-US" sz="2400" b="1" dirty="0" smtClean="0">
                <a:solidFill>
                  <a:srgbClr val="000000"/>
                </a:solidFill>
              </a:rPr>
              <a:t> are often found in the following real-world situations:</a:t>
            </a:r>
          </a:p>
          <a:p>
            <a:endParaRPr lang="en-US" sz="2400" b="1" dirty="0">
              <a:solidFill>
                <a:srgbClr val="FFFFFF"/>
              </a:solidFill>
              <a:sym typeface="Wingdings"/>
            </a:endParaRPr>
          </a:p>
          <a:p>
            <a:pPr lvl="1"/>
            <a:endParaRPr lang="en-US" sz="2400" b="1" dirty="0" smtClean="0">
              <a:solidFill>
                <a:srgbClr val="FFFFFF"/>
              </a:solidFill>
              <a:sym typeface="Wingdings"/>
            </a:endParaRPr>
          </a:p>
          <a:p>
            <a:pPr lvl="1"/>
            <a:endParaRPr lang="en-US" sz="2200" b="1" dirty="0" smtClean="0">
              <a:solidFill>
                <a:srgbClr val="FFFFFF"/>
              </a:solidFill>
              <a:sym typeface="Wingdings"/>
            </a:endParaRPr>
          </a:p>
          <a:p>
            <a:endParaRPr lang="en-US" dirty="0"/>
          </a:p>
        </p:txBody>
      </p:sp>
      <p:sp>
        <p:nvSpPr>
          <p:cNvPr id="9" name="TextBox 8"/>
          <p:cNvSpPr txBox="1"/>
          <p:nvPr/>
        </p:nvSpPr>
        <p:spPr>
          <a:xfrm>
            <a:off x="381000" y="1905000"/>
            <a:ext cx="8382000" cy="1107996"/>
          </a:xfrm>
          <a:prstGeom prst="rect">
            <a:avLst/>
          </a:prstGeom>
          <a:noFill/>
        </p:spPr>
        <p:txBody>
          <a:bodyPr wrap="square" rtlCol="0">
            <a:spAutoFit/>
          </a:bodyPr>
          <a:lstStyle/>
          <a:p>
            <a:pPr marL="342900" indent="-342900">
              <a:buFont typeface="Wingdings" charset="0"/>
              <a:buChar char="à"/>
            </a:pP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Wingdings"/>
              </a:rPr>
              <a:t>Distance and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Wingdings"/>
              </a:rPr>
              <a:t>Time</a:t>
            </a:r>
          </a:p>
          <a:p>
            <a:r>
              <a:rPr lang="en-US" sz="2400" b="1" dirty="0">
                <a:solidFill>
                  <a:srgbClr val="000000"/>
                </a:solidFill>
                <a:sym typeface="Wingdings"/>
              </a:rPr>
              <a:t> </a:t>
            </a:r>
            <a:r>
              <a:rPr lang="en-US" sz="2400" b="1" dirty="0" smtClean="0">
                <a:solidFill>
                  <a:srgbClr val="000000"/>
                </a:solidFill>
                <a:sym typeface="Wingdings"/>
              </a:rPr>
              <a:t>  (ex 1) Homer ran 60 </a:t>
            </a:r>
            <a:r>
              <a:rPr lang="en-US" sz="2400" b="1" u="sng" dirty="0">
                <a:solidFill>
                  <a:srgbClr val="000000"/>
                </a:solidFill>
                <a:sym typeface="Wingdings"/>
              </a:rPr>
              <a:t>yards</a:t>
            </a:r>
            <a:r>
              <a:rPr lang="en-US" sz="2400" b="1" dirty="0">
                <a:solidFill>
                  <a:srgbClr val="000000"/>
                </a:solidFill>
                <a:sym typeface="Wingdings"/>
              </a:rPr>
              <a:t> in 2</a:t>
            </a:r>
            <a:r>
              <a:rPr lang="en-US" sz="2400" b="1" dirty="0" smtClean="0">
                <a:solidFill>
                  <a:srgbClr val="000000"/>
                </a:solidFill>
                <a:sym typeface="Wingdings"/>
              </a:rPr>
              <a:t>0 </a:t>
            </a:r>
            <a:r>
              <a:rPr lang="en-US" sz="2400" b="1" u="sng" dirty="0">
                <a:solidFill>
                  <a:srgbClr val="000000"/>
                </a:solidFill>
                <a:sym typeface="Wingdings"/>
              </a:rPr>
              <a:t>seconds</a:t>
            </a:r>
            <a:r>
              <a:rPr lang="en-US" sz="2400" b="1" dirty="0">
                <a:solidFill>
                  <a:srgbClr val="000000"/>
                </a:solidFill>
                <a:sym typeface="Wingdings"/>
              </a:rPr>
              <a:t>.</a:t>
            </a:r>
          </a:p>
          <a:p>
            <a:endParaRPr lang="en-US" dirty="0"/>
          </a:p>
        </p:txBody>
      </p:sp>
      <p:sp>
        <p:nvSpPr>
          <p:cNvPr id="11" name="TextBox 10"/>
          <p:cNvSpPr txBox="1"/>
          <p:nvPr/>
        </p:nvSpPr>
        <p:spPr>
          <a:xfrm>
            <a:off x="228600" y="2971800"/>
            <a:ext cx="8534400" cy="2123658"/>
          </a:xfrm>
          <a:prstGeom prst="rect">
            <a:avLst/>
          </a:prstGeom>
          <a:noFill/>
        </p:spPr>
        <p:txBody>
          <a:bodyPr wrap="square" rtlCol="0">
            <a:spAutoFit/>
          </a:bodyPr>
          <a:lstStyle/>
          <a:p>
            <a:pPr marL="342900" indent="-342900">
              <a:buFont typeface="Wingdings" charset="0"/>
              <a:buChar char="à"/>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sym typeface="Wingdings"/>
              </a:rPr>
              <a:t>Cooking and Mixtures</a:t>
            </a:r>
          </a:p>
          <a:p>
            <a:r>
              <a:rPr lang="en-US" sz="2400" b="1" dirty="0">
                <a:solidFill>
                  <a:srgbClr val="000000"/>
                </a:solidFill>
                <a:sym typeface="Wingdings"/>
              </a:rPr>
              <a:t> </a:t>
            </a:r>
            <a:r>
              <a:rPr lang="en-US" sz="2400" b="1" dirty="0" smtClean="0">
                <a:solidFill>
                  <a:srgbClr val="000000"/>
                </a:solidFill>
                <a:sym typeface="Wingdings"/>
              </a:rPr>
              <a:t>  (ex 2) </a:t>
            </a:r>
            <a:r>
              <a:rPr lang="en-US" sz="2200" b="1" dirty="0">
                <a:solidFill>
                  <a:srgbClr val="000000"/>
                </a:solidFill>
                <a:sym typeface="Wingdings"/>
              </a:rPr>
              <a:t>A brownie </a:t>
            </a:r>
            <a:r>
              <a:rPr lang="en-US" sz="2200" b="1" dirty="0" smtClean="0">
                <a:solidFill>
                  <a:srgbClr val="000000"/>
                </a:solidFill>
                <a:sym typeface="Wingdings"/>
              </a:rPr>
              <a:t>recipe </a:t>
            </a:r>
            <a:r>
              <a:rPr lang="en-US" sz="2200" b="1" dirty="0">
                <a:solidFill>
                  <a:srgbClr val="000000"/>
                </a:solidFill>
                <a:sym typeface="Wingdings"/>
              </a:rPr>
              <a:t>has </a:t>
            </a:r>
            <a:r>
              <a:rPr lang="en-US" sz="2200" b="1" dirty="0" smtClean="0">
                <a:solidFill>
                  <a:srgbClr val="000000"/>
                </a:solidFill>
                <a:sym typeface="Wingdings"/>
              </a:rPr>
              <a:t>4 </a:t>
            </a:r>
            <a:r>
              <a:rPr lang="en-US" sz="2200" b="1" u="sng" dirty="0">
                <a:solidFill>
                  <a:srgbClr val="000000"/>
                </a:solidFill>
                <a:sym typeface="Wingdings"/>
              </a:rPr>
              <a:t>cups of flour </a:t>
            </a:r>
            <a:r>
              <a:rPr lang="en-US" sz="2200" b="1" dirty="0">
                <a:solidFill>
                  <a:srgbClr val="000000"/>
                </a:solidFill>
                <a:sym typeface="Wingdings"/>
              </a:rPr>
              <a:t>for every </a:t>
            </a:r>
            <a:r>
              <a:rPr lang="en-US" sz="2200" b="1" dirty="0" smtClean="0">
                <a:solidFill>
                  <a:srgbClr val="000000"/>
                </a:solidFill>
                <a:sym typeface="Wingdings"/>
              </a:rPr>
              <a:t>2 </a:t>
            </a:r>
            <a:r>
              <a:rPr lang="en-US" sz="2200" b="1" u="sng" dirty="0" smtClean="0">
                <a:solidFill>
                  <a:srgbClr val="000000"/>
                </a:solidFill>
                <a:sym typeface="Wingdings"/>
              </a:rPr>
              <a:t>cups of </a:t>
            </a:r>
            <a:r>
              <a:rPr lang="en-US" sz="2200" b="1" u="sng" dirty="0" err="1" smtClean="0">
                <a:solidFill>
                  <a:srgbClr val="000000"/>
                </a:solidFill>
                <a:sym typeface="Wingdings"/>
              </a:rPr>
              <a:t>sugar.</a:t>
            </a:r>
            <a:r>
              <a:rPr lang="en-US" sz="2200" b="1" u="sng" dirty="0" err="1" smtClean="0">
                <a:solidFill>
                  <a:srgbClr val="FFFFFF"/>
                </a:solidFill>
                <a:sym typeface="Wingdings"/>
              </a:rPr>
              <a:t>of</a:t>
            </a:r>
            <a:r>
              <a:rPr lang="en-US" sz="2200" b="1" u="sng" dirty="0" smtClean="0">
                <a:solidFill>
                  <a:srgbClr val="FFFFFF"/>
                </a:solidFill>
                <a:sym typeface="Wingdings"/>
              </a:rPr>
              <a:t> </a:t>
            </a:r>
            <a:r>
              <a:rPr lang="en-US" sz="2200" b="1" dirty="0" err="1" smtClean="0">
                <a:solidFill>
                  <a:srgbClr val="FFFFFF"/>
                </a:solidFill>
                <a:sym typeface="Wingdings"/>
              </a:rPr>
              <a:t>sug</a:t>
            </a:r>
            <a:endParaRPr lang="en-US" sz="2200" b="1" dirty="0" smtClean="0">
              <a:solidFill>
                <a:srgbClr val="FFFFFF"/>
              </a:solidFill>
              <a:sym typeface="Wingdings"/>
            </a:endParaRPr>
          </a:p>
          <a:p>
            <a:endParaRPr lang="en-US" sz="2200" b="1" dirty="0">
              <a:solidFill>
                <a:srgbClr val="FFFFFF"/>
              </a:solidFill>
              <a:sym typeface="Wingdings"/>
            </a:endParaRPr>
          </a:p>
          <a:p>
            <a:r>
              <a:rPr lang="en-US" sz="2200" b="1" dirty="0" smtClean="0">
                <a:solidFill>
                  <a:srgbClr val="FFFFFF"/>
                </a:solidFill>
                <a:sym typeface="Wingdings"/>
              </a:rPr>
              <a:t>ar</a:t>
            </a:r>
            <a:r>
              <a:rPr lang="en-US" sz="2200" b="1" dirty="0">
                <a:solidFill>
                  <a:srgbClr val="FFFFFF"/>
                </a:solidFill>
                <a:sym typeface="Wingdings"/>
              </a:rPr>
              <a:t>.</a:t>
            </a:r>
          </a:p>
          <a:p>
            <a:endParaRPr lang="en-US" dirty="0"/>
          </a:p>
        </p:txBody>
      </p:sp>
      <p:sp>
        <p:nvSpPr>
          <p:cNvPr id="12" name="TextBox 11"/>
          <p:cNvSpPr txBox="1"/>
          <p:nvPr/>
        </p:nvSpPr>
        <p:spPr>
          <a:xfrm>
            <a:off x="152400" y="4038600"/>
            <a:ext cx="8382000" cy="830997"/>
          </a:xfrm>
          <a:prstGeom prst="rect">
            <a:avLst/>
          </a:prstGeom>
          <a:noFill/>
        </p:spPr>
        <p:txBody>
          <a:bodyPr wrap="square" rtlCol="0">
            <a:spAutoFit/>
          </a:bodyPr>
          <a:lstStyle/>
          <a:p>
            <a:pPr marL="342900" indent="-342900">
              <a:buFont typeface="Wingdings" charset="0"/>
              <a:buChar char="à"/>
            </a:pPr>
            <a:r>
              <a:rPr lang="en-US" sz="2400" dirty="0">
                <a:ln w="18000">
                  <a:solidFill>
                    <a:schemeClr val="accent2">
                      <a:satMod val="140000"/>
                    </a:schemeClr>
                  </a:solidFill>
                  <a:prstDash val="solid"/>
                  <a:miter lim="800000"/>
                </a:ln>
                <a:noFill/>
                <a:effectLst>
                  <a:outerShdw blurRad="25500" dist="23000" dir="7020000" algn="tl">
                    <a:srgbClr val="000000">
                      <a:alpha val="50000"/>
                    </a:srgbClr>
                  </a:outerShdw>
                </a:effectLst>
                <a:sym typeface="Wingdings"/>
              </a:rPr>
              <a:t>Prices </a:t>
            </a:r>
            <a:r>
              <a:rPr lang="en-US" sz="24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sym typeface="Wingdings"/>
              </a:rPr>
              <a:t> </a:t>
            </a:r>
          </a:p>
          <a:p>
            <a:r>
              <a:rPr lang="en-US" sz="2400" b="1" dirty="0">
                <a:solidFill>
                  <a:srgbClr val="000000"/>
                </a:solidFill>
                <a:sym typeface="Wingdings"/>
              </a:rPr>
              <a:t> </a:t>
            </a:r>
            <a:r>
              <a:rPr lang="en-US" sz="2400" b="1" dirty="0" smtClean="0">
                <a:solidFill>
                  <a:srgbClr val="000000"/>
                </a:solidFill>
                <a:sym typeface="Wingdings"/>
              </a:rPr>
              <a:t>    (ex 3) </a:t>
            </a:r>
            <a:r>
              <a:rPr lang="en-US" sz="2400" b="1" dirty="0">
                <a:solidFill>
                  <a:srgbClr val="000000"/>
                </a:solidFill>
                <a:sym typeface="Wingdings"/>
              </a:rPr>
              <a:t>Casey </a:t>
            </a:r>
            <a:r>
              <a:rPr lang="en-US" sz="2400" b="1" dirty="0" smtClean="0">
                <a:solidFill>
                  <a:srgbClr val="000000"/>
                </a:solidFill>
                <a:sym typeface="Wingdings"/>
              </a:rPr>
              <a:t>spent </a:t>
            </a:r>
            <a:r>
              <a:rPr lang="en-US" sz="2400" b="1" u="sng" dirty="0" smtClean="0">
                <a:solidFill>
                  <a:srgbClr val="000000"/>
                </a:solidFill>
                <a:sym typeface="Wingdings"/>
              </a:rPr>
              <a:t>$</a:t>
            </a:r>
            <a:r>
              <a:rPr lang="en-US" sz="2400" b="1" dirty="0" smtClean="0">
                <a:solidFill>
                  <a:srgbClr val="000000"/>
                </a:solidFill>
                <a:sym typeface="Wingdings"/>
              </a:rPr>
              <a:t>80 on 8 </a:t>
            </a:r>
            <a:r>
              <a:rPr lang="en-US" sz="2400" b="1" u="sng" dirty="0" smtClean="0">
                <a:solidFill>
                  <a:srgbClr val="000000"/>
                </a:solidFill>
                <a:sym typeface="Wingdings"/>
              </a:rPr>
              <a:t>pizzas</a:t>
            </a:r>
            <a:r>
              <a:rPr lang="en-US" sz="2400" b="1" dirty="0" smtClean="0">
                <a:solidFill>
                  <a:srgbClr val="000000"/>
                </a:solidFill>
                <a:sym typeface="Wingdings"/>
              </a:rPr>
              <a:t>.  </a:t>
            </a:r>
            <a:endParaRPr lang="en-US" dirty="0">
              <a:solidFill>
                <a:srgbClr val="000000"/>
              </a:solidFill>
            </a:endParaRPr>
          </a:p>
        </p:txBody>
      </p:sp>
      <p:sp>
        <p:nvSpPr>
          <p:cNvPr id="13" name="Oval Callout 12"/>
          <p:cNvSpPr/>
          <p:nvPr/>
        </p:nvSpPr>
        <p:spPr>
          <a:xfrm>
            <a:off x="4953000" y="3810000"/>
            <a:ext cx="2667000" cy="1981200"/>
          </a:xfrm>
          <a:prstGeom prst="wedgeEllipseCallout">
            <a:avLst>
              <a:gd name="adj1" fmla="val 58081"/>
              <a:gd name="adj2" fmla="val -4731"/>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2000" b="1" dirty="0" smtClean="0"/>
              <a:t>What are the measurement we are comparing in  (ex 1)? </a:t>
            </a:r>
            <a:endParaRPr lang="en-US" sz="2000" b="1" dirty="0"/>
          </a:p>
        </p:txBody>
      </p:sp>
      <p:sp>
        <p:nvSpPr>
          <p:cNvPr id="14" name="Oval Callout 13"/>
          <p:cNvSpPr/>
          <p:nvPr/>
        </p:nvSpPr>
        <p:spPr>
          <a:xfrm>
            <a:off x="5029200" y="3886200"/>
            <a:ext cx="2514600" cy="1981200"/>
          </a:xfrm>
          <a:prstGeom prst="wedgeEllipseCallout">
            <a:avLst>
              <a:gd name="adj1" fmla="val 58775"/>
              <a:gd name="adj2" fmla="val -3370"/>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2000" b="1" dirty="0" smtClean="0"/>
              <a:t>Yes!  Yards and seconds!  </a:t>
            </a:r>
            <a:endParaRPr lang="en-US" sz="2000" b="1" dirty="0"/>
          </a:p>
        </p:txBody>
      </p:sp>
      <p:sp>
        <p:nvSpPr>
          <p:cNvPr id="15" name="Oval Callout 14"/>
          <p:cNvSpPr/>
          <p:nvPr/>
        </p:nvSpPr>
        <p:spPr>
          <a:xfrm>
            <a:off x="5029200" y="3886200"/>
            <a:ext cx="2590800" cy="1828800"/>
          </a:xfrm>
          <a:prstGeom prst="wedgeEllipseCallout">
            <a:avLst>
              <a:gd name="adj1" fmla="val 65180"/>
              <a:gd name="adj2" fmla="val -5619"/>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2000" b="1" dirty="0" smtClean="0"/>
              <a:t>All rates and unit rates have 2 different measurements</a:t>
            </a:r>
            <a:endParaRPr lang="en-US" sz="2000" b="1" dirty="0"/>
          </a:p>
        </p:txBody>
      </p:sp>
    </p:spTree>
    <p:extLst>
      <p:ext uri="{BB962C8B-B14F-4D97-AF65-F5344CB8AC3E}">
        <p14:creationId xmlns:p14="http://schemas.microsoft.com/office/powerpoint/2010/main" val="146104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1"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up)">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1"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1"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ppt_y</p:attrName>
                                        </p:attrNameLst>
                                      </p:cBhvr>
                                      <p:tavLst>
                                        <p:tav tm="0">
                                          <p:val>
                                            <p:strVal val="#ppt_y+#ppt_h*1.125000"/>
                                          </p:val>
                                        </p:tav>
                                        <p:tav tm="100000">
                                          <p:val>
                                            <p:strVal val="#ppt_y"/>
                                          </p:val>
                                        </p:tav>
                                      </p:tavLst>
                                    </p:anim>
                                    <p:animEffect transition="in" filter="wipe(up)">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1" animBg="1"/>
      <p:bldP spid="14" grpId="1"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latin typeface="Calibri" charset="0"/>
              </a:rPr>
              <a:t>Explore – Mini Lesson</a:t>
            </a:r>
            <a:endParaRPr lang="en-US" sz="3200" b="1" dirty="0">
              <a:solidFill>
                <a:schemeClr val="bg1"/>
              </a:solidFill>
              <a:latin typeface="Calibri" charset="0"/>
            </a:endParaRPr>
          </a:p>
        </p:txBody>
      </p:sp>
      <p:sp>
        <p:nvSpPr>
          <p:cNvPr id="4" name="Agenda Link">
            <a:hlinkClick r:id="rId3"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fld id="{AD235A41-E7B0-4E43-819E-B266B4E2F748}" type="slidenum">
              <a:rPr lang="en-US" sz="1200">
                <a:solidFill>
                  <a:schemeClr val="bg1"/>
                </a:solidFill>
              </a:rPr>
              <a:pPr algn="ctr" eaLnBrk="1" hangingPunct="1"/>
              <a:t>8</a:t>
            </a:fld>
            <a:endParaRPr lang="en-US" sz="1200">
              <a:solidFill>
                <a:schemeClr val="bg1"/>
              </a:solidFill>
            </a:endParaRPr>
          </a:p>
        </p:txBody>
      </p:sp>
      <p:sp>
        <p:nvSpPr>
          <p:cNvPr id="35844" name="Green Background"/>
          <p:cNvSpPr>
            <a:spLocks noChangeArrowheads="1"/>
          </p:cNvSpPr>
          <p:nvPr/>
        </p:nvSpPr>
        <p:spPr bwMode="auto">
          <a:xfrm>
            <a:off x="228600" y="762000"/>
            <a:ext cx="8686800" cy="4910137"/>
          </a:xfrm>
          <a:prstGeom prst="roundRect">
            <a:avLst>
              <a:gd name="adj" fmla="val 7954"/>
            </a:avLst>
          </a:prstGeom>
          <a:solidFill>
            <a:schemeClr val="tx1">
              <a:alpha val="50195"/>
            </a:schemeClr>
          </a:solidFill>
          <a:ln w="19050">
            <a:solidFill>
              <a:schemeClr val="bg1"/>
            </a:solidFill>
            <a:round/>
            <a:headEnd/>
            <a:tailEnd/>
          </a:ln>
        </p:spPr>
        <p:txBody>
          <a:bodyPr wrap="none" anchor="ctr">
            <a:scene3d>
              <a:camera prst="orthographicFront"/>
              <a:lightRig rig="soft" dir="t">
                <a:rot lat="0" lon="0" rev="10800000"/>
              </a:lightRig>
            </a:scene3d>
            <a:sp3d>
              <a:bevelT w="27940" h="12700"/>
              <a:contourClr>
                <a:srgbClr val="DDDDDD"/>
              </a:contourClr>
            </a:sp3d>
          </a:bodyPr>
          <a:lstStyle/>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spc="150" dirty="0">
              <a:ln w="11430"/>
              <a:solidFill>
                <a:srgbClr val="F8F8F8"/>
              </a:solidFill>
              <a:effectLst>
                <a:outerShdw blurRad="25400" algn="tl" rotWithShape="0">
                  <a:srgbClr val="000000">
                    <a:alpha val="43000"/>
                  </a:srgbClr>
                </a:outerShdw>
              </a:effectLst>
            </a:endParaRPr>
          </a:p>
          <a:p>
            <a:pPr>
              <a:defRPr/>
            </a:pPr>
            <a:endParaRPr lang="en-US" sz="30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381000" y="914400"/>
            <a:ext cx="8382000" cy="1815882"/>
          </a:xfrm>
          <a:prstGeom prst="rect">
            <a:avLst/>
          </a:prstGeom>
          <a:noFill/>
        </p:spPr>
        <p:txBody>
          <a:bodyPr wrap="square" rtlCol="0">
            <a:spAutoFit/>
          </a:bodyPr>
          <a:lstStyle/>
          <a:p>
            <a:r>
              <a:rPr lang="en-US" sz="2400" b="1" dirty="0" smtClean="0">
                <a:solidFill>
                  <a:srgbClr val="FFFFFF"/>
                </a:solidFill>
              </a:rPr>
              <a:t>A </a:t>
            </a:r>
            <a:r>
              <a:rPr lang="en-US" sz="2400" b="1" u="sng" dirty="0" smtClean="0">
                <a:solidFill>
                  <a:srgbClr val="FFFFFF"/>
                </a:solidFill>
              </a:rPr>
              <a:t>unit</a:t>
            </a:r>
            <a:r>
              <a:rPr lang="en-US" sz="2400" b="1" dirty="0" smtClean="0">
                <a:solidFill>
                  <a:srgbClr val="FFFFFF"/>
                </a:solidFill>
              </a:rPr>
              <a:t> </a:t>
            </a:r>
            <a:r>
              <a:rPr lang="en-US" sz="2400" b="1" u="sng" dirty="0" smtClean="0">
                <a:solidFill>
                  <a:srgbClr val="FFFFFF"/>
                </a:solidFill>
              </a:rPr>
              <a:t>rate</a:t>
            </a:r>
            <a:r>
              <a:rPr lang="en-US" sz="2400" b="1" dirty="0" smtClean="0">
                <a:solidFill>
                  <a:srgbClr val="FFFFFF"/>
                </a:solidFill>
              </a:rPr>
              <a:t> can be found using the following steps.  </a:t>
            </a:r>
          </a:p>
          <a:p>
            <a:endParaRPr lang="en-US" sz="2400" b="1" dirty="0">
              <a:solidFill>
                <a:srgbClr val="FFFFFF"/>
              </a:solidFill>
              <a:sym typeface="Wingdings"/>
            </a:endParaRPr>
          </a:p>
          <a:p>
            <a:pPr lvl="1"/>
            <a:endParaRPr lang="en-US" sz="2400" b="1" dirty="0" smtClean="0">
              <a:solidFill>
                <a:srgbClr val="FFFFFF"/>
              </a:solidFill>
              <a:sym typeface="Wingdings"/>
            </a:endParaRPr>
          </a:p>
          <a:p>
            <a:pPr lvl="1"/>
            <a:endParaRPr lang="en-US" sz="2200" b="1" dirty="0" smtClean="0">
              <a:solidFill>
                <a:srgbClr val="FFFFFF"/>
              </a:solidFill>
              <a:sym typeface="Wingdings"/>
            </a:endParaRPr>
          </a:p>
          <a:p>
            <a:endParaRPr lang="en-US" dirty="0"/>
          </a:p>
        </p:txBody>
      </p:sp>
      <p:sp>
        <p:nvSpPr>
          <p:cNvPr id="9" name="TextBox 8"/>
          <p:cNvSpPr txBox="1"/>
          <p:nvPr/>
        </p:nvSpPr>
        <p:spPr>
          <a:xfrm>
            <a:off x="381000" y="1447800"/>
            <a:ext cx="7924800" cy="1846659"/>
          </a:xfrm>
          <a:prstGeom prst="rect">
            <a:avLst/>
          </a:prstGeom>
          <a:noFill/>
        </p:spPr>
        <p:txBody>
          <a:bodyPr wrap="square" rtlCol="0">
            <a:spAutoFit/>
          </a:bodyPr>
          <a:lstStyle/>
          <a:p>
            <a:pPr lvl="1"/>
            <a:r>
              <a:rPr lang="en-US" sz="2400" b="1" dirty="0" smtClean="0">
                <a:solidFill>
                  <a:schemeClr val="accent2">
                    <a:lumMod val="60000"/>
                    <a:lumOff val="40000"/>
                  </a:schemeClr>
                </a:solidFill>
                <a:sym typeface="Wingdings"/>
              </a:rPr>
              <a:t>(ex 1) Write Homer’s speed as a unit rate.                               </a:t>
            </a:r>
          </a:p>
          <a:p>
            <a:pPr lvl="1"/>
            <a:r>
              <a:rPr lang="en-US" sz="2400" b="1" dirty="0">
                <a:solidFill>
                  <a:schemeClr val="accent2">
                    <a:lumMod val="60000"/>
                    <a:lumOff val="40000"/>
                  </a:schemeClr>
                </a:solidFill>
                <a:sym typeface="Wingdings"/>
              </a:rPr>
              <a:t> </a:t>
            </a:r>
            <a:r>
              <a:rPr lang="en-US" sz="2400" b="1" dirty="0" smtClean="0">
                <a:solidFill>
                  <a:schemeClr val="accent2">
                    <a:lumMod val="60000"/>
                    <a:lumOff val="40000"/>
                  </a:schemeClr>
                </a:solidFill>
                <a:sym typeface="Wingdings"/>
              </a:rPr>
              <a:t>           Homer ran 60 </a:t>
            </a:r>
            <a:r>
              <a:rPr lang="en-US" sz="2400" b="1" u="sng" dirty="0">
                <a:solidFill>
                  <a:schemeClr val="accent2">
                    <a:lumMod val="60000"/>
                    <a:lumOff val="40000"/>
                  </a:schemeClr>
                </a:solidFill>
                <a:sym typeface="Wingdings"/>
              </a:rPr>
              <a:t>yards</a:t>
            </a:r>
            <a:r>
              <a:rPr lang="en-US" sz="2400" b="1" dirty="0">
                <a:solidFill>
                  <a:schemeClr val="accent2">
                    <a:lumMod val="60000"/>
                    <a:lumOff val="40000"/>
                  </a:schemeClr>
                </a:solidFill>
                <a:sym typeface="Wingdings"/>
              </a:rPr>
              <a:t> in </a:t>
            </a:r>
            <a:r>
              <a:rPr lang="en-US" sz="2400" b="1" dirty="0" smtClean="0">
                <a:solidFill>
                  <a:schemeClr val="accent2">
                    <a:lumMod val="60000"/>
                    <a:lumOff val="40000"/>
                  </a:schemeClr>
                </a:solidFill>
                <a:sym typeface="Wingdings"/>
              </a:rPr>
              <a:t>3</a:t>
            </a:r>
            <a:r>
              <a:rPr lang="en-US" sz="2400" b="1" dirty="0">
                <a:solidFill>
                  <a:schemeClr val="accent2">
                    <a:lumMod val="60000"/>
                    <a:lumOff val="40000"/>
                  </a:schemeClr>
                </a:solidFill>
                <a:sym typeface="Wingdings"/>
              </a:rPr>
              <a:t>0</a:t>
            </a:r>
            <a:r>
              <a:rPr lang="en-US" sz="2400" b="1" dirty="0" smtClean="0">
                <a:solidFill>
                  <a:schemeClr val="accent2">
                    <a:lumMod val="60000"/>
                    <a:lumOff val="40000"/>
                  </a:schemeClr>
                </a:solidFill>
                <a:sym typeface="Wingdings"/>
              </a:rPr>
              <a:t> </a:t>
            </a:r>
            <a:r>
              <a:rPr lang="en-US" sz="2400" b="1" u="sng" dirty="0" smtClean="0">
                <a:solidFill>
                  <a:schemeClr val="accent2">
                    <a:lumMod val="60000"/>
                    <a:lumOff val="40000"/>
                  </a:schemeClr>
                </a:solidFill>
                <a:sym typeface="Wingdings"/>
              </a:rPr>
              <a:t>seconds</a:t>
            </a:r>
            <a:r>
              <a:rPr lang="en-US" sz="2400" b="1" dirty="0" smtClean="0">
                <a:solidFill>
                  <a:schemeClr val="accent2">
                    <a:lumMod val="60000"/>
                    <a:lumOff val="40000"/>
                  </a:schemeClr>
                </a:solidFill>
                <a:sym typeface="Wingdings"/>
              </a:rPr>
              <a:t>.</a:t>
            </a:r>
          </a:p>
          <a:p>
            <a:pPr lvl="1"/>
            <a:endParaRPr lang="en-US" sz="2400" b="1" dirty="0">
              <a:solidFill>
                <a:srgbClr val="FFFFFF"/>
              </a:solidFill>
              <a:sym typeface="Wingdings"/>
            </a:endParaRPr>
          </a:p>
          <a:p>
            <a:pPr lvl="1"/>
            <a:r>
              <a:rPr lang="en-US" sz="2400" b="1" dirty="0" smtClean="0">
                <a:solidFill>
                  <a:srgbClr val="FFFFFF"/>
                </a:solidFill>
                <a:sym typeface="Wingdings"/>
              </a:rPr>
              <a:t>  </a:t>
            </a:r>
            <a:endParaRPr lang="en-US" sz="2400" b="1" dirty="0">
              <a:solidFill>
                <a:srgbClr val="FFFFFF"/>
              </a:solidFill>
              <a:sym typeface="Wingdings"/>
            </a:endParaRPr>
          </a:p>
          <a:p>
            <a:endParaRPr lang="en-US" dirty="0"/>
          </a:p>
        </p:txBody>
      </p:sp>
      <p:sp>
        <p:nvSpPr>
          <p:cNvPr id="15" name="TextBox 14"/>
          <p:cNvSpPr txBox="1"/>
          <p:nvPr/>
        </p:nvSpPr>
        <p:spPr>
          <a:xfrm>
            <a:off x="381000" y="2362200"/>
            <a:ext cx="8382000" cy="738664"/>
          </a:xfrm>
          <a:prstGeom prst="rect">
            <a:avLst/>
          </a:prstGeom>
          <a:noFill/>
        </p:spPr>
        <p:txBody>
          <a:bodyPr wrap="square" rtlCol="0">
            <a:spAutoFit/>
          </a:bodyPr>
          <a:lstStyle/>
          <a:p>
            <a:pPr lvl="1"/>
            <a:r>
              <a:rPr lang="en-US" sz="2400" b="1" dirty="0" smtClean="0">
                <a:solidFill>
                  <a:schemeClr val="tx2">
                    <a:lumMod val="60000"/>
                    <a:lumOff val="40000"/>
                  </a:schemeClr>
                </a:solidFill>
                <a:sym typeface="Wingdings"/>
              </a:rPr>
              <a:t>   Step </a:t>
            </a:r>
            <a:r>
              <a:rPr lang="en-US" sz="2400" b="1" dirty="0">
                <a:solidFill>
                  <a:schemeClr val="tx2">
                    <a:lumMod val="60000"/>
                    <a:lumOff val="40000"/>
                  </a:schemeClr>
                </a:solidFill>
                <a:sym typeface="Wingdings"/>
              </a:rPr>
              <a:t>1:  </a:t>
            </a:r>
            <a:r>
              <a:rPr lang="en-US" sz="2400" b="1" dirty="0" smtClean="0">
                <a:solidFill>
                  <a:schemeClr val="tx2">
                    <a:lumMod val="60000"/>
                    <a:lumOff val="40000"/>
                  </a:schemeClr>
                </a:solidFill>
                <a:sym typeface="Wingdings"/>
              </a:rPr>
              <a:t>Write </a:t>
            </a:r>
            <a:r>
              <a:rPr lang="en-US" sz="2400" b="1" dirty="0">
                <a:solidFill>
                  <a:schemeClr val="tx2">
                    <a:lumMod val="60000"/>
                    <a:lumOff val="40000"/>
                  </a:schemeClr>
                </a:solidFill>
                <a:sym typeface="Wingdings"/>
              </a:rPr>
              <a:t>as a </a:t>
            </a:r>
            <a:r>
              <a:rPr lang="en-US" sz="2400" b="1" dirty="0" smtClean="0">
                <a:solidFill>
                  <a:schemeClr val="tx2">
                    <a:lumMod val="60000"/>
                    <a:lumOff val="40000"/>
                  </a:schemeClr>
                </a:solidFill>
                <a:sym typeface="Wingdings"/>
              </a:rPr>
              <a:t>rate </a:t>
            </a:r>
            <a:r>
              <a:rPr lang="en-US" sz="2400" b="1" dirty="0">
                <a:solidFill>
                  <a:schemeClr val="tx2">
                    <a:lumMod val="60000"/>
                    <a:lumOff val="40000"/>
                  </a:schemeClr>
                </a:solidFill>
                <a:sym typeface="Wingdings"/>
              </a:rPr>
              <a:t>in </a:t>
            </a:r>
            <a:r>
              <a:rPr lang="en-US" sz="2400" b="1" dirty="0" smtClean="0">
                <a:solidFill>
                  <a:schemeClr val="tx2">
                    <a:lumMod val="60000"/>
                    <a:lumOff val="40000"/>
                  </a:schemeClr>
                </a:solidFill>
                <a:sym typeface="Wingdings"/>
              </a:rPr>
              <a:t>fraction form.</a:t>
            </a:r>
            <a:endParaRPr lang="en-US" sz="2200" b="1" dirty="0" smtClean="0">
              <a:solidFill>
                <a:schemeClr val="tx2">
                  <a:lumMod val="60000"/>
                  <a:lumOff val="40000"/>
                </a:schemeClr>
              </a:solidFill>
              <a:sym typeface="Wingdings"/>
            </a:endParaRPr>
          </a:p>
          <a:p>
            <a:endParaRPr lang="en-US" dirty="0"/>
          </a:p>
        </p:txBody>
      </p:sp>
      <p:sp>
        <p:nvSpPr>
          <p:cNvPr id="16" name="TextBox 15"/>
          <p:cNvSpPr txBox="1"/>
          <p:nvPr/>
        </p:nvSpPr>
        <p:spPr>
          <a:xfrm>
            <a:off x="762000" y="2819400"/>
            <a:ext cx="8382000" cy="1107996"/>
          </a:xfrm>
          <a:prstGeom prst="rect">
            <a:avLst/>
          </a:prstGeom>
          <a:noFill/>
        </p:spPr>
        <p:txBody>
          <a:bodyPr wrap="square" rtlCol="0">
            <a:spAutoFit/>
          </a:bodyPr>
          <a:lstStyle/>
          <a:p>
            <a:pPr lvl="1"/>
            <a:r>
              <a:rPr lang="en-US" sz="2400" b="1" u="sng" dirty="0" smtClean="0">
                <a:solidFill>
                  <a:srgbClr val="FFFFFF"/>
                </a:solidFill>
                <a:sym typeface="Wingdings"/>
              </a:rPr>
              <a:t>60 </a:t>
            </a:r>
            <a:r>
              <a:rPr lang="en-US" sz="2400" b="1" u="sng" dirty="0" smtClean="0">
                <a:solidFill>
                  <a:schemeClr val="bg1"/>
                </a:solidFill>
                <a:sym typeface="Wingdings"/>
              </a:rPr>
              <a:t>yards</a:t>
            </a:r>
          </a:p>
          <a:p>
            <a:pPr lvl="1"/>
            <a:r>
              <a:rPr lang="en-US" sz="2400" b="1" dirty="0">
                <a:solidFill>
                  <a:srgbClr val="FFFFFF"/>
                </a:solidFill>
                <a:sym typeface="Wingdings"/>
              </a:rPr>
              <a:t>3</a:t>
            </a:r>
            <a:r>
              <a:rPr lang="en-US" sz="2400" b="1" dirty="0" smtClean="0">
                <a:solidFill>
                  <a:srgbClr val="FFFFFF"/>
                </a:solidFill>
                <a:sym typeface="Wingdings"/>
              </a:rPr>
              <a:t>0 seconds</a:t>
            </a:r>
            <a:endParaRPr lang="en-US" sz="2200" b="1" dirty="0" smtClean="0">
              <a:solidFill>
                <a:srgbClr val="FFFFFF"/>
              </a:solidFill>
              <a:sym typeface="Wingdings"/>
            </a:endParaRPr>
          </a:p>
          <a:p>
            <a:r>
              <a:rPr lang="en-US" dirty="0"/>
              <a:t> </a:t>
            </a:r>
            <a:r>
              <a:rPr lang="en-US" dirty="0" smtClean="0"/>
              <a:t>          </a:t>
            </a:r>
            <a:endParaRPr lang="en-US" dirty="0"/>
          </a:p>
        </p:txBody>
      </p:sp>
      <p:sp>
        <p:nvSpPr>
          <p:cNvPr id="17" name="TextBox 16"/>
          <p:cNvSpPr txBox="1"/>
          <p:nvPr/>
        </p:nvSpPr>
        <p:spPr>
          <a:xfrm>
            <a:off x="609600" y="3657600"/>
            <a:ext cx="8382000" cy="738664"/>
          </a:xfrm>
          <a:prstGeom prst="rect">
            <a:avLst/>
          </a:prstGeom>
          <a:noFill/>
        </p:spPr>
        <p:txBody>
          <a:bodyPr wrap="square" rtlCol="0">
            <a:spAutoFit/>
          </a:bodyPr>
          <a:lstStyle/>
          <a:p>
            <a:pPr lvl="1"/>
            <a:r>
              <a:rPr lang="en-US" sz="2400" b="1" dirty="0">
                <a:solidFill>
                  <a:schemeClr val="tx2">
                    <a:lumMod val="60000"/>
                    <a:lumOff val="40000"/>
                  </a:schemeClr>
                </a:solidFill>
                <a:sym typeface="Wingdings"/>
              </a:rPr>
              <a:t>Step </a:t>
            </a:r>
            <a:r>
              <a:rPr lang="en-US" sz="2400" b="1" dirty="0" smtClean="0">
                <a:solidFill>
                  <a:schemeClr val="tx2">
                    <a:lumMod val="60000"/>
                    <a:lumOff val="40000"/>
                  </a:schemeClr>
                </a:solidFill>
                <a:sym typeface="Wingdings"/>
              </a:rPr>
              <a:t>2:  Simplify the rate so the denominator is 1.</a:t>
            </a:r>
            <a:endParaRPr lang="en-US" sz="2200" b="1" dirty="0" smtClean="0">
              <a:solidFill>
                <a:schemeClr val="tx2">
                  <a:lumMod val="60000"/>
                  <a:lumOff val="40000"/>
                </a:schemeClr>
              </a:solidFill>
              <a:sym typeface="Wingdings"/>
            </a:endParaRPr>
          </a:p>
          <a:p>
            <a:endParaRPr lang="en-US" dirty="0"/>
          </a:p>
        </p:txBody>
      </p:sp>
      <p:sp>
        <p:nvSpPr>
          <p:cNvPr id="18" name="TextBox 17"/>
          <p:cNvSpPr txBox="1"/>
          <p:nvPr/>
        </p:nvSpPr>
        <p:spPr>
          <a:xfrm>
            <a:off x="762000" y="4191000"/>
            <a:ext cx="8382000" cy="1107996"/>
          </a:xfrm>
          <a:prstGeom prst="rect">
            <a:avLst/>
          </a:prstGeom>
          <a:noFill/>
        </p:spPr>
        <p:txBody>
          <a:bodyPr wrap="square" rtlCol="0">
            <a:spAutoFit/>
          </a:bodyPr>
          <a:lstStyle/>
          <a:p>
            <a:pPr lvl="1"/>
            <a:r>
              <a:rPr lang="en-US" sz="2400" b="1" u="sng" dirty="0">
                <a:solidFill>
                  <a:srgbClr val="FFFFFF"/>
                </a:solidFill>
                <a:sym typeface="Wingdings"/>
              </a:rPr>
              <a:t>2</a:t>
            </a:r>
            <a:r>
              <a:rPr lang="en-US" sz="2400" b="1" u="sng" dirty="0" smtClean="0">
                <a:solidFill>
                  <a:srgbClr val="FFFFFF"/>
                </a:solidFill>
                <a:sym typeface="Wingdings"/>
              </a:rPr>
              <a:t> yards</a:t>
            </a:r>
          </a:p>
          <a:p>
            <a:pPr lvl="1"/>
            <a:r>
              <a:rPr lang="en-US" sz="2400" b="1" dirty="0" smtClean="0">
                <a:solidFill>
                  <a:srgbClr val="FFFFFF"/>
                </a:solidFill>
                <a:sym typeface="Wingdings"/>
              </a:rPr>
              <a:t>1 seconds</a:t>
            </a:r>
            <a:endParaRPr lang="en-US" sz="2200" b="1" dirty="0" smtClean="0">
              <a:solidFill>
                <a:srgbClr val="FFFFFF"/>
              </a:solidFill>
              <a:sym typeface="Wingdings"/>
            </a:endParaRPr>
          </a:p>
          <a:p>
            <a:r>
              <a:rPr lang="en-US" dirty="0"/>
              <a:t> </a:t>
            </a:r>
            <a:r>
              <a:rPr lang="en-US" dirty="0" smtClean="0"/>
              <a:t>          </a:t>
            </a:r>
            <a:endParaRPr lang="en-US" dirty="0"/>
          </a:p>
        </p:txBody>
      </p:sp>
      <p:sp>
        <p:nvSpPr>
          <p:cNvPr id="20" name="TextBox 19"/>
          <p:cNvSpPr txBox="1"/>
          <p:nvPr/>
        </p:nvSpPr>
        <p:spPr>
          <a:xfrm>
            <a:off x="457200" y="5105400"/>
            <a:ext cx="8382000" cy="430887"/>
          </a:xfrm>
          <a:prstGeom prst="rect">
            <a:avLst/>
          </a:prstGeom>
          <a:noFill/>
        </p:spPr>
        <p:txBody>
          <a:bodyPr wrap="square" rtlCol="0">
            <a:spAutoFit/>
          </a:bodyPr>
          <a:lstStyle/>
          <a:p>
            <a:pPr lvl="1"/>
            <a:r>
              <a:rPr lang="en-US" sz="2200" b="1" dirty="0" smtClean="0">
                <a:solidFill>
                  <a:srgbClr val="FFFFFF"/>
                </a:solidFill>
                <a:sym typeface="Wingdings"/>
              </a:rPr>
              <a:t>This unit rate means that, Homer ran 2 yards for every 1 second.  </a:t>
            </a:r>
            <a:endParaRPr lang="en-US" sz="2200" b="1" dirty="0">
              <a:solidFill>
                <a:srgbClr val="FFFFFF"/>
              </a:solidFill>
              <a:sym typeface="Wingdings"/>
            </a:endParaRPr>
          </a:p>
        </p:txBody>
      </p:sp>
      <p:pic>
        <p:nvPicPr>
          <p:cNvPr id="11" name="Picture 10"/>
          <p:cNvPicPr>
            <a:picLocks noChangeAspect="1"/>
          </p:cNvPicPr>
          <p:nvPr/>
        </p:nvPicPr>
        <p:blipFill>
          <a:blip r:embed="rId4"/>
          <a:stretch>
            <a:fillRect/>
          </a:stretch>
        </p:blipFill>
        <p:spPr>
          <a:xfrm>
            <a:off x="6400800" y="1752600"/>
            <a:ext cx="2400300" cy="1760220"/>
          </a:xfrm>
          <a:prstGeom prst="rect">
            <a:avLst/>
          </a:prstGeom>
        </p:spPr>
      </p:pic>
      <p:sp>
        <p:nvSpPr>
          <p:cNvPr id="19" name="Oval Callout 18"/>
          <p:cNvSpPr/>
          <p:nvPr/>
        </p:nvSpPr>
        <p:spPr>
          <a:xfrm>
            <a:off x="4724400" y="2590800"/>
            <a:ext cx="2362200" cy="1524000"/>
          </a:xfrm>
          <a:prstGeom prst="wedgeEllipseCallout">
            <a:avLst>
              <a:gd name="adj1" fmla="val 60761"/>
              <a:gd name="adj2" fmla="val -52226"/>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b="1" dirty="0" smtClean="0"/>
              <a:t>How did we know this is a rate question?  </a:t>
            </a:r>
            <a:endParaRPr lang="en-US" b="1" dirty="0"/>
          </a:p>
        </p:txBody>
      </p:sp>
      <p:sp>
        <p:nvSpPr>
          <p:cNvPr id="21" name="Oval Callout 20"/>
          <p:cNvSpPr/>
          <p:nvPr/>
        </p:nvSpPr>
        <p:spPr>
          <a:xfrm>
            <a:off x="4800600" y="2590800"/>
            <a:ext cx="2362200" cy="1828800"/>
          </a:xfrm>
          <a:prstGeom prst="wedgeEllipseCallout">
            <a:avLst>
              <a:gd name="adj1" fmla="val 60761"/>
              <a:gd name="adj2" fmla="val -52226"/>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b="1" dirty="0" smtClean="0"/>
              <a:t>D’oh! I get it, we have yards and seconds, 2 different measurements. </a:t>
            </a:r>
            <a:endParaRPr lang="en-US" b="1" dirty="0"/>
          </a:p>
        </p:txBody>
      </p:sp>
      <p:sp>
        <p:nvSpPr>
          <p:cNvPr id="22" name="TextBox 21"/>
          <p:cNvSpPr txBox="1"/>
          <p:nvPr/>
        </p:nvSpPr>
        <p:spPr>
          <a:xfrm>
            <a:off x="762000" y="5181600"/>
            <a:ext cx="8382000" cy="430887"/>
          </a:xfrm>
          <a:prstGeom prst="rect">
            <a:avLst/>
          </a:prstGeom>
          <a:noFill/>
        </p:spPr>
        <p:txBody>
          <a:bodyPr wrap="square" rtlCol="0">
            <a:spAutoFit/>
          </a:bodyPr>
          <a:lstStyle/>
          <a:p>
            <a:pPr lvl="1"/>
            <a:r>
              <a:rPr lang="en-US" sz="2200" b="1" dirty="0" smtClean="0">
                <a:solidFill>
                  <a:srgbClr val="FFFFFF"/>
                </a:solidFill>
                <a:sym typeface="Wingdings"/>
              </a:rPr>
              <a:t>Homer ran 2 yards </a:t>
            </a:r>
            <a:r>
              <a:rPr lang="en-US" sz="2200" b="1" u="sng" dirty="0" smtClean="0">
                <a:solidFill>
                  <a:srgbClr val="FFFFFF"/>
                </a:solidFill>
                <a:sym typeface="Wingdings"/>
              </a:rPr>
              <a:t>per</a:t>
            </a:r>
            <a:r>
              <a:rPr lang="en-US" sz="2200" b="1" dirty="0" smtClean="0">
                <a:solidFill>
                  <a:srgbClr val="FFFFFF"/>
                </a:solidFill>
                <a:sym typeface="Wingdings"/>
              </a:rPr>
              <a:t> second.  </a:t>
            </a:r>
            <a:endParaRPr lang="en-US" sz="2200" b="1" dirty="0">
              <a:solidFill>
                <a:srgbClr val="FFFFFF"/>
              </a:solidFill>
              <a:sym typeface="Wingdings"/>
            </a:endParaRPr>
          </a:p>
        </p:txBody>
      </p:sp>
      <p:sp>
        <p:nvSpPr>
          <p:cNvPr id="24" name="Oval Callout 23"/>
          <p:cNvSpPr/>
          <p:nvPr/>
        </p:nvSpPr>
        <p:spPr>
          <a:xfrm>
            <a:off x="4800600" y="2590800"/>
            <a:ext cx="2362200" cy="1828800"/>
          </a:xfrm>
          <a:prstGeom prst="wedgeEllipseCallout">
            <a:avLst>
              <a:gd name="adj1" fmla="val 60761"/>
              <a:gd name="adj2" fmla="val -52226"/>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b="1" u="sng" dirty="0" smtClean="0"/>
              <a:t>For every </a:t>
            </a:r>
            <a:r>
              <a:rPr lang="en-US" b="1" dirty="0" smtClean="0"/>
              <a:t>is getting old!  Let’s try a new word in our sentence!</a:t>
            </a:r>
            <a:endParaRPr lang="en-US" b="1" dirty="0"/>
          </a:p>
        </p:txBody>
      </p:sp>
      <p:sp>
        <p:nvSpPr>
          <p:cNvPr id="26" name="Oval Callout 25"/>
          <p:cNvSpPr/>
          <p:nvPr/>
        </p:nvSpPr>
        <p:spPr>
          <a:xfrm>
            <a:off x="4800600" y="2590800"/>
            <a:ext cx="2362200" cy="1828800"/>
          </a:xfrm>
          <a:prstGeom prst="wedgeEllipseCallout">
            <a:avLst>
              <a:gd name="adj1" fmla="val 60761"/>
              <a:gd name="adj2" fmla="val -52226"/>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b="1" dirty="0" smtClean="0"/>
              <a:t>PER!  </a:t>
            </a:r>
          </a:p>
          <a:p>
            <a:pPr algn="ctr"/>
            <a:r>
              <a:rPr lang="en-US" b="1" dirty="0" smtClean="0"/>
              <a:t>The word “per” can be used for unit rates only, like this!</a:t>
            </a:r>
            <a:endParaRPr lang="en-US" b="1" dirty="0"/>
          </a:p>
        </p:txBody>
      </p:sp>
    </p:spTree>
    <p:extLst>
      <p:ext uri="{BB962C8B-B14F-4D97-AF65-F5344CB8AC3E}">
        <p14:creationId xmlns:p14="http://schemas.microsoft.com/office/powerpoint/2010/main" val="82437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ppt_y</p:attrName>
                                        </p:attrNameLst>
                                      </p:cBhvr>
                                      <p:tavLst>
                                        <p:tav tm="0">
                                          <p:val>
                                            <p:strVal val="#ppt_y+#ppt_h*1.125000"/>
                                          </p:val>
                                        </p:tav>
                                        <p:tav tm="100000">
                                          <p:val>
                                            <p:strVal val="#ppt_y"/>
                                          </p:val>
                                        </p:tav>
                                      </p:tavLst>
                                    </p:anim>
                                    <p:animEffect transition="in" filter="wipe(up)">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ppt_y</p:attrName>
                                        </p:attrNameLst>
                                      </p:cBhvr>
                                      <p:tavLst>
                                        <p:tav tm="0">
                                          <p:val>
                                            <p:strVal val="#ppt_y+#ppt_h*1.125000"/>
                                          </p:val>
                                        </p:tav>
                                        <p:tav tm="100000">
                                          <p:val>
                                            <p:strVal val="#ppt_y"/>
                                          </p:val>
                                        </p:tav>
                                      </p:tavLst>
                                    </p:anim>
                                    <p:animEffect transition="in" filter="wipe(up)">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grpId="1" nodeType="clickEffect">
                                  <p:stCondLst>
                                    <p:cond delay="0"/>
                                  </p:stCondLst>
                                  <p:childTnLst>
                                    <p:animEffect transition="out" filter="checkerboard(across)">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5" presetClass="exit" presetSubtype="10" fill="hold" grpId="1" nodeType="withEffect">
                                  <p:stCondLst>
                                    <p:cond delay="0"/>
                                  </p:stCondLst>
                                  <p:childTnLst>
                                    <p:animEffect transition="out" filter="checkerboard(across)">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ssolv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ssolv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dissolv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dissolve">
                                      <p:cBhvr>
                                        <p:cTn id="56" dur="500"/>
                                        <p:tgtEl>
                                          <p:spTgt spid="20"/>
                                        </p:tgtEl>
                                      </p:cBhvr>
                                    </p:animEffect>
                                  </p:childTnLst>
                                </p:cTn>
                              </p:par>
                            </p:childTnLst>
                          </p:cTn>
                        </p:par>
                        <p:par>
                          <p:cTn id="57" fill="hold">
                            <p:stCondLst>
                              <p:cond delay="500"/>
                            </p:stCondLst>
                            <p:childTnLst>
                              <p:par>
                                <p:cTn id="58" presetID="21" presetClass="entr" presetSubtype="1" fill="hold" grpId="2"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heel(1)">
                                      <p:cBhvr>
                                        <p:cTn id="60" dur="20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heel(1)">
                                      <p:cBhvr>
                                        <p:cTn id="65" dur="20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grpId="1" nodeType="clickEffect">
                                  <p:stCondLst>
                                    <p:cond delay="0"/>
                                  </p:stCondLst>
                                  <p:childTnLst>
                                    <p:animEffect transition="out" filter="blinds(horizontal)">
                                      <p:cBhvr>
                                        <p:cTn id="69" dur="500"/>
                                        <p:tgtEl>
                                          <p:spTgt spid="20"/>
                                        </p:tgtEl>
                                      </p:cBhvr>
                                    </p:animEffect>
                                    <p:set>
                                      <p:cBhvr>
                                        <p:cTn id="70" dur="1" fill="hold">
                                          <p:stCondLst>
                                            <p:cond delay="499"/>
                                          </p:stCondLst>
                                        </p:cTn>
                                        <p:tgtEl>
                                          <p:spTgt spid="20"/>
                                        </p:tgtEl>
                                        <p:attrNameLst>
                                          <p:attrName>style.visibility</p:attrName>
                                        </p:attrNameLst>
                                      </p:cBhvr>
                                      <p:to>
                                        <p:strVal val="hidden"/>
                                      </p:to>
                                    </p:set>
                                  </p:childTnLst>
                                </p:cTn>
                              </p:par>
                            </p:childTnLst>
                          </p:cTn>
                        </p:par>
                        <p:par>
                          <p:cTn id="71" fill="hold">
                            <p:stCondLst>
                              <p:cond delay="500"/>
                            </p:stCondLst>
                            <p:childTnLst>
                              <p:par>
                                <p:cTn id="72" presetID="9"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dissolve">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6" grpId="0"/>
      <p:bldP spid="17" grpId="0"/>
      <p:bldP spid="18" grpId="0"/>
      <p:bldP spid="20" grpId="0"/>
      <p:bldP spid="20" grpId="1"/>
      <p:bldP spid="19" grpId="0" animBg="1"/>
      <p:bldP spid="19" grpId="1" animBg="1"/>
      <p:bldP spid="21" grpId="0" animBg="1"/>
      <p:bldP spid="21" grpId="1" animBg="1"/>
      <p:bldP spid="22" grpId="0"/>
      <p:bldP spid="24" grpId="2"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latin typeface="Calibri" charset="0"/>
              </a:rPr>
              <a:t>Explore – Partner Work</a:t>
            </a:r>
            <a:endParaRPr lang="en-US" sz="3200" b="1" dirty="0">
              <a:solidFill>
                <a:schemeClr val="bg1"/>
              </a:solidFill>
              <a:latin typeface="Calibri" charset="0"/>
            </a:endParaRPr>
          </a:p>
        </p:txBody>
      </p:sp>
      <p:sp>
        <p:nvSpPr>
          <p:cNvPr id="4" name="Agenda Link">
            <a:hlinkClick r:id="rId3"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fld id="{AD235A41-E7B0-4E43-819E-B266B4E2F748}" type="slidenum">
              <a:rPr lang="en-US" sz="1200">
                <a:solidFill>
                  <a:schemeClr val="bg1"/>
                </a:solidFill>
              </a:rPr>
              <a:pPr algn="ctr" eaLnBrk="1" hangingPunct="1"/>
              <a:t>9</a:t>
            </a:fld>
            <a:endParaRPr lang="en-US" sz="1200">
              <a:solidFill>
                <a:schemeClr val="bg1"/>
              </a:solidFill>
            </a:endParaRPr>
          </a:p>
        </p:txBody>
      </p:sp>
      <p:sp>
        <p:nvSpPr>
          <p:cNvPr id="35844" name="Green Background"/>
          <p:cNvSpPr>
            <a:spLocks noChangeArrowheads="1"/>
          </p:cNvSpPr>
          <p:nvPr/>
        </p:nvSpPr>
        <p:spPr bwMode="auto">
          <a:xfrm>
            <a:off x="228600" y="762000"/>
            <a:ext cx="8686800" cy="4910137"/>
          </a:xfrm>
          <a:prstGeom prst="roundRect">
            <a:avLst>
              <a:gd name="adj" fmla="val 7954"/>
            </a:avLst>
          </a:prstGeom>
          <a:solidFill>
            <a:schemeClr val="tx1">
              <a:alpha val="50195"/>
            </a:schemeClr>
          </a:solidFill>
          <a:ln w="19050">
            <a:solidFill>
              <a:schemeClr val="bg1"/>
            </a:solidFill>
            <a:round/>
            <a:headEnd/>
            <a:tailEnd/>
          </a:ln>
        </p:spPr>
        <p:txBody>
          <a:bodyPr wrap="none" anchor="ctr">
            <a:scene3d>
              <a:camera prst="orthographicFront"/>
              <a:lightRig rig="soft" dir="t">
                <a:rot lat="0" lon="0" rev="10800000"/>
              </a:lightRig>
            </a:scene3d>
            <a:sp3d>
              <a:bevelT w="27940" h="12700"/>
              <a:contourClr>
                <a:srgbClr val="DDDDDD"/>
              </a:contourClr>
            </a:sp3d>
          </a:bodyPr>
          <a:lstStyle/>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u="sng" spc="150" dirty="0">
              <a:ln w="11430"/>
              <a:solidFill>
                <a:srgbClr val="F8F8F8"/>
              </a:solidFill>
              <a:effectLst>
                <a:outerShdw blurRad="25400" algn="tl" rotWithShape="0">
                  <a:srgbClr val="000000">
                    <a:alpha val="43000"/>
                  </a:srgbClr>
                </a:outerShdw>
              </a:effectLst>
            </a:endParaRPr>
          </a:p>
          <a:p>
            <a:pPr>
              <a:defRPr/>
            </a:pPr>
            <a:endParaRPr lang="en-US" sz="3000" b="1" spc="150" dirty="0">
              <a:ln w="11430"/>
              <a:solidFill>
                <a:srgbClr val="F8F8F8"/>
              </a:solidFill>
              <a:effectLst>
                <a:outerShdw blurRad="25400" algn="tl" rotWithShape="0">
                  <a:srgbClr val="000000">
                    <a:alpha val="43000"/>
                  </a:srgbClr>
                </a:outerShdw>
              </a:effectLst>
            </a:endParaRPr>
          </a:p>
          <a:p>
            <a:pPr>
              <a:defRPr/>
            </a:pPr>
            <a:endParaRPr lang="en-US" sz="30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a:p>
            <a:pPr marL="342900" indent="-342900">
              <a:buFontTx/>
              <a:buChar char="-"/>
              <a:defRPr/>
            </a:pPr>
            <a:endParaRPr lang="en-US" sz="2200" b="1" spc="150" dirty="0">
              <a:ln w="11430"/>
              <a:solidFill>
                <a:srgbClr val="F8F8F8"/>
              </a:solidFill>
              <a:effectLst>
                <a:outerShdw blurRad="25400" algn="tl" rotWithShape="0">
                  <a:srgbClr val="000000">
                    <a:alpha val="43000"/>
                  </a:srgbClr>
                </a:outerShdw>
              </a:effectLst>
            </a:endParaRPr>
          </a:p>
        </p:txBody>
      </p:sp>
      <p:sp>
        <p:nvSpPr>
          <p:cNvPr id="9" name="TextBox 8"/>
          <p:cNvSpPr txBox="1"/>
          <p:nvPr/>
        </p:nvSpPr>
        <p:spPr>
          <a:xfrm>
            <a:off x="0" y="914400"/>
            <a:ext cx="8839200" cy="1446550"/>
          </a:xfrm>
          <a:prstGeom prst="rect">
            <a:avLst/>
          </a:prstGeom>
          <a:noFill/>
        </p:spPr>
        <p:txBody>
          <a:bodyPr wrap="square" rtlCol="0">
            <a:spAutoFit/>
          </a:bodyPr>
          <a:lstStyle/>
          <a:p>
            <a:pPr lvl="1"/>
            <a:r>
              <a:rPr lang="en-US" sz="2200" b="1" dirty="0">
                <a:solidFill>
                  <a:srgbClr val="FFFFFF"/>
                </a:solidFill>
                <a:sym typeface="Wingdings"/>
              </a:rPr>
              <a:t>(</a:t>
            </a:r>
            <a:r>
              <a:rPr lang="en-US" sz="2200" b="1" dirty="0" smtClean="0">
                <a:solidFill>
                  <a:srgbClr val="FFFFFF"/>
                </a:solidFill>
                <a:sym typeface="Wingdings"/>
              </a:rPr>
              <a:t>ex 2) </a:t>
            </a:r>
            <a:r>
              <a:rPr lang="en-US" sz="2200" b="1" dirty="0">
                <a:solidFill>
                  <a:srgbClr val="FFFFFF"/>
                </a:solidFill>
                <a:sym typeface="Wingdings"/>
              </a:rPr>
              <a:t>A brownie recipe has 4 cups of flour for every 2 cups of sugar.</a:t>
            </a:r>
          </a:p>
          <a:p>
            <a:pPr lvl="1"/>
            <a:endParaRPr lang="en-US" sz="2400" b="1" dirty="0">
              <a:solidFill>
                <a:srgbClr val="FFFFFF"/>
              </a:solidFill>
              <a:sym typeface="Wingdings"/>
            </a:endParaRPr>
          </a:p>
          <a:p>
            <a:pPr lvl="1"/>
            <a:r>
              <a:rPr lang="en-US" sz="2400" b="1" dirty="0" smtClean="0">
                <a:solidFill>
                  <a:srgbClr val="FFFFFF"/>
                </a:solidFill>
                <a:sym typeface="Wingdings"/>
              </a:rPr>
              <a:t>  </a:t>
            </a:r>
            <a:endParaRPr lang="en-US" sz="2400" b="1" dirty="0">
              <a:solidFill>
                <a:srgbClr val="FFFFFF"/>
              </a:solidFill>
              <a:sym typeface="Wingdings"/>
            </a:endParaRPr>
          </a:p>
          <a:p>
            <a:endParaRPr lang="en-US" dirty="0"/>
          </a:p>
        </p:txBody>
      </p:sp>
      <p:sp>
        <p:nvSpPr>
          <p:cNvPr id="15" name="TextBox 14"/>
          <p:cNvSpPr txBox="1"/>
          <p:nvPr/>
        </p:nvSpPr>
        <p:spPr>
          <a:xfrm>
            <a:off x="381000" y="1371600"/>
            <a:ext cx="8382000" cy="738664"/>
          </a:xfrm>
          <a:prstGeom prst="rect">
            <a:avLst/>
          </a:prstGeom>
          <a:noFill/>
        </p:spPr>
        <p:txBody>
          <a:bodyPr wrap="square" rtlCol="0">
            <a:spAutoFit/>
          </a:bodyPr>
          <a:lstStyle/>
          <a:p>
            <a:pPr lvl="1"/>
            <a:r>
              <a:rPr lang="en-US" sz="2400" b="1" dirty="0">
                <a:solidFill>
                  <a:schemeClr val="tx2">
                    <a:lumMod val="60000"/>
                    <a:lumOff val="40000"/>
                  </a:schemeClr>
                </a:solidFill>
                <a:sym typeface="Wingdings"/>
              </a:rPr>
              <a:t>Step 1:  Write as a </a:t>
            </a:r>
            <a:r>
              <a:rPr lang="en-US" sz="2400" b="1" dirty="0" smtClean="0">
                <a:solidFill>
                  <a:schemeClr val="tx2">
                    <a:lumMod val="60000"/>
                    <a:lumOff val="40000"/>
                  </a:schemeClr>
                </a:solidFill>
                <a:sym typeface="Wingdings"/>
              </a:rPr>
              <a:t>rate </a:t>
            </a:r>
            <a:r>
              <a:rPr lang="en-US" sz="2400" b="1" dirty="0">
                <a:solidFill>
                  <a:schemeClr val="tx2">
                    <a:lumMod val="60000"/>
                    <a:lumOff val="40000"/>
                  </a:schemeClr>
                </a:solidFill>
                <a:sym typeface="Wingdings"/>
              </a:rPr>
              <a:t>in </a:t>
            </a:r>
            <a:r>
              <a:rPr lang="en-US" sz="2400" b="1" dirty="0" smtClean="0">
                <a:solidFill>
                  <a:schemeClr val="tx2">
                    <a:lumMod val="60000"/>
                    <a:lumOff val="40000"/>
                  </a:schemeClr>
                </a:solidFill>
                <a:sym typeface="Wingdings"/>
              </a:rPr>
              <a:t>fraction form.</a:t>
            </a:r>
            <a:endParaRPr lang="en-US" sz="2200" b="1" dirty="0" smtClean="0">
              <a:solidFill>
                <a:schemeClr val="tx2">
                  <a:lumMod val="60000"/>
                  <a:lumOff val="40000"/>
                </a:schemeClr>
              </a:solidFill>
              <a:sym typeface="Wingdings"/>
            </a:endParaRPr>
          </a:p>
          <a:p>
            <a:endParaRPr lang="en-US" dirty="0"/>
          </a:p>
        </p:txBody>
      </p:sp>
      <p:sp>
        <p:nvSpPr>
          <p:cNvPr id="16" name="TextBox 15"/>
          <p:cNvSpPr txBox="1"/>
          <p:nvPr/>
        </p:nvSpPr>
        <p:spPr>
          <a:xfrm>
            <a:off x="762000" y="1905000"/>
            <a:ext cx="8382000" cy="1107996"/>
          </a:xfrm>
          <a:prstGeom prst="rect">
            <a:avLst/>
          </a:prstGeom>
          <a:noFill/>
        </p:spPr>
        <p:txBody>
          <a:bodyPr wrap="square" rtlCol="0">
            <a:spAutoFit/>
          </a:bodyPr>
          <a:lstStyle/>
          <a:p>
            <a:pPr lvl="1"/>
            <a:r>
              <a:rPr lang="en-US" sz="2400" b="1" u="sng" dirty="0" smtClean="0">
                <a:solidFill>
                  <a:srgbClr val="FFFFFF"/>
                </a:solidFill>
                <a:sym typeface="Wingdings"/>
              </a:rPr>
              <a:t>4 cups of flour</a:t>
            </a:r>
          </a:p>
          <a:p>
            <a:pPr lvl="1"/>
            <a:r>
              <a:rPr lang="en-US" sz="2400" b="1" dirty="0" smtClean="0">
                <a:solidFill>
                  <a:srgbClr val="FFFFFF"/>
                </a:solidFill>
                <a:sym typeface="Wingdings"/>
              </a:rPr>
              <a:t>2 cups of sugar</a:t>
            </a:r>
            <a:endParaRPr lang="en-US" sz="2200" b="1" dirty="0" smtClean="0">
              <a:solidFill>
                <a:srgbClr val="FFFFFF"/>
              </a:solidFill>
              <a:sym typeface="Wingdings"/>
            </a:endParaRPr>
          </a:p>
          <a:p>
            <a:r>
              <a:rPr lang="en-US" dirty="0"/>
              <a:t> </a:t>
            </a:r>
            <a:r>
              <a:rPr lang="en-US" dirty="0" smtClean="0"/>
              <a:t>          </a:t>
            </a:r>
            <a:endParaRPr lang="en-US" dirty="0"/>
          </a:p>
        </p:txBody>
      </p:sp>
      <p:sp>
        <p:nvSpPr>
          <p:cNvPr id="17" name="TextBox 16"/>
          <p:cNvSpPr txBox="1"/>
          <p:nvPr/>
        </p:nvSpPr>
        <p:spPr>
          <a:xfrm>
            <a:off x="381000" y="2895600"/>
            <a:ext cx="8382000" cy="738664"/>
          </a:xfrm>
          <a:prstGeom prst="rect">
            <a:avLst/>
          </a:prstGeom>
          <a:noFill/>
        </p:spPr>
        <p:txBody>
          <a:bodyPr wrap="square" rtlCol="0">
            <a:spAutoFit/>
          </a:bodyPr>
          <a:lstStyle/>
          <a:p>
            <a:pPr lvl="1"/>
            <a:r>
              <a:rPr lang="en-US" sz="2400" b="1" dirty="0">
                <a:solidFill>
                  <a:schemeClr val="tx2">
                    <a:lumMod val="60000"/>
                    <a:lumOff val="40000"/>
                  </a:schemeClr>
                </a:solidFill>
                <a:sym typeface="Wingdings"/>
              </a:rPr>
              <a:t>Step </a:t>
            </a:r>
            <a:r>
              <a:rPr lang="en-US" sz="2400" b="1" dirty="0" smtClean="0">
                <a:solidFill>
                  <a:schemeClr val="tx2">
                    <a:lumMod val="60000"/>
                    <a:lumOff val="40000"/>
                  </a:schemeClr>
                </a:solidFill>
                <a:sym typeface="Wingdings"/>
              </a:rPr>
              <a:t>2:  Simplify the rate so the denominator is 1.</a:t>
            </a:r>
            <a:endParaRPr lang="en-US" sz="2200" b="1" dirty="0" smtClean="0">
              <a:solidFill>
                <a:schemeClr val="tx2">
                  <a:lumMod val="60000"/>
                  <a:lumOff val="40000"/>
                </a:schemeClr>
              </a:solidFill>
              <a:sym typeface="Wingdings"/>
            </a:endParaRPr>
          </a:p>
          <a:p>
            <a:endParaRPr lang="en-US" dirty="0"/>
          </a:p>
        </p:txBody>
      </p:sp>
      <p:sp>
        <p:nvSpPr>
          <p:cNvPr id="18" name="TextBox 17"/>
          <p:cNvSpPr txBox="1"/>
          <p:nvPr/>
        </p:nvSpPr>
        <p:spPr>
          <a:xfrm>
            <a:off x="762000" y="3429000"/>
            <a:ext cx="8382000" cy="1107996"/>
          </a:xfrm>
          <a:prstGeom prst="rect">
            <a:avLst/>
          </a:prstGeom>
          <a:noFill/>
        </p:spPr>
        <p:txBody>
          <a:bodyPr wrap="square" rtlCol="0">
            <a:spAutoFit/>
          </a:bodyPr>
          <a:lstStyle/>
          <a:p>
            <a:pPr lvl="1"/>
            <a:r>
              <a:rPr lang="en-US" sz="2400" b="1" u="sng" dirty="0" smtClean="0">
                <a:solidFill>
                  <a:srgbClr val="FFFFFF"/>
                </a:solidFill>
                <a:sym typeface="Wingdings"/>
              </a:rPr>
              <a:t>2 cups of flour</a:t>
            </a:r>
          </a:p>
          <a:p>
            <a:pPr lvl="1"/>
            <a:r>
              <a:rPr lang="en-US" sz="2400" b="1" dirty="0" smtClean="0">
                <a:solidFill>
                  <a:srgbClr val="FFFFFF"/>
                </a:solidFill>
                <a:sym typeface="Wingdings"/>
              </a:rPr>
              <a:t>1 cup of sugar</a:t>
            </a:r>
            <a:endParaRPr lang="en-US" sz="2200" b="1" dirty="0" smtClean="0">
              <a:solidFill>
                <a:srgbClr val="FFFFFF"/>
              </a:solidFill>
              <a:sym typeface="Wingdings"/>
            </a:endParaRPr>
          </a:p>
          <a:p>
            <a:r>
              <a:rPr lang="en-US" dirty="0"/>
              <a:t> </a:t>
            </a:r>
            <a:r>
              <a:rPr lang="en-US" dirty="0" smtClean="0"/>
              <a:t>          </a:t>
            </a:r>
            <a:endParaRPr lang="en-US" dirty="0"/>
          </a:p>
        </p:txBody>
      </p:sp>
      <p:sp>
        <p:nvSpPr>
          <p:cNvPr id="19" name="TextBox 18"/>
          <p:cNvSpPr txBox="1"/>
          <p:nvPr/>
        </p:nvSpPr>
        <p:spPr>
          <a:xfrm>
            <a:off x="457200" y="4419600"/>
            <a:ext cx="8382000" cy="1477327"/>
          </a:xfrm>
          <a:prstGeom prst="rect">
            <a:avLst/>
          </a:prstGeom>
          <a:noFill/>
        </p:spPr>
        <p:txBody>
          <a:bodyPr wrap="square" rtlCol="0">
            <a:spAutoFit/>
          </a:bodyPr>
          <a:lstStyle/>
          <a:p>
            <a:pPr lvl="1"/>
            <a:r>
              <a:rPr lang="en-US" sz="2400" b="1" dirty="0" smtClean="0">
                <a:solidFill>
                  <a:schemeClr val="tx2">
                    <a:lumMod val="60000"/>
                    <a:lumOff val="40000"/>
                  </a:schemeClr>
                </a:solidFill>
                <a:sym typeface="Wingdings"/>
              </a:rPr>
              <a:t>This unit rate means that</a:t>
            </a:r>
            <a:r>
              <a:rPr lang="en-US" sz="2400" dirty="0" smtClean="0">
                <a:solidFill>
                  <a:schemeClr val="bg1"/>
                </a:solidFill>
              </a:rPr>
              <a:t> </a:t>
            </a:r>
            <a:r>
              <a:rPr lang="en-US" sz="2400" dirty="0">
                <a:solidFill>
                  <a:schemeClr val="tx2">
                    <a:lumMod val="60000"/>
                    <a:lumOff val="40000"/>
                  </a:schemeClr>
                </a:solidFill>
              </a:rPr>
              <a:t>there are 2 cups of flour </a:t>
            </a:r>
            <a:r>
              <a:rPr lang="en-US" sz="2400" dirty="0" smtClean="0">
                <a:solidFill>
                  <a:schemeClr val="tx2">
                    <a:lumMod val="60000"/>
                    <a:lumOff val="40000"/>
                  </a:schemeClr>
                </a:solidFill>
              </a:rPr>
              <a:t>per cup </a:t>
            </a:r>
            <a:r>
              <a:rPr lang="en-US" sz="2400" dirty="0">
                <a:solidFill>
                  <a:schemeClr val="tx2">
                    <a:lumMod val="60000"/>
                    <a:lumOff val="40000"/>
                  </a:schemeClr>
                </a:solidFill>
              </a:rPr>
              <a:t>of sugar. </a:t>
            </a:r>
          </a:p>
          <a:p>
            <a:pPr lvl="1"/>
            <a:r>
              <a:rPr lang="en-US" sz="2400" b="1" dirty="0" smtClean="0">
                <a:solidFill>
                  <a:schemeClr val="tx2">
                    <a:lumMod val="60000"/>
                    <a:lumOff val="40000"/>
                  </a:schemeClr>
                </a:solidFill>
                <a:sym typeface="Wingdings"/>
              </a:rPr>
              <a:t> </a:t>
            </a:r>
            <a:endParaRPr lang="en-US" sz="2200" b="1" dirty="0" smtClean="0">
              <a:solidFill>
                <a:schemeClr val="tx2">
                  <a:lumMod val="60000"/>
                  <a:lumOff val="40000"/>
                </a:schemeClr>
              </a:solidFill>
              <a:sym typeface="Wingdings"/>
            </a:endParaRPr>
          </a:p>
          <a:p>
            <a:endParaRPr lang="en-US" dirty="0"/>
          </a:p>
        </p:txBody>
      </p:sp>
      <p:pic>
        <p:nvPicPr>
          <p:cNvPr id="1025" name="il_fi" descr="http://3.bp.blogspot.com/-AKvFTilgjps/TsqEwtOLLPI/AAAAAAAAHYU/KXEUqOETT8E/s1600/Creme+De+Menthe+Brownies+Recipe.jpg"/>
          <p:cNvPicPr>
            <a:picLocks noChangeAspect="1" noChangeArrowheads="1"/>
          </p:cNvPicPr>
          <p:nvPr/>
        </p:nvPicPr>
        <p:blipFill>
          <a:blip r:embed="rId4" r:link="rId5" cstate="email">
            <a:extLst>
              <a:ext uri="{28A0092B-C50C-407E-A947-70E740481C1C}">
                <a14:useLocalDpi xmlns:a14="http://schemas.microsoft.com/office/drawing/2010/main" val="0"/>
              </a:ext>
            </a:extLst>
          </a:blip>
          <a:srcRect/>
          <a:stretch>
            <a:fillRect/>
          </a:stretch>
        </p:blipFill>
        <p:spPr bwMode="auto">
          <a:xfrm>
            <a:off x="6705600" y="1447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4191000" y="4953000"/>
            <a:ext cx="1371600" cy="1058875"/>
          </a:xfrm>
          <a:prstGeom prst="rect">
            <a:avLst/>
          </a:prstGeom>
        </p:spPr>
      </p:pic>
      <p:pic>
        <p:nvPicPr>
          <p:cNvPr id="5" name="Picture 4"/>
          <p:cNvPicPr>
            <a:picLocks noChangeAspect="1"/>
          </p:cNvPicPr>
          <p:nvPr/>
        </p:nvPicPr>
        <p:blipFill>
          <a:blip r:embed="rId7"/>
          <a:stretch>
            <a:fillRect/>
          </a:stretch>
        </p:blipFill>
        <p:spPr>
          <a:xfrm>
            <a:off x="5791200" y="4953000"/>
            <a:ext cx="990600" cy="742950"/>
          </a:xfrm>
          <a:prstGeom prst="rect">
            <a:avLst/>
          </a:prstGeom>
        </p:spPr>
      </p:pic>
      <p:sp>
        <p:nvSpPr>
          <p:cNvPr id="20" name="Cloud 19"/>
          <p:cNvSpPr/>
          <p:nvPr/>
        </p:nvSpPr>
        <p:spPr>
          <a:xfrm>
            <a:off x="4876800" y="2743200"/>
            <a:ext cx="3906141" cy="1692421"/>
          </a:xfrm>
          <a:prstGeom prst="cloud">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Wait!  Is this still a rate?  We are comparing cups of flours to cups of sugar, does that count?</a:t>
            </a:r>
            <a:endParaRPr lang="en-US" dirty="0"/>
          </a:p>
        </p:txBody>
      </p:sp>
      <p:sp>
        <p:nvSpPr>
          <p:cNvPr id="21" name="Cloud 20"/>
          <p:cNvSpPr/>
          <p:nvPr/>
        </p:nvSpPr>
        <p:spPr>
          <a:xfrm>
            <a:off x="5029200" y="2895600"/>
            <a:ext cx="3906141" cy="1692421"/>
          </a:xfrm>
          <a:prstGeom prst="cloud">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Yes, we have 2 different measurements cups of flour and cups of sugar! </a:t>
            </a:r>
            <a:endParaRPr lang="en-US" dirty="0"/>
          </a:p>
        </p:txBody>
      </p:sp>
    </p:spTree>
    <p:extLst>
      <p:ext uri="{BB962C8B-B14F-4D97-AF65-F5344CB8AC3E}">
        <p14:creationId xmlns:p14="http://schemas.microsoft.com/office/powerpoint/2010/main" val="199950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par>
                          <p:cTn id="33" fill="hold">
                            <p:stCondLst>
                              <p:cond delay="500"/>
                            </p:stCondLst>
                            <p:childTnLst>
                              <p:par>
                                <p:cTn id="34" presetID="12" presetClass="entr" presetSubtype="4"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p:tgtEl>
                                          <p:spTgt spid="3"/>
                                        </p:tgtEl>
                                        <p:attrNameLst>
                                          <p:attrName>ppt_y</p:attrName>
                                        </p:attrNameLst>
                                      </p:cBhvr>
                                      <p:tavLst>
                                        <p:tav tm="0">
                                          <p:val>
                                            <p:strVal val="#ppt_y+#ppt_h*1.125000"/>
                                          </p:val>
                                        </p:tav>
                                        <p:tav tm="100000">
                                          <p:val>
                                            <p:strVal val="#ppt_y"/>
                                          </p:val>
                                        </p:tav>
                                      </p:tavLst>
                                    </p:anim>
                                    <p:animEffect transition="in" filter="wipe(up)">
                                      <p:cBhvr>
                                        <p:cTn id="37" dur="500"/>
                                        <p:tgtEl>
                                          <p:spTgt spid="3"/>
                                        </p:tgtEl>
                                      </p:cBhvr>
                                    </p:animEffect>
                                  </p:childTnLst>
                                </p:cTn>
                              </p:par>
                              <p:par>
                                <p:cTn id="38" presetID="12" presetClass="entr" presetSubtype="4"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p:tgtEl>
                                          <p:spTgt spid="5"/>
                                        </p:tgtEl>
                                        <p:attrNameLst>
                                          <p:attrName>ppt_y</p:attrName>
                                        </p:attrNameLst>
                                      </p:cBhvr>
                                      <p:tavLst>
                                        <p:tav tm="0">
                                          <p:val>
                                            <p:strVal val="#ppt_y+#ppt_h*1.125000"/>
                                          </p:val>
                                        </p:tav>
                                        <p:tav tm="100000">
                                          <p:val>
                                            <p:strVal val="#ppt_y"/>
                                          </p:val>
                                        </p:tav>
                                      </p:tavLst>
                                    </p:anim>
                                    <p:animEffect transition="in" filter="wipe(up)">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dissolv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1"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dissolve">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p:bldP spid="18" grpId="0"/>
      <p:bldP spid="19" grpId="0"/>
      <p:bldP spid="20" grpId="0" animBg="1"/>
      <p:bldP spid="21" grpId="0" animBg="1"/>
      <p:bldP spid="21"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5351</TotalTime>
  <Words>2151</Words>
  <Application>Microsoft Office PowerPoint</Application>
  <PresentationFormat>On-screen Show (4:3)</PresentationFormat>
  <Paragraphs>406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Warm Up</vt:lpstr>
      <vt:lpstr>Agenda:</vt:lpstr>
      <vt:lpstr>Launch</vt:lpstr>
      <vt:lpstr>Launch</vt:lpstr>
      <vt:lpstr>Explore – Mini Lesson</vt:lpstr>
      <vt:lpstr>Explore</vt:lpstr>
      <vt:lpstr>Explore – Mini Lesson</vt:lpstr>
      <vt:lpstr>Explore – Mini Lesson</vt:lpstr>
      <vt:lpstr>Explore – Partner Work</vt:lpstr>
      <vt:lpstr>Challenge – Partner Work</vt:lpstr>
      <vt:lpstr>Challenge – Partner Work</vt:lpstr>
      <vt:lpstr>Summary</vt:lpstr>
      <vt:lpstr>Practice</vt:lpstr>
      <vt:lpstr>Practice</vt:lpstr>
      <vt:lpstr>Assessment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Ulrich</dc:creator>
  <cp:lastModifiedBy>Jamel Brown</cp:lastModifiedBy>
  <cp:revision>522</cp:revision>
  <dcterms:created xsi:type="dcterms:W3CDTF">2011-04-11T01:27:46Z</dcterms:created>
  <dcterms:modified xsi:type="dcterms:W3CDTF">2015-10-05T00:17:25Z</dcterms:modified>
</cp:coreProperties>
</file>